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211" r:id="rId1"/>
    <p:sldMasterId id="2147503248" r:id="rId2"/>
  </p:sldMasterIdLst>
  <p:notesMasterIdLst>
    <p:notesMasterId r:id="rId3"/>
  </p:notesMasterIdLst>
  <p:sldIdLst>
    <p:sldId id="8797" r:id="rId4"/>
    <p:sldId id="8800" r:id="rId5"/>
    <p:sldId id="8803" r:id="rId6"/>
    <p:sldId id="8806" r:id="rId7"/>
    <p:sldId id="8809" r:id="rId8"/>
    <p:sldId id="8812" r:id="rId9"/>
    <p:sldId id="8815" r:id="rId10"/>
    <p:sldId id="8818" r:id="rId11"/>
    <p:sldId id="8821" r:id="rId12"/>
    <p:sldId id="8824" r:id="rId13"/>
    <p:sldId id="8827" r:id="rId14"/>
    <p:sldId id="8830" r:id="rId15"/>
    <p:sldId id="8833" r:id="rId16"/>
    <p:sldId id="8836" r:id="rId17"/>
    <p:sldId id="8839" r:id="rId18"/>
    <p:sldId id="8842" r:id="rId19"/>
    <p:sldId id="8845" r:id="rId20"/>
    <p:sldId id="8848" r:id="rId21"/>
    <p:sldId id="8851" r:id="rId22"/>
    <p:sldId id="8854" r:id="rId23"/>
    <p:sldId id="8857" r:id="rId24"/>
    <p:sldId id="8860" r:id="rId25"/>
    <p:sldId id="8863" r:id="rId26"/>
    <p:sldId id="8866" r:id="rId27"/>
    <p:sldId id="8869" r:id="rId28"/>
    <p:sldId id="8872" r:id="rId29"/>
    <p:sldId id="8875" r:id="rId30"/>
    <p:sldId id="8878" r:id="rId31"/>
    <p:sldId id="8881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212" r:id="rId1"/>
    <p:sldLayoutId id="2147503213" r:id="rId2"/>
    <p:sldLayoutId id="2147503214" r:id="rId3"/>
    <p:sldLayoutId id="2147503215" r:id="rId4"/>
    <p:sldLayoutId id="2147503216" r:id="rId5"/>
    <p:sldLayoutId id="2147503217" r:id="rId6"/>
    <p:sldLayoutId id="2147503218" r:id="rId7"/>
    <p:sldLayoutId id="2147503219" r:id="rId8"/>
    <p:sldLayoutId id="2147503220" r:id="rId9"/>
    <p:sldLayoutId id="2147503221" r:id="rId10"/>
    <p:sldLayoutId id="214750322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3249" r:id="rId1"/>
    <p:sldLayoutId id="2147503250" r:id="rId2"/>
    <p:sldLayoutId id="2147503251" r:id="rId3"/>
    <p:sldLayoutId id="2147503252" r:id="rId4"/>
    <p:sldLayoutId id="2147503253" r:id="rId5"/>
    <p:sldLayoutId id="2147503254" r:id="rId6"/>
    <p:sldLayoutId id="2147503255" r:id="rId7"/>
    <p:sldLayoutId id="2147503256" r:id="rId8"/>
    <p:sldLayoutId id="2147503257" r:id="rId9"/>
    <p:sldLayoutId id="2147503258" r:id="rId10"/>
    <p:sldLayoutId id="214750325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ags" Target="../tags/tag81.xml"/><Relationship Id="rId20" Type="http://schemas.openxmlformats.org/officeDocument/2006/relationships/tags" Target="../tags/tag8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tags" Target="../tags/tag90.xml"/><Relationship Id="rId6" Type="http://schemas.openxmlformats.org/officeDocument/2006/relationships/tags" Target="../tags/tag91.xml"/><Relationship Id="rId7" Type="http://schemas.openxmlformats.org/officeDocument/2006/relationships/tags" Target="../tags/tag92.xml"/><Relationship Id="rId8" Type="http://schemas.openxmlformats.org/officeDocument/2006/relationships/tags" Target="../tags/tag93.xml"/><Relationship Id="rId9" Type="http://schemas.openxmlformats.org/officeDocument/2006/relationships/tags" Target="../tags/tag94.xml"/><Relationship Id="rId10" Type="http://schemas.openxmlformats.org/officeDocument/2006/relationships/tags" Target="../tags/tag95.xml"/><Relationship Id="rId11" Type="http://schemas.openxmlformats.org/officeDocument/2006/relationships/tags" Target="../tags/tag96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tags" Target="../tags/tag114.xml"/><Relationship Id="rId14" Type="http://schemas.openxmlformats.org/officeDocument/2006/relationships/tags" Target="../tags/tag115.xml"/><Relationship Id="rId15" Type="http://schemas.openxmlformats.org/officeDocument/2006/relationships/tags" Target="../tags/tag116.xml"/><Relationship Id="rId16" Type="http://schemas.openxmlformats.org/officeDocument/2006/relationships/tags" Target="../tags/tag117.xml"/><Relationship Id="rId17" Type="http://schemas.openxmlformats.org/officeDocument/2006/relationships/tags" Target="../tags/tag118.xml"/><Relationship Id="rId18" Type="http://schemas.openxmlformats.org/officeDocument/2006/relationships/tags" Target="../tags/tag119.xml"/><Relationship Id="rId19" Type="http://schemas.openxmlformats.org/officeDocument/2006/relationships/tags" Target="../tags/tag120.xml"/><Relationship Id="rId20" Type="http://schemas.openxmlformats.org/officeDocument/2006/relationships/tags" Target="../tags/tag121.xml"/><Relationship Id="rId21" Type="http://schemas.openxmlformats.org/officeDocument/2006/relationships/tags" Target="../tags/tag122.xml"/><Relationship Id="rId22" Type="http://schemas.openxmlformats.org/officeDocument/2006/relationships/tags" Target="../tags/tag123.xml"/><Relationship Id="rId23" Type="http://schemas.openxmlformats.org/officeDocument/2006/relationships/tags" Target="../tags/tag124.xml"/><Relationship Id="rId24" Type="http://schemas.openxmlformats.org/officeDocument/2006/relationships/tags" Target="../tags/tag125.xml"/><Relationship Id="rId25" Type="http://schemas.openxmlformats.org/officeDocument/2006/relationships/tags" Target="../tags/tag126.xml"/><Relationship Id="rId26" Type="http://schemas.openxmlformats.org/officeDocument/2006/relationships/tags" Target="../tags/tag127.xml"/><Relationship Id="rId27" Type="http://schemas.openxmlformats.org/officeDocument/2006/relationships/tags" Target="../tags/tag128.xml"/><Relationship Id="rId28" Type="http://schemas.openxmlformats.org/officeDocument/2006/relationships/tags" Target="../tags/tag129.xml"/><Relationship Id="rId29" Type="http://schemas.openxmlformats.org/officeDocument/2006/relationships/tags" Target="../tags/tag130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tags" Target="../tags/tag247.xml"/><Relationship Id="rId18" Type="http://schemas.openxmlformats.org/officeDocument/2006/relationships/tags" Target="../tags/tag248.xml"/><Relationship Id="rId19" Type="http://schemas.openxmlformats.org/officeDocument/2006/relationships/tags" Target="../tags/tag249.xml"/><Relationship Id="rId20" Type="http://schemas.openxmlformats.org/officeDocument/2006/relationships/tags" Target="../tags/tag250.xml"/><Relationship Id="rId21" Type="http://schemas.openxmlformats.org/officeDocument/2006/relationships/tags" Target="../tags/tag251.xml"/><Relationship Id="rId22" Type="http://schemas.openxmlformats.org/officeDocument/2006/relationships/tags" Target="../tags/tag252.xml"/><Relationship Id="rId23" Type="http://schemas.openxmlformats.org/officeDocument/2006/relationships/tags" Target="../tags/tag253.xml"/><Relationship Id="rId24" Type="http://schemas.openxmlformats.org/officeDocument/2006/relationships/tags" Target="../tags/tag254.xml"/><Relationship Id="rId25" Type="http://schemas.openxmlformats.org/officeDocument/2006/relationships/tags" Target="../tags/tag255.xml"/><Relationship Id="rId26" Type="http://schemas.openxmlformats.org/officeDocument/2006/relationships/tags" Target="../tags/tag256.xml"/><Relationship Id="rId27" Type="http://schemas.openxmlformats.org/officeDocument/2006/relationships/tags" Target="../tags/tag257.xml"/><Relationship Id="rId28" Type="http://schemas.openxmlformats.org/officeDocument/2006/relationships/tags" Target="../tags/tag258.xml"/><Relationship Id="rId29" Type="http://schemas.openxmlformats.org/officeDocument/2006/relationships/tags" Target="../tags/tag259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tags" Target="../tags/tag286.xml"/><Relationship Id="rId17" Type="http://schemas.openxmlformats.org/officeDocument/2006/relationships/tags" Target="../tags/tag287.xml"/><Relationship Id="rId18" Type="http://schemas.openxmlformats.org/officeDocument/2006/relationships/tags" Target="../tags/tag288.xml"/><Relationship Id="rId19" Type="http://schemas.openxmlformats.org/officeDocument/2006/relationships/tags" Target="../tags/tag289.xml"/><Relationship Id="rId20" Type="http://schemas.openxmlformats.org/officeDocument/2006/relationships/tags" Target="../tags/tag290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tags" Target="../tags/tag342.xml"/><Relationship Id="rId14" Type="http://schemas.openxmlformats.org/officeDocument/2006/relationships/tags" Target="../tags/tag343.xml"/><Relationship Id="rId15" Type="http://schemas.openxmlformats.org/officeDocument/2006/relationships/tags" Target="../tags/tag344.xml"/><Relationship Id="rId16" Type="http://schemas.openxmlformats.org/officeDocument/2006/relationships/tags" Target="../tags/tag345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tags" Target="../tags/tag377.xml"/><Relationship Id="rId14" Type="http://schemas.openxmlformats.org/officeDocument/2006/relationships/tags" Target="../tags/tag378.xml"/><Relationship Id="rId15" Type="http://schemas.openxmlformats.org/officeDocument/2006/relationships/tags" Target="../tags/tag379.xml"/><Relationship Id="rId16" Type="http://schemas.openxmlformats.org/officeDocument/2006/relationships/tags" Target="../tags/tag380.xml"/><Relationship Id="rId17" Type="http://schemas.openxmlformats.org/officeDocument/2006/relationships/tags" Target="../tags/tag381.xml"/><Relationship Id="rId18" Type="http://schemas.openxmlformats.org/officeDocument/2006/relationships/tags" Target="../tags/tag382.xml"/><Relationship Id="rId19" Type="http://schemas.openxmlformats.org/officeDocument/2006/relationships/tags" Target="../tags/tag383.xml"/><Relationship Id="rId20" Type="http://schemas.openxmlformats.org/officeDocument/2006/relationships/tags" Target="../tags/tag384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>
            <a:normAutofit fontScale="90000"/>
          </a:bodyPr>
          <a:p>
            <a:r>
              <a:rPr altLang="en-US" lang="zh-CN"/>
              <a:t>小学生科学实验教学的创新与评估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22809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32715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科学实验教学的创新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193103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10058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19964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科学实验教学的评估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280352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297307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07213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创新与评估的关系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367601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38455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39446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创新与评估的实践应用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45485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471805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481711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案例分析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42099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17"/>
            </p:custDataLst>
          </p:nvPr>
        </p:nvSpPr>
        <p:spPr>
          <a:xfrm>
            <a:off x="4340225" y="559054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06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8" name="项标题"/>
          <p:cNvSpPr txBox="1"/>
          <p:nvPr>
            <p:custDataLst>
              <p:tags r:id="rId18"/>
            </p:custDataLst>
          </p:nvPr>
        </p:nvSpPr>
        <p:spPr>
          <a:xfrm>
            <a:off x="6745605" y="568960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结论与建议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0" name="Line 1"/>
          <p:cNvSpPr/>
          <p:nvPr>
            <p:custDataLst>
              <p:tags r:id="rId19"/>
            </p:custDataLst>
          </p:nvPr>
        </p:nvSpPr>
        <p:spPr>
          <a:xfrm>
            <a:off x="4688840" y="629348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科学实验教学的创新</a:t>
            </a:r>
            <a:endParaRPr altLang="en-US" lang="zh-CN"/>
          </a:p>
        </p:txBody>
      </p:sp>
      <p:sp>
        <p:nvSpPr>
          <p:cNvPr id="1048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创新教学方法</a:t>
            </a:r>
            <a:endParaRPr altLang="en-US" lang="zh-CN"/>
          </a:p>
        </p:txBody>
      </p:sp>
      <p:sp>
        <p:nvSpPr>
          <p:cNvPr id="104884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4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4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利用现代技术：运用信息技术、虚拟现实等技术手段，增强实验的趣味性和互动性。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引入探究式学习：鼓励学生自主探索，培养创新思维和实践能力。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跨学科融合：将不同学科的知识融合在实验中，拓宽学生视野，激发创新灵感。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开放式实验设计：鼓励学生自主设计实验，培养创新能力和解决问题的能力。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创新实验内容</a:t>
            </a:r>
            <a:endParaRPr altLang="en-US" lang="zh-CN"/>
          </a:p>
        </p:txBody>
      </p:sp>
      <p:sp>
        <p:nvSpPr>
          <p:cNvPr id="104891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引入生活实例，增强实验趣味性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创新实验设计，提高实验科学性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引入虚拟现实技术，提高实验安全性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创新实验材料，降低实验成本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创新实验材料</a:t>
            </a:r>
            <a:endParaRPr altLang="en-US" lang="zh-CN"/>
          </a:p>
        </p:txBody>
      </p:sp>
      <p:sp>
        <p:nvSpPr>
          <p:cNvPr id="10489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利用生活材料进行实验，如用废旧饮料瓶进行化学实验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引入现代科技手段，如虚拟现实技术进行物理实验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创新实验设计，鼓励学生自主探索，培养创新思维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实验材料的安全性和环保性，确保实验安全可靠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创新实验评价</a:t>
            </a:r>
            <a:endParaRPr altLang="en-US" lang="zh-CN"/>
          </a:p>
        </p:txBody>
      </p:sp>
      <p:sp>
        <p:nvSpPr>
          <p:cNvPr id="104904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创新实验评价的必要性：促进科学实验教学质量的提升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创新实验评价的方法：观察法、问卷调查法、实验法等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创新实验评价的标准：实验设计新颖性、实验操作简便性、实验结果可靠性等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创新实验评价的实践：以具体实验为例，说明评价方法和标准的应用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科学实验教学的评估</a:t>
            </a:r>
            <a:endParaRPr altLang="en-US" lang="zh-CN"/>
          </a:p>
        </p:txBody>
      </p:sp>
      <p:sp>
        <p:nvSpPr>
          <p:cNvPr id="10491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评估目标</a:t>
            </a:r>
            <a:endParaRPr altLang="en-US" lang="zh-CN"/>
          </a:p>
        </p:txBody>
      </p:sp>
      <p:sp>
        <p:nvSpPr>
          <p:cNvPr id="104912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3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实验报告撰写能力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实验态度与科学精神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实验操作技能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实验结果分析能力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评估方法</a:t>
            </a:r>
            <a:endParaRPr altLang="en-US" lang="zh-CN"/>
          </a:p>
        </p:txBody>
      </p:sp>
      <p:sp>
        <p:nvSpPr>
          <p:cNvPr id="104918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课堂表现：观察学生在课堂上的表现，包括实验操作、实验态度、实验纪律等方面。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实验报告：学生提交的实验报告是评估的重要依据，包括实验目的、实验过程、实验结果和结论等。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小组讨论：通过小组讨论，评估学生对实验的理解和表达能力，以及合作精神。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口头报告：学生口头报告实验结果和结论，评估学生的语言表达能力和逻辑思维能力。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评估过程</a:t>
            </a:r>
            <a:endParaRPr altLang="en-US" lang="zh-CN"/>
          </a:p>
        </p:txBody>
      </p:sp>
      <p:sp>
        <p:nvSpPr>
          <p:cNvPr id="10492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确定评估目标：明确实验教学的目标和期望结果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制定评估标准：根据实验教学的目标和内容，制定评估标准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收集数据：通过观察、测试、调查等方式收集实验教学的相关数据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分析数据：对收集到的数据进行整理、分析和处理，得出评估结果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评估结果</a:t>
            </a:r>
            <a:endParaRPr altLang="en-US" lang="zh-CN"/>
          </a:p>
        </p:txBody>
      </p:sp>
      <p:sp>
        <p:nvSpPr>
          <p:cNvPr id="104929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实验分析：评估实验分析的合理性和科学性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0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实验结果：评估实验结果的可靠性和准确性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实验操作：评估实验操作的规范性和准确性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1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实验设计：评估实验设计的合理性和可行性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创新与评估的关系</a:t>
            </a:r>
            <a:endParaRPr altLang="en-US" lang="zh-CN"/>
          </a:p>
        </p:txBody>
      </p:sp>
      <p:sp>
        <p:nvSpPr>
          <p:cNvPr id="10493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创新是评估的前提</a:t>
            </a:r>
            <a:endParaRPr altLang="en-US" lang="zh-CN"/>
          </a:p>
        </p:txBody>
      </p:sp>
      <p:sp>
        <p:nvSpPr>
          <p:cNvPr id="104938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创新是实验教学的核心，能够提高学生的学习兴趣和探究能力。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评估是实验教学的关键环节，能够检验学生的学习成果和教师的教学效果。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创新与评估相互关联，创新是评估的前提，评估是创新的保障。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在科学实验教学中，应注重创新与评估的有机结合，以提高学生的科学素养和实践能力。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评估是创新的保障</a:t>
            </a:r>
            <a:endParaRPr altLang="en-US" lang="zh-CN"/>
          </a:p>
        </p:txBody>
      </p:sp>
      <p:sp>
        <p:nvSpPr>
          <p:cNvPr id="10494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评估能够为创新提供反馈和指导，帮助教师了解实验教学的效果和不足之处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评估能够为创新提供动力和激励，鼓励教师不断尝试新的教学方法和手段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评估能够为创新提供标准和依据，帮助教师衡量实验教学的质量和水平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评估能够为创新提供改进和完善的空间，帮助教师不断完善和优化实验教学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创新与评估的相互促进</a:t>
            </a:r>
            <a:endParaRPr altLang="en-US" lang="zh-CN"/>
          </a:p>
        </p:txBody>
      </p:sp>
      <p:sp>
        <p:nvSpPr>
          <p:cNvPr id="104949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创新是评估的前提，为评估提供更多可能性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在创新与评估中，应注重学生的实际操作能力和科学素养的提升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创新与评估相互促进，推动小学生科学实验教学不断发展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评估是创新的动力，为创新提供反馈和改进方向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创新与评估的实践应用</a:t>
            </a:r>
            <a:endParaRPr altLang="en-US" lang="zh-CN"/>
          </a:p>
        </p:txBody>
      </p:sp>
      <p:sp>
        <p:nvSpPr>
          <p:cNvPr id="10495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创新教学方法的实践</a:t>
            </a:r>
            <a:endParaRPr altLang="en-US" lang="zh-CN"/>
          </a:p>
        </p:txBody>
      </p:sp>
      <p:sp>
        <p:nvSpPr>
          <p:cNvPr id="10495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实验教学的创新点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创新教学方法的实践应用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创新教学方法的评估指标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创新教学方法的实践效果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创新实验内容的实践</a:t>
            </a:r>
            <a:endParaRPr altLang="en-US" lang="zh-CN"/>
          </a:p>
        </p:txBody>
      </p:sp>
      <p:sp>
        <p:nvSpPr>
          <p:cNvPr id="10496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创新实验内容的选择标准：符合小学生认知水平，具有趣味性、科学性和教育意义。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实践应用的效果评估：通过观察学生在实验过程中的表现和实验结果，对实践应用效果进行评估和反馈。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实践应用的改进方向：根据评估结果，对实验内容进行改进和完善，提高实践应用效果。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实践应用的具体措施：开展科学实验活动，鼓励学生动手操作，培养创新思维和实践能力。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创新实验材料的实践</a:t>
            </a:r>
            <a:endParaRPr altLang="en-US" lang="zh-CN"/>
          </a:p>
        </p:txBody>
      </p:sp>
      <p:sp>
        <p:nvSpPr>
          <p:cNvPr id="10497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创新实验材料的研发方向：提高实验效果、降低成本、方便获取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创新实验材料的选择原则：安全、环保、贴近生活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创新实验材料的应用案例：自制望远镜、火山爆发实验等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创新实验材料的评估标准：科学性、实用性、经济性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创新实验评价的实践</a:t>
            </a:r>
            <a:endParaRPr altLang="en-US" lang="zh-CN"/>
          </a:p>
        </p:txBody>
      </p:sp>
      <p:sp>
        <p:nvSpPr>
          <p:cNvPr id="10497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创新实验评价的实践案例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创新实验评价的实践背景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创新实验评价的实践方法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创新实验评价的实践效果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案例分析</a:t>
            </a:r>
            <a:endParaRPr altLang="en-US" lang="zh-CN"/>
          </a:p>
        </p:txBody>
      </p:sp>
      <p:sp>
        <p:nvSpPr>
          <p:cNvPr id="10498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成功案例分析</a:t>
            </a:r>
            <a:endParaRPr altLang="en-US" lang="zh-CN"/>
          </a:p>
        </p:txBody>
      </p:sp>
      <p:sp>
        <p:nvSpPr>
          <p:cNvPr id="10498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实验名称：彩虹牛奶实验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实验目标：让学生了解光的折射和乳汁的散射现象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实验材料：牛奶、镜子、手电筒等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实验过程：简单介绍实验步骤和注意事项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失败案例分析</a:t>
            </a:r>
            <a:endParaRPr altLang="en-US" lang="zh-CN"/>
          </a:p>
        </p:txBody>
      </p:sp>
      <p:sp>
        <p:nvSpPr>
          <p:cNvPr id="104992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实验结果不准确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实验设计存在缺陷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实验操作不规范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实验评估不合理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案例分析的启示</a:t>
            </a:r>
            <a:endParaRPr altLang="en-US" lang="zh-CN"/>
          </a:p>
        </p:txBody>
      </p:sp>
      <p:sp>
        <p:nvSpPr>
          <p:cNvPr id="104998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案例分析的意义：为小学科学实验教学提供有益的参考和借鉴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启示：注重实验教学的创新与评估，提高小学生的科学素养和实践能力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创新性实验设计：激发小学生的好奇心和探究欲望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评估方法：科学、客观、有效的评估体系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500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5006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科学实验教学的创新有助于提高小学生的科学素养和实践能力。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评估是科学实验教学中不可或缺的一环，有助于发现问题和改进教学方法。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创新与评估相结合，能够促进小学生科学实验教学质量的提升。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在实际教学中，应根据小学生的特点和需求，灵活运用创新与评估的方法。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对策建议</a:t>
            </a:r>
            <a:endParaRPr altLang="en-US" lang="zh-CN"/>
          </a:p>
        </p:txBody>
      </p:sp>
      <p:sp>
        <p:nvSpPr>
          <p:cNvPr id="10501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创新科学实验教学方法，提高学生的学习兴趣和能力。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加强教师培训，提高教师的专业素养和教学水平。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增加教学资源投入，提供充足的教学设备和实验器材。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建立科学合理的评估体系，全面客观地评价学生的学习成果。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18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6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6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6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6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6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6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6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6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6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6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6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6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6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6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6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6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2_6*l_h_i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2_6*l_h_a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custom20231212_6*l_h_i*1_6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SLIDE_ID" val="custom2023121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5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57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6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62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3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17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3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60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87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2024-01-03T13:17:16Z</dcterms:created>
  <dcterms:modified xsi:type="dcterms:W3CDTF">2024-01-03T13:17:16Z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64f3bbea6e9d4e1cb59004c32ac05ded_21</vt:lpwstr>
  </property>
</Properties>
</file>