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93" r:id="rId1"/>
    <p:sldMasterId id="2147491230" r:id="rId2"/>
  </p:sldMasterIdLst>
  <p:notesMasterIdLst>
    <p:notesMasterId r:id="rId3"/>
  </p:notesMasterIdLst>
  <p:sldIdLst>
    <p:sldId id="3622" r:id="rId4"/>
    <p:sldId id="3627" r:id="rId5"/>
    <p:sldId id="3631" r:id="rId6"/>
    <p:sldId id="3634" r:id="rId7"/>
    <p:sldId id="3637" r:id="rId8"/>
    <p:sldId id="3640" r:id="rId9"/>
    <p:sldId id="3643" r:id="rId10"/>
    <p:sldId id="3646" r:id="rId11"/>
    <p:sldId id="3649" r:id="rId12"/>
    <p:sldId id="3652" r:id="rId13"/>
    <p:sldId id="3655" r:id="rId14"/>
    <p:sldId id="3658" r:id="rId15"/>
    <p:sldId id="3661" r:id="rId16"/>
    <p:sldId id="3664" r:id="rId17"/>
    <p:sldId id="3667" r:id="rId18"/>
    <p:sldId id="3670" r:id="rId19"/>
    <p:sldId id="3673" r:id="rId20"/>
    <p:sldId id="3676" r:id="rId21"/>
    <p:sldId id="3679" r:id="rId22"/>
    <p:sldId id="3682" r:id="rId23"/>
    <p:sldId id="3685" r:id="rId24"/>
    <p:sldId id="3688" r:id="rId25"/>
    <p:sldId id="3691" r:id="rId26"/>
    <p:sldId id="3694" r:id="rId27"/>
    <p:sldId id="3697" r:id="rId28"/>
    <p:sldId id="3701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94" r:id="rId1"/>
    <p:sldLayoutId id="2147491195" r:id="rId2"/>
    <p:sldLayoutId id="2147491196" r:id="rId3"/>
    <p:sldLayoutId id="2147491197" r:id="rId4"/>
    <p:sldLayoutId id="2147491198" r:id="rId5"/>
    <p:sldLayoutId id="2147491199" r:id="rId6"/>
    <p:sldLayoutId id="2147491200" r:id="rId7"/>
    <p:sldLayoutId id="2147491201" r:id="rId8"/>
    <p:sldLayoutId id="2147491202" r:id="rId9"/>
    <p:sldLayoutId id="2147491203" r:id="rId10"/>
    <p:sldLayoutId id="21474912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31" r:id="rId1"/>
    <p:sldLayoutId id="2147491232" r:id="rId2"/>
    <p:sldLayoutId id="2147491233" r:id="rId3"/>
    <p:sldLayoutId id="2147491234" r:id="rId4"/>
    <p:sldLayoutId id="2147491235" r:id="rId5"/>
    <p:sldLayoutId id="2147491236" r:id="rId6"/>
    <p:sldLayoutId id="2147491237" r:id="rId7"/>
    <p:sldLayoutId id="2147491238" r:id="rId8"/>
    <p:sldLayoutId id="2147491239" r:id="rId9"/>
    <p:sldLayoutId id="2147491240" r:id="rId10"/>
    <p:sldLayoutId id="21474912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学前教育与小学教育的衔接与过渡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序号"/>
          <p:cNvSpPr txBox="1"/>
          <p:nvPr>
            <p:custDataLst>
              <p:tags r:id="rId2"/>
            </p:custDataLst>
          </p:nvPr>
        </p:nvSpPr>
        <p:spPr>
          <a:xfrm>
            <a:off x="9956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3"/>
            </p:custDataLst>
          </p:nvPr>
        </p:nvSpPr>
        <p:spPr>
          <a:xfrm>
            <a:off x="105727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学前教育的重要性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4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31800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6"/>
            </p:custDataLst>
          </p:nvPr>
        </p:nvSpPr>
        <p:spPr>
          <a:xfrm>
            <a:off x="320103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学前教育与小学教育的差异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7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533400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534479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学前教育与小学教育的衔接策略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747776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748855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学前教育与小学教育的过渡方法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9594215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9635490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 fontScale="95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学前教育与小学教育衔接与过渡的实践案例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学前教育对儿童发展的影响</a:t>
            </a:r>
            <a:endParaRPr altLang="en-US" lang="zh-CN"/>
          </a:p>
        </p:txBody>
      </p:sp>
      <p:sp>
        <p:nvSpPr>
          <p:cNvPr id="10489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培养非智力因素：学前教育注重培养儿童的自信心、独立性、责任心和合作精神等非智力因素，为儿童未来的成长奠定基础。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促进智力发展：学前教育通过各种教育活动，刺激和培养儿童的观察力、记忆力、思维能力和想象力等智力因素的发展。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语言和阅读能力：学前教育是儿童语言和阅读能力发展的关键期，通过阅读、听故事等活动，提高儿童的语言和阅读能力。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社会适应性：学前教育帮助儿童适应集体生活，学会与人相处，培养良好的社会适应性，为未来的学习和工作打下基础。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学前教育对小学教育的准备</a:t>
            </a:r>
            <a:endParaRPr altLang="en-US" lang="zh-CN"/>
          </a:p>
        </p:txBody>
      </p:sp>
      <p:sp>
        <p:nvSpPr>
          <p:cNvPr id="10490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促进语言和认知发展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培养社交技能和合作精神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培养学习兴趣和习惯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建立自信心和适应能力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学前教育与小学教育的衔接需求</a:t>
            </a:r>
            <a:endParaRPr altLang="en-US" lang="zh-CN"/>
          </a:p>
        </p:txBody>
      </p:sp>
      <p:sp>
        <p:nvSpPr>
          <p:cNvPr id="10490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学前教育可以培养孩子的社交能力和情感智商，增强孩子的自信心和创造力。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学前教育是小学教育的基础，为孩子未来的学习和发展打下坚实的基础。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学前教育可以帮助孩子更好地适应小学的学习和生活，减少过渡期的压力和焦虑。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学前教育可以促进孩子全面发展，为未来的学习和生活做好准备。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14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学前教育与小学教育的差异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教育目标的差异</a:t>
            </a:r>
            <a:endParaRPr altLang="en-US" lang="zh-CN"/>
          </a:p>
        </p:txBody>
      </p:sp>
      <p:sp>
        <p:nvSpPr>
          <p:cNvPr id="10491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学前教育注重游戏化、生活化的学习方式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小学教育则更加注重课堂教学、作业和考试的评价与反馈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学前教育注重培养孩子的兴趣、习惯和情感态度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小学教育注重传授知识、技能和培养学生的学习能力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教育内容的差异</a:t>
            </a:r>
            <a:endParaRPr altLang="en-US" lang="zh-CN"/>
          </a:p>
        </p:txBody>
      </p:sp>
      <p:sp>
        <p:nvSpPr>
          <p:cNvPr id="10492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小学教育则注重学科知识的学习和掌握，培养孩子的认知能力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学前教育注重游戏和活动，培养孩子的兴趣和创造力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学前教育的内容较为广泛，包括社会、语言、数学、科学等基础领域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小学教育则更加注重学科的专业性和深度，如语文、数学、英语等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教育方式的差异</a:t>
            </a:r>
            <a:endParaRPr altLang="en-US" lang="zh-CN"/>
          </a:p>
        </p:txBody>
      </p:sp>
      <p:sp>
        <p:nvSpPr>
          <p:cNvPr id="10493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学前教育注重游戏和活动，小学教育注重课堂教学和作业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学前教育注重孩子的全面发展，小学教育注重学科成绩和表现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学前教育注重与家长的合作，小学教育注重学生的独立性和自主性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学前教育注重培养孩子的兴趣和创造力，小学教育注重传授知识和技能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教育评价的差异</a:t>
            </a:r>
            <a:endParaRPr altLang="en-US" lang="zh-CN"/>
          </a:p>
        </p:txBody>
      </p:sp>
      <p:sp>
        <p:nvSpPr>
          <p:cNvPr id="10493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学前教育注重过程评价，小学教育注重结果评价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学前教育评价内容多元化，小学教育评价内容较为单一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学前教育评价方式多样化，小学教育评价方式较为固定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学前教育评价主体多元化，小学教育评价主体较为单一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4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学前教育与小学教育的衔接策略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课程衔接的策略</a:t>
            </a:r>
            <a:endParaRPr altLang="en-US" lang="zh-CN"/>
          </a:p>
        </p:txBody>
      </p:sp>
      <p:sp>
        <p:nvSpPr>
          <p:cNvPr id="10494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制定过渡性的教学计划，注重知识点的衔接和连贯性。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调整教学方法，采用游戏化、生活化等多种形式，激发幼儿的学习兴趣。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加强师生互动，建立良好的师生关系，促进幼儿积极参与课堂活动。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开展家长工作，加强家园合作，共同促进幼儿全面发展。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教师协作的策略</a:t>
            </a:r>
            <a:endParaRPr altLang="en-US" lang="zh-CN"/>
          </a:p>
        </p:txBody>
      </p:sp>
      <p:sp>
        <p:nvSpPr>
          <p:cNvPr id="10495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定期交流：学前和小学教师定期进行交流，了解彼此的教学重点和要求。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课程衔接：共同制定课程计划，确保知识点的连贯性和延续性。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资源共享：共享教育资源，如教材、教具等，提高教学效率。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互相观摩：学前和小学教师互相观摩课堂，了解彼此的教学方法和要求。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家园合作的策略</a:t>
            </a:r>
            <a:endParaRPr altLang="en-US" lang="zh-CN"/>
          </a:p>
        </p:txBody>
      </p:sp>
      <p:sp>
        <p:nvSpPr>
          <p:cNvPr id="10496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建立定期沟通机制：家长与教师之间保持密切联系，共同关注孩子的成长。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组织亲子活动：通过各种亲子活动，增强家长与孩子的互动，促进家庭教育的实施。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开展家长培训：针对不同层次、不同需求的家长，开展培训活动，提高家长的教育水平。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鼓励家长参与学校管理：让家长参与到学校的管理中来，增强家长对学校的认同感和归属感。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儿童发展的策略</a:t>
            </a:r>
            <a:endParaRPr altLang="en-US" lang="zh-CN"/>
          </a:p>
        </p:txBody>
      </p:sp>
      <p:sp>
        <p:nvSpPr>
          <p:cNvPr id="10496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注重儿童的个体差异：针对不同儿童的特点和需求，制定个性化的教育方案，促进儿童的全面发展。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创设良好的教育环境：为儿童提供丰富多样的教育资源和教育环境，如图书、玩具、游戏设施等，激发儿童的学习兴趣和探索欲望。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建立良好的师生关系：教师与儿童之间应建立亲密、信任的关系，为儿童提供安全感和归属感。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培养儿童的学习能力：通过游戏、实验、观察等方式，培养儿童的观察力、思维能力和创造力。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736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学前教育与小学教育的过渡方法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渐进式过渡方法</a:t>
            </a:r>
            <a:endParaRPr altLang="en-US" lang="zh-CN"/>
          </a:p>
        </p:txBody>
      </p:sp>
      <p:sp>
        <p:nvSpPr>
          <p:cNvPr id="10497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调整作息时间：逐渐与小学作息时间靠拢，帮助孩子适应小学生活节奏。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培养学习习惯：培养孩子良好的学习习惯，如定时完成作业、整理学习用品等。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增强自理能力：让孩子学会自己穿衣、洗漱、吃饭等基本生活技能，以便更好地适应小学生活。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增加学习内容：逐渐增加学习难度和内容，帮助孩子更好地适应小学课程。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渗透式过渡方法</a:t>
            </a:r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内容渗透：在学前教育中逐步引入小学知识，为小学生活做好准备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管理渗透：小学可以定期到幼儿园进行参观，了解小学生活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人员渗透：小学教师与幼儿园教师进行交流，了解彼此的教学方法和要求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环境渗透：营造与小学相似的学习和生活环境，帮助学生适应小学生活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交互式过渡方法</a:t>
            </a:r>
            <a:endParaRPr altLang="en-US" lang="zh-CN"/>
          </a:p>
        </p:txBody>
      </p:sp>
      <p:sp>
        <p:nvSpPr>
          <p:cNvPr id="10498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渐进式课程：逐步增加课程难度和内容，帮助幼儿逐渐适应小学的学习节奏和要求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交互式活动：通过游戏、角色扮演等形式，增强幼儿与小学的互动，提高幼儿的参与度和兴趣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小组合作：鼓励幼儿在小组中合作完成任务，培养合作意识和沟通能力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家园共育：加强与家长的沟通与合作，共同促进幼儿的成长和过渡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综合式过渡方法</a:t>
            </a:r>
            <a:endParaRPr altLang="en-US" lang="zh-CN"/>
          </a:p>
        </p:txBody>
      </p:sp>
      <p:sp>
        <p:nvSpPr>
          <p:cNvPr id="10499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培养自主学习能力：通过引导学生自主学习，培养学生的独立思考和解决问题的能力。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整合教育内容：将学前教育与小学教育的课程内容进行整合，使两者之间的衔接更加自然。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灵活调整教学方式：根据学生的实际情况，灵活调整教学方式，以满足学生的学习需求。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建立良好的师生关系：建立良好的师生关系，增强学生对教师的信任感，提高学生的学习积极性。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50038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学前教育与小学教育衔接与过渡的实践案例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国内实践案例</a:t>
            </a:r>
            <a:endParaRPr altLang="en-US" lang="zh-CN"/>
          </a:p>
        </p:txBody>
      </p:sp>
      <p:sp>
        <p:nvSpPr>
          <p:cNvPr id="10500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北京市某幼儿园与小学合作开展衔接教育，通过课程整合、师资培训等方式，促进幼小衔接的顺利进行。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上海市某小学实施“入学准备期”项目，针对即将入学的儿童开展一系列适应性训练，帮助儿童更好地适应小学生活。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广东省某幼儿园与小学合作开展“幼小衔接月”活动，通过主题课程、家长讲座等形式，加强幼儿园与小学之间的联系与合作。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四川省某小学实施“阳光成长计划”，针对学困生和留守儿童等特殊群体，开展一系列心理和学业辅导活动，促进其全面发展。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国际实践案例</a:t>
            </a:r>
            <a:endParaRPr altLang="en-US" lang="zh-CN"/>
          </a:p>
        </p:txBody>
      </p:sp>
      <p:sp>
        <p:nvSpPr>
          <p:cNvPr id="10501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英国实践：通过“桥梁课程”实现幼小衔接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澳大利亚实践：实施“过渡计划”，帮助幼儿适应小学环境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新西兰实践：推行“幼儿教育一揽子计划”，确保幼小衔接的有效性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美国实践：建立“早期 childhood education”体系，促进幼小衔接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成功经验与启示</a:t>
            </a:r>
            <a:endParaRPr altLang="en-US" lang="zh-CN"/>
          </a:p>
        </p:txBody>
      </p:sp>
      <p:sp>
        <p:nvSpPr>
          <p:cNvPr id="10502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课程内容的衔接：根据儿童身心发展规律，合理安排课程，确保知识点的连贯性。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建立有效的沟通机制：确保学前和小学教育机构之间的信息交流畅通，共同制定教育计划。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教师培训与交流：组织学前和小学教师进行专业培训和经验分享，提高教育质量。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家长参与：鼓励家长积极参与教育过程，加强与学校的合作，共同促进儿童全面发展。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84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5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5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59_5*l_h_i*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2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5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5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5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SLIDE_ID" val="custom2023025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0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8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352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2024-01-05T13:28:37Z</dcterms:created>
  <dcterms:modified xsi:type="dcterms:W3CDTF">2024-01-05T13:28:37Z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3b66589662134bac90be94b98c149c24_21</vt:lpwstr>
  </property>
</Properties>
</file>