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48" r:id="rId1"/>
    <p:sldMasterId id="2147483885" r:id="rId2"/>
  </p:sldMasterIdLst>
  <p:notesMasterIdLst>
    <p:notesMasterId r:id="rId3"/>
  </p:notesMasterIdLst>
  <p:sldIdLst>
    <p:sldId id="347" r:id="rId4"/>
    <p:sldId id="351" r:id="rId5"/>
    <p:sldId id="354" r:id="rId6"/>
    <p:sldId id="357" r:id="rId7"/>
    <p:sldId id="363" r:id="rId9"/>
    <p:sldId id="366" r:id="rId10"/>
    <p:sldId id="369" r:id="rId11"/>
    <p:sldId id="372" r:id="rId12"/>
    <p:sldId id="378" r:id="rId14"/>
    <p:sldId id="381" r:id="rId15"/>
    <p:sldId id="384" r:id="rId16"/>
    <p:sldId id="387" r:id="rId17"/>
    <p:sldId id="393" r:id="rId19"/>
    <p:sldId id="396" r:id="rId20"/>
    <p:sldId id="399" r:id="rId21"/>
    <p:sldId id="402" r:id="rId22"/>
    <p:sldId id="405" r:id="rId23"/>
    <p:sldId id="411" r:id="rId25"/>
    <p:sldId id="414" r:id="rId26"/>
    <p:sldId id="417" r:id="rId27"/>
    <p:sldId id="420" r:id="rId28"/>
    <p:sldId id="423" r:id="rId29"/>
    <p:sldId id="429" r:id="rId31"/>
    <p:sldId id="432" r:id="rId32"/>
    <p:sldId id="435" r:id="rId33"/>
    <p:sldId id="438" r:id="rId34"/>
    <p:sldId id="441" r:id="rId35"/>
    <p:sldId id="447" r:id="rId37"/>
    <p:sldId id="450" r:id="rId38"/>
    <p:sldId id="453" r:id="rId39"/>
    <p:sldId id="456" r:id="rId40"/>
    <p:sldId id="459" r:id="rId4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tableStyles" Target="tableStyle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tags" Target="../tags/tag196.xml"/><Relationship Id="rId14" Type="http://schemas.openxmlformats.org/officeDocument/2006/relationships/tags" Target="../tags/tag197.xml"/><Relationship Id="rId15" Type="http://schemas.openxmlformats.org/officeDocument/2006/relationships/tags" Target="../tags/tag198.xml"/><Relationship Id="rId16" Type="http://schemas.openxmlformats.org/officeDocument/2006/relationships/tags" Target="../tags/tag199.xml"/><Relationship Id="rId17"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tags" Target="../tags/tag235.xml"/><Relationship Id="rId14" Type="http://schemas.openxmlformats.org/officeDocument/2006/relationships/tags" Target="../tags/tag236.xml"/><Relationship Id="rId15" Type="http://schemas.openxmlformats.org/officeDocument/2006/relationships/tags" Target="../tags/tag237.xml"/><Relationship Id="rId16"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tags" Target="../tags/tag265.xml"/><Relationship Id="rId14" Type="http://schemas.openxmlformats.org/officeDocument/2006/relationships/tags" Target="../tags/tag266.xml"/><Relationship Id="rId15" Type="http://schemas.openxmlformats.org/officeDocument/2006/relationships/tags" Target="../tags/tag267.xml"/><Relationship Id="rId16" Type="http://schemas.openxmlformats.org/officeDocument/2006/relationships/tags" Target="../tags/tag268.xml"/><Relationship Id="rId17" Type="http://schemas.openxmlformats.org/officeDocument/2006/relationships/tags" Target="../tags/tag269.xml"/><Relationship Id="rId18" Type="http://schemas.openxmlformats.org/officeDocument/2006/relationships/tags" Target="../tags/tag270.xml"/><Relationship Id="rId19" Type="http://schemas.openxmlformats.org/officeDocument/2006/relationships/tags" Target="../tags/tag271.xml"/><Relationship Id="rId20" Type="http://schemas.openxmlformats.org/officeDocument/2006/relationships/tags" Target="../tags/tag272.xml"/><Relationship Id="rId2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tags" Target="../tags/tag320.xml"/><Relationship Id="rId14" Type="http://schemas.openxmlformats.org/officeDocument/2006/relationships/tags" Target="../tags/tag321.xml"/><Relationship Id="rId15" Type="http://schemas.openxmlformats.org/officeDocument/2006/relationships/tags" Target="../tags/tag322.xml"/><Relationship Id="rId16" Type="http://schemas.openxmlformats.org/officeDocument/2006/relationships/tags" Target="../tags/tag323.xml"/><Relationship Id="rId17" Type="http://schemas.openxmlformats.org/officeDocument/2006/relationships/tags" Target="../tags/tag324.xml"/><Relationship Id="rId18" Type="http://schemas.openxmlformats.org/officeDocument/2006/relationships/tags" Target="../tags/tag325.xml"/><Relationship Id="rId19"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tags" Target="../tags/tag338.xml"/><Relationship Id="rId14" Type="http://schemas.openxmlformats.org/officeDocument/2006/relationships/tags" Target="../tags/tag339.xml"/><Relationship Id="rId15" Type="http://schemas.openxmlformats.org/officeDocument/2006/relationships/tags" Target="../tags/tag340.xml"/><Relationship Id="rId16" Type="http://schemas.openxmlformats.org/officeDocument/2006/relationships/tags" Target="../tags/tag341.xml"/><Relationship Id="rId17" Type="http://schemas.openxmlformats.org/officeDocument/2006/relationships/tags" Target="../tags/tag342.xml"/><Relationship Id="rId18" Type="http://schemas.openxmlformats.org/officeDocument/2006/relationships/tags" Target="../tags/tag343.xml"/><Relationship Id="rId19" Type="http://schemas.openxmlformats.org/officeDocument/2006/relationships/tags" Target="../tags/tag344.xml"/><Relationship Id="rId20" Type="http://schemas.openxmlformats.org/officeDocument/2006/relationships/tags" Target="../tags/tag345.xml"/><Relationship Id="rId21" Type="http://schemas.openxmlformats.org/officeDocument/2006/relationships/tags" Target="../tags/tag346.xml"/><Relationship Id="rId22" Type="http://schemas.openxmlformats.org/officeDocument/2006/relationships/tags" Target="../tags/tag347.xml"/><Relationship Id="rId23" Type="http://schemas.openxmlformats.org/officeDocument/2006/relationships/tags" Target="../tags/tag348.xml"/><Relationship Id="rId24" Type="http://schemas.openxmlformats.org/officeDocument/2006/relationships/tags" Target="../tags/tag349.xml"/><Relationship Id="rId25"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tags" Target="../tags/tag362.xml"/><Relationship Id="rId14" Type="http://schemas.openxmlformats.org/officeDocument/2006/relationships/tags" Target="../tags/tag363.xml"/><Relationship Id="rId15" Type="http://schemas.openxmlformats.org/officeDocument/2006/relationships/tags" Target="../tags/tag364.xml"/><Relationship Id="rId16" Type="http://schemas.openxmlformats.org/officeDocument/2006/relationships/tags" Target="../tags/tag365.xml"/><Relationship Id="rId17"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tags" Target="../tags/tag389.xml"/><Relationship Id="rId10" Type="http://schemas.openxmlformats.org/officeDocument/2006/relationships/tags" Target="../tags/tag390.xml"/><Relationship Id="rId11" Type="http://schemas.openxmlformats.org/officeDocument/2006/relationships/tags" Target="../tags/tag391.xml"/><Relationship Id="rId12" Type="http://schemas.openxmlformats.org/officeDocument/2006/relationships/tags" Target="../tags/tag392.xml"/><Relationship Id="rId13"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tags" Target="../tags/tag397.xml"/><Relationship Id="rId6" Type="http://schemas.openxmlformats.org/officeDocument/2006/relationships/tags" Target="../tags/tag398.xml"/><Relationship Id="rId7" Type="http://schemas.openxmlformats.org/officeDocument/2006/relationships/tags" Target="../tags/tag399.xml"/><Relationship Id="rId8" Type="http://schemas.openxmlformats.org/officeDocument/2006/relationships/tags" Target="../tags/tag400.xml"/><Relationship Id="rId9" Type="http://schemas.openxmlformats.org/officeDocument/2006/relationships/tags" Target="../tags/tag401.xml"/><Relationship Id="rId10" Type="http://schemas.openxmlformats.org/officeDocument/2006/relationships/tags" Target="../tags/tag402.xml"/><Relationship Id="rId11" Type="http://schemas.openxmlformats.org/officeDocument/2006/relationships/tags" Target="../tags/tag403.xml"/><Relationship Id="rId12" Type="http://schemas.openxmlformats.org/officeDocument/2006/relationships/tags" Target="../tags/tag404.xml"/><Relationship Id="rId13"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tags" Target="../tags/tag408.xml"/><Relationship Id="rId5"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tags" Target="../tags/tag409.xml"/><Relationship Id="rId2" Type="http://schemas.openxmlformats.org/officeDocument/2006/relationships/tags" Target="../tags/tag410.xml"/><Relationship Id="rId3" Type="http://schemas.openxmlformats.org/officeDocument/2006/relationships/tags" Target="../tags/tag41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基于机器学习的人工智能图像处理技术</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5"/>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000" lang="zh-CN">
                <a:solidFill>
                  <a:schemeClr val="lt1">
                    <a:lumMod val="100000"/>
                  </a:schemeClr>
                </a:solidFill>
                <a:latin typeface="+mj-ea"/>
                <a:ea typeface="+mj-ea"/>
                <a:cs typeface="汉仪粗圆简" panose="02010600000101010101" charset="-122"/>
                <a:sym typeface="+mn-ea"/>
              </a:rPr>
              <a:t>添加目录标题</a:t>
            </a:r>
            <a:endParaRPr altLang="en-US" dirty="0" sz="20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000" lang="zh-CN">
                <a:solidFill>
                  <a:schemeClr val="lt1">
                    <a:lumMod val="100000"/>
                  </a:schemeClr>
                </a:solidFill>
                <a:latin typeface="+mj-ea"/>
                <a:ea typeface="+mj-ea"/>
                <a:cs typeface="汉仪粗圆简" panose="02010600000101010101" charset="-122"/>
                <a:sym typeface="+mn-ea"/>
              </a:rPr>
              <a:t>机器学习与图像处理技术概述</a:t>
            </a:r>
            <a:endParaRPr altLang="en-US" dirty="0" sz="20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000" lang="zh-CN">
                <a:solidFill>
                  <a:schemeClr val="lt1">
                    <a:lumMod val="100000"/>
                  </a:schemeClr>
                </a:solidFill>
                <a:latin typeface="+mj-ea"/>
                <a:ea typeface="+mj-ea"/>
                <a:cs typeface="汉仪粗圆简" panose="02010600000101010101" charset="-122"/>
                <a:sym typeface="+mn-ea"/>
              </a:rPr>
              <a:t>基于机器学习的人工智能图像处理技术原理</a:t>
            </a:r>
            <a:endParaRPr altLang="en-US" dirty="0" sz="20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fontScale="73571"/>
          </a:bodyPr>
          <a:p>
            <a:r>
              <a:rPr altLang="en-US" dirty="0" sz="2800" lang="zh-CN">
                <a:solidFill>
                  <a:schemeClr val="lt1">
                    <a:lumMod val="100000"/>
                  </a:schemeClr>
                </a:solidFill>
                <a:latin typeface="+mj-ea"/>
                <a:ea typeface="+mj-ea"/>
                <a:cs typeface="汉仪粗圆简" panose="02010600000101010101" charset="-122"/>
                <a:sym typeface="+mn-ea"/>
              </a:rPr>
              <a:t>基于机器学习的人工智能图像处理技术应用场景</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fontScale="73571"/>
          </a:bodyPr>
          <a:p>
            <a:r>
              <a:rPr altLang="en-US" dirty="0" sz="2800" lang="zh-CN">
                <a:solidFill>
                  <a:schemeClr val="lt1">
                    <a:lumMod val="100000"/>
                  </a:schemeClr>
                </a:solidFill>
                <a:latin typeface="+mj-ea"/>
                <a:ea typeface="+mj-ea"/>
                <a:cs typeface="汉仪粗圆简" panose="02010600000101010101" charset="-122"/>
                <a:sym typeface="+mn-ea"/>
              </a:rPr>
              <a:t>基于机器学习的人工智能图像处理技术挑战与未来发展</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6" name="序号"/>
          <p:cNvSpPr txBox="1"/>
          <p:nvPr>
            <p:custDataLst>
              <p:tags r:id="rId12"/>
            </p:custDataLst>
          </p:nvPr>
        </p:nvSpPr>
        <p:spPr>
          <a:xfrm>
            <a:off x="858329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Six</a:t>
            </a:r>
            <a:endParaRPr dirty="0" lang="en-US">
              <a:solidFill>
                <a:schemeClr val="accent5"/>
              </a:solidFill>
              <a:latin typeface="+mj-ea"/>
              <a:ea typeface="+mj-ea"/>
              <a:cs typeface="汉仪粗圆简" panose="02010600000101010101" charset="-122"/>
            </a:endParaRPr>
          </a:p>
        </p:txBody>
      </p:sp>
      <p:sp>
        <p:nvSpPr>
          <p:cNvPr id="1048868" name="标题"/>
          <p:cNvSpPr txBox="1"/>
          <p:nvPr>
            <p:custDataLst>
              <p:tags r:id="rId13"/>
            </p:custDataLst>
          </p:nvPr>
        </p:nvSpPr>
        <p:spPr>
          <a:xfrm>
            <a:off x="8583295" y="5171440"/>
            <a:ext cx="3052445" cy="945515"/>
          </a:xfrm>
          <a:prstGeom prst="rect"/>
          <a:noFill/>
        </p:spPr>
        <p:txBody>
          <a:bodyPr anchor="t" bIns="0" lIns="0" rIns="0" rtlCol="0" tIns="0" wrap="square">
            <a:normAutofit fontScale="73571"/>
          </a:bodyPr>
          <a:p>
            <a:r>
              <a:rPr altLang="en-US" dirty="0" sz="2800" lang="zh-CN">
                <a:solidFill>
                  <a:schemeClr val="lt1">
                    <a:lumMod val="100000"/>
                  </a:schemeClr>
                </a:solidFill>
                <a:latin typeface="+mj-ea"/>
                <a:ea typeface="+mj-ea"/>
                <a:cs typeface="汉仪粗圆简" panose="02010600000101010101" charset="-122"/>
                <a:sym typeface="+mn-ea"/>
              </a:rPr>
              <a:t>基于机器学习的人工智能图像处理技术实践案例</a:t>
            </a:r>
            <a:endParaRPr altLang="en-US" dirty="0" sz="2800" lang="zh-CN">
              <a:solidFill>
                <a:schemeClr val="lt1">
                  <a:lumMod val="100000"/>
                </a:schemeClr>
              </a:solidFill>
              <a:latin typeface="+mj-ea"/>
              <a:ea typeface="+mj-ea"/>
              <a:cs typeface="汉仪粗圆简" panose="02010600000101010101" charset="-122"/>
              <a:sym typeface="+mn-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10" name="文本占位符 2"/>
          <p:cNvSpPr>
            <a:spLocks noGrp="1"/>
          </p:cNvSpPr>
          <p:nvPr>
            <p:ph type="body" idx="2"/>
            <p:custDataLst>
              <p:tags r:id="rId1"/>
            </p:custDataLst>
          </p:nvPr>
        </p:nvSpPr>
        <p:spPr/>
        <p:txBody>
          <a:bodyPr/>
          <a:p>
            <a:r>
              <a:rPr altLang="en-US" lang="zh-CN"/>
              <a:t>PART ONE</a:t>
            </a:r>
            <a:endParaRPr altLang="en-US" lang="zh-CN"/>
          </a:p>
        </p:txBody>
      </p:sp>
      <p:sp>
        <p:nvSpPr>
          <p:cNvPr id="1048912"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79" name=""/>
        <p:cNvGrpSpPr/>
        <p:nvPr/>
      </p:nvGrpSpPr>
      <p:grpSpPr>
        <a:xfrm>
          <a:off x="0" y="0"/>
          <a:ext cx="0" cy="0"/>
          <a:chOff x="0" y="0"/>
          <a:chExt cx="0" cy="0"/>
        </a:xfrm>
      </p:grpSpPr>
      <p:sp>
        <p:nvSpPr>
          <p:cNvPr id="1048974" name="文本占位符 2"/>
          <p:cNvSpPr>
            <a:spLocks noGrp="1"/>
          </p:cNvSpPr>
          <p:nvPr>
            <p:ph type="body" idx="2"/>
            <p:custDataLst>
              <p:tags r:id="rId1"/>
            </p:custDataLst>
          </p:nvPr>
        </p:nvSpPr>
        <p:spPr/>
        <p:txBody>
          <a:bodyPr/>
          <a:p>
            <a:r>
              <a:rPr altLang="en-US" lang="zh-CN"/>
              <a:t>PART TWO</a:t>
            </a:r>
            <a:endParaRPr altLang="en-US" lang="zh-CN"/>
          </a:p>
        </p:txBody>
      </p:sp>
      <p:sp>
        <p:nvSpPr>
          <p:cNvPr id="1048976" name="标题 4"/>
          <p:cNvSpPr>
            <a:spLocks noGrp="1"/>
          </p:cNvSpPr>
          <p:nvPr>
            <p:ph type="title" idx="1"/>
            <p:custDataLst>
              <p:tags r:id="rId2"/>
            </p:custDataLst>
          </p:nvPr>
        </p:nvSpPr>
        <p:spPr/>
        <p:txBody>
          <a:bodyPr/>
          <a:p>
            <a:r>
              <a:rPr altLang="en-US" lang="zh-CN"/>
              <a:t>机器学习与图像处理技术概述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8" name="标题 2"/>
          <p:cNvSpPr>
            <a:spLocks noGrp="1"/>
          </p:cNvSpPr>
          <p:nvPr>
            <p:ph type="title" idx="2"/>
          </p:nvPr>
        </p:nvSpPr>
        <p:spPr/>
        <p:txBody>
          <a:bodyPr/>
          <a:p>
            <a:r>
              <a:rPr altLang="en-US" lang="zh-CN"/>
              <a:t>机器学习的基本原理</a:t>
            </a:r>
            <a:endParaRPr altLang="en-US" lang="zh-CN"/>
          </a:p>
        </p:txBody>
      </p:sp>
      <p:sp>
        <p:nvSpPr>
          <p:cNvPr id="1049080"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2"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4"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6"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机器学习应用领域</a:t>
            </a:r>
            <a:endParaRPr altLang="zh-CN" dirty="0" lang="en-US">
              <a:solidFill>
                <a:schemeClr val="dk1">
                  <a:lumMod val="80000"/>
                  <a:lumOff val="20000"/>
                </a:schemeClr>
              </a:solidFill>
              <a:latin typeface="+mn-ea"/>
              <a:sym typeface="+mn-ea"/>
            </a:endParaRPr>
          </a:p>
        </p:txBody>
      </p:sp>
      <p:sp>
        <p:nvSpPr>
          <p:cNvPr id="1049088"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0"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2"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4"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机器学习定义</a:t>
            </a:r>
            <a:endParaRPr altLang="en-US" dirty="0" lang="zh-CN">
              <a:solidFill>
                <a:schemeClr val="dk1">
                  <a:lumMod val="80000"/>
                  <a:lumOff val="20000"/>
                </a:schemeClr>
              </a:solidFill>
              <a:latin typeface="+mn-ea"/>
              <a:sym typeface="+mn-ea"/>
            </a:endParaRPr>
          </a:p>
        </p:txBody>
      </p:sp>
      <p:sp>
        <p:nvSpPr>
          <p:cNvPr id="1049096"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0"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2"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机器学习算法分类</a:t>
            </a:r>
            <a:endParaRPr altLang="en-US" dirty="0" lang="zh-CN">
              <a:solidFill>
                <a:schemeClr val="dk1">
                  <a:lumMod val="80000"/>
                  <a:lumOff val="20000"/>
                </a:schemeClr>
              </a:solidFill>
              <a:latin typeface="+mn-ea"/>
              <a:sym typeface="+mn-ea"/>
            </a:endParaRPr>
          </a:p>
        </p:txBody>
      </p:sp>
      <p:sp>
        <p:nvSpPr>
          <p:cNvPr id="1049104"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机器学习发展趋势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56" name="标题 2"/>
          <p:cNvSpPr>
            <a:spLocks noGrp="1"/>
          </p:cNvSpPr>
          <p:nvPr>
            <p:ph type="title" idx="2"/>
          </p:nvPr>
        </p:nvSpPr>
        <p:spPr/>
        <p:txBody>
          <a:bodyPr/>
          <a:p>
            <a:r>
              <a:rPr altLang="en-US" lang="zh-CN"/>
              <a:t>图像处理技术的定义与分类</a:t>
            </a:r>
            <a:endParaRPr altLang="en-US" lang="zh-CN"/>
          </a:p>
        </p:txBody>
      </p:sp>
      <p:sp>
        <p:nvSpPr>
          <p:cNvPr id="1049158"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0"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2"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图像处理技术的定义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64"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6"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8"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图像处理技术的分类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70"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2"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4"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图像增强技术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76"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8"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0"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图像恢复技术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26" name="标题 2"/>
          <p:cNvSpPr>
            <a:spLocks noGrp="1"/>
          </p:cNvSpPr>
          <p:nvPr>
            <p:ph type="title" idx="2"/>
          </p:nvPr>
        </p:nvSpPr>
        <p:spPr/>
        <p:txBody>
          <a:bodyPr/>
          <a:p>
            <a:r>
              <a:rPr altLang="en-US" lang="zh-CN"/>
              <a:t>机器学习在图像处理中的应用</a:t>
            </a:r>
            <a:endParaRPr altLang="en-US" lang="zh-CN"/>
          </a:p>
        </p:txBody>
      </p:sp>
      <p:sp>
        <p:nvSpPr>
          <p:cNvPr id="1049228"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图像分类：利用深度学习算法对图像进行分类，提高分类准确率</a:t>
            </a:r>
            <a:endParaRPr altLang="en-US" dirty="0" sz="1200" lang="zh-CN" spc="150">
              <a:solidFill>
                <a:schemeClr val="tx1">
                  <a:lumMod val="65000"/>
                  <a:lumOff val="35000"/>
                </a:schemeClr>
              </a:solidFill>
              <a:latin typeface="+mn-ea"/>
              <a:sym typeface="+mn-ea"/>
            </a:endParaRPr>
          </a:p>
        </p:txBody>
      </p:sp>
      <p:sp>
        <p:nvSpPr>
          <p:cNvPr id="1049230"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目标检测：通过机器学习算法检测图像中的目标物体，实现自动化识别</a:t>
            </a:r>
            <a:endParaRPr altLang="en-US" dirty="0" sz="1200" lang="zh-CN" spc="150">
              <a:solidFill>
                <a:schemeClr val="tx1">
                  <a:lumMod val="65000"/>
                  <a:lumOff val="35000"/>
                </a:schemeClr>
              </a:solidFill>
              <a:latin typeface="+mn-ea"/>
              <a:sym typeface="+mn-ea"/>
            </a:endParaRPr>
          </a:p>
        </p:txBody>
      </p:sp>
      <p:sp>
        <p:nvSpPr>
          <p:cNvPr id="1049232"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图像分割：将图像中的目标物体与背景或其他物体进行分割，提高图像处理效率</a:t>
            </a:r>
            <a:endParaRPr altLang="en-US" dirty="0" sz="1200" lang="zh-CN" spc="150">
              <a:solidFill>
                <a:schemeClr val="tx1">
                  <a:lumMod val="65000"/>
                  <a:lumOff val="35000"/>
                </a:schemeClr>
              </a:solidFill>
              <a:latin typeface="+mn-ea"/>
              <a:sym typeface="+mn-ea"/>
            </a:endParaRPr>
          </a:p>
        </p:txBody>
      </p:sp>
      <p:sp>
        <p:nvSpPr>
          <p:cNvPr id="1049234"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图像生成：利用生成对抗网络（GAN）等算法生成新的图像，拓展图像处理应用领域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23" name=""/>
        <p:cNvGrpSpPr/>
        <p:nvPr/>
      </p:nvGrpSpPr>
      <p:grpSpPr>
        <a:xfrm>
          <a:off x="0" y="0"/>
          <a:ext cx="0" cy="0"/>
          <a:chOff x="0" y="0"/>
          <a:chExt cx="0" cy="0"/>
        </a:xfrm>
      </p:grpSpPr>
      <p:sp>
        <p:nvSpPr>
          <p:cNvPr id="1049280"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282" name="标题 4"/>
          <p:cNvSpPr>
            <a:spLocks noGrp="1"/>
          </p:cNvSpPr>
          <p:nvPr>
            <p:ph type="title" idx="1"/>
            <p:custDataLst>
              <p:tags r:id="rId2"/>
            </p:custDataLst>
          </p:nvPr>
        </p:nvSpPr>
        <p:spPr/>
        <p:txBody>
          <a:bodyPr/>
          <a:p>
            <a:r>
              <a:rPr altLang="en-US" lang="zh-CN"/>
              <a:t>基于机器学习的人工智能图像处理技术原理</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9384" name="标题 2"/>
          <p:cNvSpPr>
            <a:spLocks noGrp="1"/>
          </p:cNvSpPr>
          <p:nvPr>
            <p:ph type="title" idx="2"/>
          </p:nvPr>
        </p:nvSpPr>
        <p:spPr/>
        <p:txBody>
          <a:bodyPr/>
          <a:p>
            <a:r>
              <a:rPr altLang="en-US" lang="zh-CN"/>
              <a:t>深度学习模型在图像处理中的应用</a:t>
            </a:r>
            <a:endParaRPr altLang="en-US" lang="zh-CN"/>
          </a:p>
        </p:txBody>
      </p:sp>
      <p:sp>
        <p:nvSpPr>
          <p:cNvPr id="1049386"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深度学习模型介绍：卷积神经网络（CNN）</a:t>
            </a:r>
            <a:endParaRPr altLang="en-US" dirty="0" sz="1200" lang="zh-CN" spc="150">
              <a:solidFill>
                <a:schemeClr val="tx1">
                  <a:lumMod val="65000"/>
                  <a:lumOff val="35000"/>
                </a:schemeClr>
              </a:solidFill>
              <a:latin typeface="+mn-ea"/>
              <a:sym typeface="+mn-ea"/>
            </a:endParaRPr>
          </a:p>
        </p:txBody>
      </p:sp>
      <p:sp>
        <p:nvSpPr>
          <p:cNvPr id="1049388"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CNN在图像处理中的应用：特征提取、分类、分割等</a:t>
            </a:r>
            <a:endParaRPr altLang="en-US" dirty="0" sz="1200" lang="zh-CN" spc="150">
              <a:solidFill>
                <a:schemeClr val="tx1">
                  <a:lumMod val="65000"/>
                  <a:lumOff val="35000"/>
                </a:schemeClr>
              </a:solidFill>
              <a:latin typeface="+mn-ea"/>
              <a:sym typeface="+mn-ea"/>
            </a:endParaRPr>
          </a:p>
        </p:txBody>
      </p:sp>
      <p:sp>
        <p:nvSpPr>
          <p:cNvPr id="1049390"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深度学习模型训练方法：反向传播算法、梯度下降等</a:t>
            </a:r>
            <a:endParaRPr altLang="en-US" dirty="0" sz="1200" lang="zh-CN" spc="150">
              <a:solidFill>
                <a:schemeClr val="tx1">
                  <a:lumMod val="65000"/>
                  <a:lumOff val="35000"/>
                </a:schemeClr>
              </a:solidFill>
              <a:latin typeface="+mn-ea"/>
              <a:sym typeface="+mn-ea"/>
            </a:endParaRPr>
          </a:p>
        </p:txBody>
      </p:sp>
      <p:sp>
        <p:nvSpPr>
          <p:cNvPr id="1049392"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深度学习模型优化技巧：数据增强、模型剪枝等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38" name="标题 2"/>
          <p:cNvSpPr>
            <a:spLocks noGrp="1"/>
          </p:cNvSpPr>
          <p:nvPr>
            <p:ph type="title" idx="2"/>
          </p:nvPr>
        </p:nvSpPr>
        <p:spPr/>
        <p:txBody>
          <a:bodyPr>
            <a:normAutofit fontScale="92778"/>
          </a:bodyPr>
          <a:p>
            <a:r>
              <a:rPr altLang="en-US" lang="zh-CN"/>
              <a:t>卷积神经网络（CNN）原理及其在图像识别中的应用</a:t>
            </a:r>
            <a:endParaRPr altLang="en-US" lang="zh-CN"/>
          </a:p>
        </p:txBody>
      </p:sp>
      <p:sp>
        <p:nvSpPr>
          <p:cNvPr id="1049440"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2"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4"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6"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8"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图像识别应用：CNN在图像识别领域具有广泛应用，通过训练模型对图像进行分类、目标检测和语义分割等任务。</a:t>
            </a:r>
            <a:endParaRPr altLang="en-US" sz="1400" lang="zh-CN" spc="150">
              <a:solidFill>
                <a:schemeClr val="tx1"/>
              </a:solidFill>
              <a:effectLst/>
              <a:latin typeface="+mn-ea"/>
              <a:sym typeface="+mn-ea"/>
            </a:endParaRPr>
          </a:p>
        </p:txBody>
      </p:sp>
      <p:sp>
        <p:nvSpPr>
          <p:cNvPr id="1049450"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CNN原理：卷积神经网络是一种深度学习模型，通过卷积层、池化层和全连接层等结构对图像进行特征提取和分类。</a:t>
            </a:r>
            <a:endParaRPr altLang="en-US" dirty="0" sz="1400" lang="zh-CN" spc="150">
              <a:solidFill>
                <a:schemeClr val="tx1"/>
              </a:solidFill>
              <a:effectLst/>
              <a:latin typeface="+mn-ea"/>
              <a:sym typeface="+mn-ea"/>
            </a:endParaRPr>
          </a:p>
        </p:txBody>
      </p:sp>
      <p:sp>
        <p:nvSpPr>
          <p:cNvPr id="1049452"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优势与挑战：CNN具有强大的特征学习和分类能力，但也存在一些挑战，如模型复杂度高、训练数据需求大等。</a:t>
            </a:r>
            <a:endParaRPr altLang="en-US" sz="1400" lang="zh-CN" spc="150">
              <a:solidFill>
                <a:schemeClr val="tx1"/>
              </a:solidFill>
              <a:effectLst/>
              <a:latin typeface="+mn-ea"/>
              <a:sym typeface="+mn-ea"/>
            </a:endParaRPr>
          </a:p>
        </p:txBody>
      </p:sp>
      <p:sp>
        <p:nvSpPr>
          <p:cNvPr id="1049454"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未来发展方向：随着技术的不断发展，CNN在图像处理领域的应用将更加广泛，未来研究方向包括模型优化、轻量级模型和跨模态学习等。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00" name="标题 2"/>
          <p:cNvSpPr>
            <a:spLocks noGrp="1"/>
          </p:cNvSpPr>
          <p:nvPr>
            <p:ph type="title" idx="2"/>
          </p:nvPr>
        </p:nvSpPr>
        <p:spPr/>
        <p:txBody>
          <a:bodyPr>
            <a:normAutofit fontScale="92778"/>
          </a:bodyPr>
          <a:p>
            <a:r>
              <a:rPr altLang="en-US" lang="zh-CN"/>
              <a:t>生成对抗网络（GAN）原理及其在图像生成中的应用</a:t>
            </a:r>
            <a:endParaRPr altLang="en-US" lang="zh-CN"/>
          </a:p>
        </p:txBody>
      </p:sp>
      <p:sp>
        <p:nvSpPr>
          <p:cNvPr id="1049502"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GAN的工作流程</a:t>
            </a:r>
            <a:endParaRPr altLang="zh-CN" dirty="0" lang="en-US">
              <a:solidFill>
                <a:schemeClr val="dk1">
                  <a:lumMod val="80000"/>
                  <a:lumOff val="20000"/>
                </a:schemeClr>
              </a:solidFill>
              <a:latin typeface="+mn-ea"/>
              <a:sym typeface="+mn-ea"/>
            </a:endParaRPr>
          </a:p>
        </p:txBody>
      </p:sp>
      <p:sp>
        <p:nvSpPr>
          <p:cNvPr id="1049510"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6"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生成对抗网络（GAN）原理</a:t>
            </a:r>
            <a:endParaRPr altLang="en-US" dirty="0" lang="zh-CN">
              <a:solidFill>
                <a:schemeClr val="dk1">
                  <a:lumMod val="80000"/>
                  <a:lumOff val="20000"/>
                </a:schemeClr>
              </a:solidFill>
              <a:latin typeface="+mn-ea"/>
              <a:sym typeface="+mn-ea"/>
            </a:endParaRPr>
          </a:p>
        </p:txBody>
      </p:sp>
      <p:sp>
        <p:nvSpPr>
          <p:cNvPr id="1049518"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GAN在图像生成中的应用</a:t>
            </a:r>
            <a:endParaRPr altLang="en-US" dirty="0" lang="zh-CN">
              <a:solidFill>
                <a:schemeClr val="dk1">
                  <a:lumMod val="80000"/>
                  <a:lumOff val="20000"/>
                </a:schemeClr>
              </a:solidFill>
              <a:latin typeface="+mn-ea"/>
              <a:sym typeface="+mn-ea"/>
            </a:endParaRPr>
          </a:p>
        </p:txBody>
      </p:sp>
      <p:sp>
        <p:nvSpPr>
          <p:cNvPr id="1049526"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2"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GAN的优缺点</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67" name=""/>
        <p:cNvGrpSpPr/>
        <p:nvPr/>
      </p:nvGrpSpPr>
      <p:grpSpPr>
        <a:xfrm>
          <a:off x="0" y="0"/>
          <a:ext cx="0" cy="0"/>
          <a:chOff x="0" y="0"/>
          <a:chExt cx="0" cy="0"/>
        </a:xfrm>
      </p:grpSpPr>
      <p:sp>
        <p:nvSpPr>
          <p:cNvPr id="1049578" name="文本占位符 2"/>
          <p:cNvSpPr>
            <a:spLocks noGrp="1"/>
          </p:cNvSpPr>
          <p:nvPr>
            <p:ph type="body" idx="2"/>
            <p:custDataLst>
              <p:tags r:id="rId1"/>
            </p:custDataLst>
          </p:nvPr>
        </p:nvSpPr>
        <p:spPr/>
        <p:txBody>
          <a:bodyPr/>
          <a:p>
            <a:r>
              <a:rPr altLang="en-US" lang="zh-CN"/>
              <a:t>PART FOUR</a:t>
            </a:r>
            <a:endParaRPr altLang="en-US" lang="zh-CN"/>
          </a:p>
        </p:txBody>
      </p:sp>
      <p:sp>
        <p:nvSpPr>
          <p:cNvPr id="1049580" name="标题 4"/>
          <p:cNvSpPr>
            <a:spLocks noGrp="1"/>
          </p:cNvSpPr>
          <p:nvPr>
            <p:ph type="title" idx="1"/>
            <p:custDataLst>
              <p:tags r:id="rId2"/>
            </p:custDataLst>
          </p:nvPr>
        </p:nvSpPr>
        <p:spPr/>
        <p:txBody>
          <a:bodyPr/>
          <a:p>
            <a:r>
              <a:rPr altLang="en-US" lang="zh-CN"/>
              <a:t>基于机器学习的人工智能图像处理技术应用场景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82" name="标题 2"/>
          <p:cNvSpPr>
            <a:spLocks noGrp="1"/>
          </p:cNvSpPr>
          <p:nvPr>
            <p:ph type="title" idx="2"/>
          </p:nvPr>
        </p:nvSpPr>
        <p:spPr/>
        <p:txBody>
          <a:bodyPr/>
          <a:p>
            <a:r>
              <a:rPr altLang="en-US" lang="zh-CN"/>
              <a:t>医学影像分析</a:t>
            </a:r>
            <a:endParaRPr altLang="en-US" lang="zh-CN"/>
          </a:p>
        </p:txBody>
      </p:sp>
      <p:sp>
        <p:nvSpPr>
          <p:cNvPr id="1049684"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6"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688"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医学影像处理：利用机器学习技术对医学影像进行预处理、增强、分割等操作，提高影像质量，为后续诊断提供更好的支持</a:t>
            </a:r>
            <a:endParaRPr altLang="en-US" dirty="0" sz="2000" lang="zh-CN" spc="200">
              <a:solidFill>
                <a:schemeClr val="tx1">
                  <a:lumMod val="85000"/>
                  <a:lumOff val="15000"/>
                </a:schemeClr>
              </a:solidFill>
              <a:latin typeface="+mn-ea"/>
              <a:sym typeface="+mn-ea"/>
            </a:endParaRPr>
          </a:p>
        </p:txBody>
      </p:sp>
      <p:sp>
        <p:nvSpPr>
          <p:cNvPr id="1049690"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2"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94"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疾病检测与诊断：通过训练深度学习模型，自动检测医学影像中的异常区域，辅助医生进行疾病诊断，提高诊断准确性和效率</a:t>
            </a:r>
            <a:endParaRPr altLang="en-US" dirty="0" sz="2000" lang="zh-CN" spc="200">
              <a:solidFill>
                <a:schemeClr val="tx1">
                  <a:lumMod val="85000"/>
                  <a:lumOff val="15000"/>
                </a:schemeClr>
              </a:solidFill>
              <a:latin typeface="+mn-ea"/>
              <a:sym typeface="+mn-ea"/>
            </a:endParaRPr>
          </a:p>
        </p:txBody>
      </p:sp>
      <p:sp>
        <p:nvSpPr>
          <p:cNvPr id="1049696"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8"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700"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医学影像预后评估：利用机器学习技术对医学影像进行定量分析，评估疾病的发展趋势和治疗效果，为医生制定治疗方案提供参考</a:t>
            </a:r>
            <a:endParaRPr altLang="en-US" dirty="0" sz="2000" lang="zh-CN" spc="200">
              <a:solidFill>
                <a:schemeClr val="tx1">
                  <a:lumMod val="85000"/>
                  <a:lumOff val="15000"/>
                </a:schemeClr>
              </a:solidFill>
              <a:latin typeface="+mn-ea"/>
              <a:sym typeface="+mn-ea"/>
            </a:endParaRPr>
          </a:p>
        </p:txBody>
      </p:sp>
      <p:sp>
        <p:nvSpPr>
          <p:cNvPr id="1049702"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4"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706"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个性化治疗：通过对患者的医学影像进行深度学习分析，为患者制定个性化的治疗方案，提高治疗效果和患者的生存率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52" name="标题 2"/>
          <p:cNvSpPr>
            <a:spLocks noGrp="1"/>
          </p:cNvSpPr>
          <p:nvPr>
            <p:ph type="title" idx="2"/>
          </p:nvPr>
        </p:nvSpPr>
        <p:spPr/>
        <p:txBody>
          <a:bodyPr/>
          <a:p>
            <a:r>
              <a:rPr altLang="en-US" lang="zh-CN"/>
              <a:t>自动驾驶技术中的图像识别和处理</a:t>
            </a:r>
            <a:endParaRPr altLang="en-US" lang="zh-CN"/>
          </a:p>
        </p:txBody>
      </p:sp>
      <p:sp>
        <p:nvSpPr>
          <p:cNvPr id="1049754"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6"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8"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0"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2"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自动驾驶技术中的图像识别和处理应用场景</a:t>
            </a:r>
            <a:endParaRPr altLang="en-US" sz="1400" lang="zh-CN" spc="150">
              <a:solidFill>
                <a:schemeClr val="tx1"/>
              </a:solidFill>
              <a:effectLst/>
              <a:latin typeface="+mn-ea"/>
              <a:sym typeface="+mn-ea"/>
            </a:endParaRPr>
          </a:p>
        </p:txBody>
      </p:sp>
      <p:sp>
        <p:nvSpPr>
          <p:cNvPr id="1049764"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自动驾驶技术中的图像识别和处理概述</a:t>
            </a:r>
            <a:endParaRPr altLang="en-US" dirty="0" sz="1400" lang="zh-CN" spc="150">
              <a:solidFill>
                <a:schemeClr val="tx1"/>
              </a:solidFill>
              <a:effectLst/>
              <a:latin typeface="+mn-ea"/>
              <a:sym typeface="+mn-ea"/>
            </a:endParaRPr>
          </a:p>
        </p:txBody>
      </p:sp>
      <p:sp>
        <p:nvSpPr>
          <p:cNvPr id="1049766"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基于机器学习的人工智能图像处理技术在自动驾驶技术中的应用</a:t>
            </a:r>
            <a:endParaRPr altLang="en-US" sz="1400" lang="zh-CN" spc="150">
              <a:solidFill>
                <a:schemeClr val="tx1"/>
              </a:solidFill>
              <a:effectLst/>
              <a:latin typeface="+mn-ea"/>
              <a:sym typeface="+mn-ea"/>
            </a:endParaRPr>
          </a:p>
        </p:txBody>
      </p:sp>
      <p:sp>
        <p:nvSpPr>
          <p:cNvPr id="1049768"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自动驾驶技术中的图像识别和处理未来发展趋势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14" name="标题 2"/>
          <p:cNvSpPr>
            <a:spLocks noGrp="1"/>
          </p:cNvSpPr>
          <p:nvPr>
            <p:ph type="title" idx="2"/>
          </p:nvPr>
        </p:nvSpPr>
        <p:spPr/>
        <p:txBody>
          <a:bodyPr/>
          <a:p>
            <a:r>
              <a:rPr altLang="en-US" lang="zh-CN"/>
              <a:t>智能安防系统中的图像识别和处理</a:t>
            </a:r>
            <a:endParaRPr altLang="en-US" lang="zh-CN"/>
          </a:p>
        </p:txBody>
      </p:sp>
      <p:sp>
        <p:nvSpPr>
          <p:cNvPr id="1049816" name="圆角矩形 30"/>
          <p:cNvSpPr/>
          <p:nvPr>
            <p:custDataLst>
              <p:tags r:id="rId1"/>
            </p:custDataLst>
          </p:nvPr>
        </p:nvSpPr>
        <p:spPr>
          <a:xfrm>
            <a:off x="3114727" y="1562790"/>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18" name="圆角矩形 65"/>
          <p:cNvSpPr/>
          <p:nvPr>
            <p:custDataLst>
              <p:tags r:id="rId2"/>
            </p:custDataLst>
          </p:nvPr>
        </p:nvSpPr>
        <p:spPr>
          <a:xfrm>
            <a:off x="3114727" y="2529125"/>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20" name="圆角矩形 72"/>
          <p:cNvSpPr/>
          <p:nvPr>
            <p:custDataLst>
              <p:tags r:id="rId3"/>
            </p:custDataLst>
          </p:nvPr>
        </p:nvSpPr>
        <p:spPr>
          <a:xfrm>
            <a:off x="3114727" y="3495460"/>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22" name="圆角矩形 78"/>
          <p:cNvSpPr/>
          <p:nvPr>
            <p:custDataLst>
              <p:tags r:id="rId4"/>
            </p:custDataLst>
          </p:nvPr>
        </p:nvSpPr>
        <p:spPr>
          <a:xfrm>
            <a:off x="3114727" y="4461795"/>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24" name="圆角矩形 84"/>
          <p:cNvSpPr/>
          <p:nvPr>
            <p:custDataLst>
              <p:tags r:id="rId5"/>
            </p:custDataLst>
          </p:nvPr>
        </p:nvSpPr>
        <p:spPr>
          <a:xfrm>
            <a:off x="3114727" y="5428130"/>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26" name="圆角矩形 35"/>
          <p:cNvSpPr/>
          <p:nvPr>
            <p:custDataLst>
              <p:tags r:id="rId6"/>
            </p:custDataLst>
          </p:nvPr>
        </p:nvSpPr>
        <p:spPr>
          <a:xfrm>
            <a:off x="2795836" y="1731295"/>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28" name="圆角矩形 35"/>
          <p:cNvSpPr/>
          <p:nvPr>
            <p:custDataLst>
              <p:tags r:id="rId7"/>
            </p:custDataLst>
          </p:nvPr>
        </p:nvSpPr>
        <p:spPr>
          <a:xfrm>
            <a:off x="2795836" y="5596635"/>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30" name="圆角矩形 35"/>
          <p:cNvSpPr/>
          <p:nvPr>
            <p:custDataLst>
              <p:tags r:id="rId8"/>
            </p:custDataLst>
          </p:nvPr>
        </p:nvSpPr>
        <p:spPr>
          <a:xfrm>
            <a:off x="2795836" y="4630300"/>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32" name="圆角矩形 35"/>
          <p:cNvSpPr/>
          <p:nvPr>
            <p:custDataLst>
              <p:tags r:id="rId9"/>
            </p:custDataLst>
          </p:nvPr>
        </p:nvSpPr>
        <p:spPr>
          <a:xfrm>
            <a:off x="2795836" y="3663965"/>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34" name="圆角矩形 35"/>
          <p:cNvSpPr/>
          <p:nvPr>
            <p:custDataLst>
              <p:tags r:id="rId10"/>
            </p:custDataLst>
          </p:nvPr>
        </p:nvSpPr>
        <p:spPr>
          <a:xfrm>
            <a:off x="2795836" y="2697630"/>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36" name="文本框 4"/>
          <p:cNvSpPr txBox="1"/>
          <p:nvPr>
            <p:custDataLst>
              <p:tags r:id="rId11"/>
            </p:custDataLst>
          </p:nvPr>
        </p:nvSpPr>
        <p:spPr>
          <a:xfrm>
            <a:off x="4531615" y="2573818"/>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图像识别技术：介绍图像识别技术的原理、方法和应用，包括特征提取、分类器设计和匹配算法等。</a:t>
            </a:r>
            <a:endParaRPr altLang="en-US" dirty="0" sz="1300" lang="zh-CN">
              <a:solidFill>
                <a:schemeClr val="tx1">
                  <a:lumMod val="65000"/>
                  <a:lumOff val="35000"/>
                </a:schemeClr>
              </a:solidFill>
              <a:effectLst/>
              <a:latin typeface="+mn-ea"/>
              <a:cs typeface="mn-cs"/>
              <a:sym typeface="+mn-ea"/>
            </a:endParaRPr>
          </a:p>
        </p:txBody>
      </p:sp>
      <p:sp>
        <p:nvSpPr>
          <p:cNvPr id="1049838" name="文本框 5"/>
          <p:cNvSpPr txBox="1"/>
          <p:nvPr>
            <p:custDataLst>
              <p:tags r:id="rId12"/>
            </p:custDataLst>
          </p:nvPr>
        </p:nvSpPr>
        <p:spPr>
          <a:xfrm>
            <a:off x="4531615" y="3540153"/>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图像处理技术：介绍常见的图像处理技术，如图像增强、图像分割、图像去噪等，以及它们在智能安防系统中的应用。</a:t>
            </a:r>
            <a:endParaRPr altLang="en-US" dirty="0" sz="1300" lang="zh-CN">
              <a:solidFill>
                <a:schemeClr val="tx1">
                  <a:lumMod val="65000"/>
                  <a:lumOff val="35000"/>
                </a:schemeClr>
              </a:solidFill>
              <a:effectLst/>
              <a:latin typeface="+mn-ea"/>
              <a:cs typeface="mn-cs"/>
              <a:sym typeface="+mn-ea"/>
            </a:endParaRPr>
          </a:p>
        </p:txBody>
      </p:sp>
      <p:sp>
        <p:nvSpPr>
          <p:cNvPr id="1049840" name="文本框 10"/>
          <p:cNvSpPr txBox="1"/>
          <p:nvPr>
            <p:custDataLst>
              <p:tags r:id="rId13"/>
            </p:custDataLst>
          </p:nvPr>
        </p:nvSpPr>
        <p:spPr>
          <a:xfrm>
            <a:off x="4531615" y="4506488"/>
            <a:ext cx="4747121" cy="804474"/>
          </a:xfrm>
          <a:prstGeom prst="rect"/>
          <a:noFill/>
        </p:spPr>
        <p:txBody>
          <a:bodyPr anchor="ctr" anchorCtr="0" rtlCol="0" wrap="square">
            <a:normAutofit fontScale="90000"/>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智能安防系统中的图像识别和处理应用：介绍智能安防系统中图像识别和处理的具体应用场景，如人脸识别、车牌识别、行为识别等，以及它们在智能安防系统中的作用和优势。</a:t>
            </a:r>
            <a:endParaRPr altLang="en-US" dirty="0" sz="1400" lang="zh-CN">
              <a:solidFill>
                <a:schemeClr val="tx1">
                  <a:lumMod val="65000"/>
                  <a:lumOff val="35000"/>
                </a:schemeClr>
              </a:solidFill>
              <a:effectLst/>
              <a:latin typeface="+mn-ea"/>
              <a:cs typeface="mn-cs"/>
              <a:sym typeface="+mn-ea"/>
            </a:endParaRPr>
          </a:p>
        </p:txBody>
      </p:sp>
      <p:sp>
        <p:nvSpPr>
          <p:cNvPr id="1049842" name="文本框 11"/>
          <p:cNvSpPr txBox="1"/>
          <p:nvPr>
            <p:custDataLst>
              <p:tags r:id="rId14"/>
            </p:custDataLst>
          </p:nvPr>
        </p:nvSpPr>
        <p:spPr>
          <a:xfrm>
            <a:off x="4531615" y="5472823"/>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案例分析：通过具体案例分析，展示基于机器学习的人工智能图像处理技术在智能安防系统中的应用效果和实际应用价值。</a:t>
            </a:r>
            <a:endParaRPr altLang="en-US" dirty="0" sz="1300" lang="zh-CN">
              <a:solidFill>
                <a:schemeClr val="tx1">
                  <a:lumMod val="65000"/>
                  <a:lumOff val="35000"/>
                </a:schemeClr>
              </a:solidFill>
              <a:effectLst/>
              <a:latin typeface="+mn-ea"/>
              <a:cs typeface="mn-cs"/>
              <a:sym typeface="+mn-ea"/>
            </a:endParaRPr>
          </a:p>
        </p:txBody>
      </p:sp>
      <p:sp>
        <p:nvSpPr>
          <p:cNvPr id="1049844" name="文本框 12"/>
          <p:cNvSpPr txBox="1"/>
          <p:nvPr>
            <p:custDataLst>
              <p:tags r:id="rId15"/>
            </p:custDataLst>
          </p:nvPr>
        </p:nvSpPr>
        <p:spPr>
          <a:xfrm>
            <a:off x="4531615" y="1607483"/>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智能安防系统概述：介绍智能安防系统的基本概念、功能和组成，以及在安防领域的重要性。</a:t>
            </a:r>
            <a:endParaRPr altLang="en-US" dirty="0" sz="13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90" name="标题 2"/>
          <p:cNvSpPr>
            <a:spLocks noGrp="1"/>
          </p:cNvSpPr>
          <p:nvPr>
            <p:ph type="title" idx="2"/>
          </p:nvPr>
        </p:nvSpPr>
        <p:spPr/>
        <p:txBody>
          <a:bodyPr/>
          <a:p>
            <a:r>
              <a:rPr altLang="en-US" lang="zh-CN"/>
              <a:t>娱乐产业中的图像特效制作和游戏开发</a:t>
            </a:r>
            <a:endParaRPr altLang="en-US" lang="zh-CN"/>
          </a:p>
        </p:txBody>
      </p:sp>
      <p:sp>
        <p:nvSpPr>
          <p:cNvPr id="1049892"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94"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6"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图像特效制作：利用基于机器学习的人工智能技术，可以快速、准确地生成高质量的图像特效，提高电影、电视等娱乐产品的视觉效果。</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98"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00"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2"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游戏开发：基于机器学习的人工智能技术可以用于游戏开发中的图像识别、自然语言处理等方面，提高游戏的互动性和趣味性。</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04"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06"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虚拟现实和增强现实：基于机器学习的人工智能技术可以用于虚拟现实和增强现实应用中，提供更加逼真的图像效果和交互体验。</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08"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0"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12"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4"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动画制作：基于机器学习的人工智能技术可以用于动画制作中，提高动画的生成效率和视觉效果。</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19" name=""/>
        <p:cNvGrpSpPr/>
        <p:nvPr/>
      </p:nvGrpSpPr>
      <p:grpSpPr>
        <a:xfrm>
          <a:off x="0" y="0"/>
          <a:ext cx="0" cy="0"/>
          <a:chOff x="0" y="0"/>
          <a:chExt cx="0" cy="0"/>
        </a:xfrm>
      </p:grpSpPr>
      <p:sp>
        <p:nvSpPr>
          <p:cNvPr id="1049960" name="文本占位符 2"/>
          <p:cNvSpPr>
            <a:spLocks noGrp="1"/>
          </p:cNvSpPr>
          <p:nvPr>
            <p:ph type="body" idx="2"/>
            <p:custDataLst>
              <p:tags r:id="rId1"/>
            </p:custDataLst>
          </p:nvPr>
        </p:nvSpPr>
        <p:spPr/>
        <p:txBody>
          <a:bodyPr/>
          <a:p>
            <a:r>
              <a:rPr altLang="en-US" lang="zh-CN"/>
              <a:t>PART FIVE</a:t>
            </a:r>
            <a:endParaRPr altLang="en-US" lang="zh-CN"/>
          </a:p>
        </p:txBody>
      </p:sp>
      <p:sp>
        <p:nvSpPr>
          <p:cNvPr id="1049962" name="标题 4"/>
          <p:cNvSpPr>
            <a:spLocks noGrp="1"/>
          </p:cNvSpPr>
          <p:nvPr>
            <p:ph type="title" idx="1"/>
            <p:custDataLst>
              <p:tags r:id="rId2"/>
            </p:custDataLst>
          </p:nvPr>
        </p:nvSpPr>
        <p:spPr/>
        <p:txBody>
          <a:bodyPr/>
          <a:p>
            <a:r>
              <a:rPr altLang="en-US" lang="zh-CN"/>
              <a:t>基于机器学习的人工智能图像处理技术挑战与未来发展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50064" name="标题 2"/>
          <p:cNvSpPr>
            <a:spLocks noGrp="1"/>
          </p:cNvSpPr>
          <p:nvPr>
            <p:ph type="title" idx="2"/>
          </p:nvPr>
        </p:nvSpPr>
        <p:spPr/>
        <p:txBody>
          <a:bodyPr/>
          <a:p>
            <a:r>
              <a:rPr altLang="en-US" lang="zh-CN"/>
              <a:t>数据隐私和安全问题</a:t>
            </a:r>
            <a:endParaRPr altLang="en-US" lang="zh-CN"/>
          </a:p>
        </p:txBody>
      </p:sp>
      <p:sp>
        <p:nvSpPr>
          <p:cNvPr id="1050066"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0"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6"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数据隐私：在人工智能图像处理过程中，需要保护个人隐私和敏感信息，避免数据泄露和滥用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法律和伦理问题：需要遵守相关法律法规和伦理规范，确保人工智能图像处理技术的合法性和道德性</a:t>
            </a:r>
            <a:endParaRPr dirty="0" sz="2000" err="1">
              <a:solidFill>
                <a:schemeClr val="tx1">
                  <a:lumMod val="75000"/>
                  <a:lumOff val="25000"/>
                </a:schemeClr>
              </a:solidFill>
              <a:latin typeface="+mn-ea"/>
              <a:ea typeface="+mn-ea"/>
              <a:cs typeface="+mn-ea"/>
              <a:sym typeface="+mn-lt"/>
            </a:endParaRPr>
          </a:p>
        </p:txBody>
      </p:sp>
      <p:sp>
        <p:nvSpPr>
          <p:cNvPr id="1050086"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92"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4"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6"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技术挑战：需要解决数据隐私和安全问题带来的技术挑战，如数据加密、匿名化、访问控制等</a:t>
            </a:r>
            <a:endParaRPr dirty="0" sz="2000" err="1">
              <a:solidFill>
                <a:schemeClr val="tx1">
                  <a:lumMod val="75000"/>
                  <a:lumOff val="25000"/>
                </a:schemeClr>
              </a:solidFill>
              <a:latin typeface="+mn-ea"/>
              <a:ea typeface="+mn-ea"/>
              <a:cs typeface="+mn-ea"/>
              <a:sym typeface="+mn-lt"/>
            </a:endParaRPr>
          </a:p>
        </p:txBody>
      </p:sp>
      <p:sp>
        <p:nvSpPr>
          <p:cNvPr id="10501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数据安全：需要采取措施确保数据的安全性和完整性，防止数据被篡改或破坏</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150" name="标题 2"/>
          <p:cNvSpPr>
            <a:spLocks noGrp="1"/>
          </p:cNvSpPr>
          <p:nvPr>
            <p:ph type="title" idx="2"/>
          </p:nvPr>
        </p:nvSpPr>
        <p:spPr/>
        <p:txBody>
          <a:bodyPr/>
          <a:p>
            <a:r>
              <a:rPr altLang="en-US" lang="zh-CN"/>
              <a:t>模型的可解释性和透明度问题</a:t>
            </a:r>
            <a:endParaRPr altLang="en-US" lang="zh-CN"/>
          </a:p>
        </p:txBody>
      </p:sp>
      <p:sp>
        <p:nvSpPr>
          <p:cNvPr id="1050152"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54"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56"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模型可解释性定义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58"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60"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2"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模型可解释性挑战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64"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66"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8"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模型透明度定义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70"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2"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4"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模型透明度挑战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220" name="标题 2"/>
          <p:cNvSpPr>
            <a:spLocks noGrp="1"/>
          </p:cNvSpPr>
          <p:nvPr>
            <p:ph type="title" idx="2"/>
          </p:nvPr>
        </p:nvSpPr>
        <p:spPr/>
        <p:txBody>
          <a:bodyPr/>
          <a:p>
            <a:r>
              <a:rPr altLang="en-US" lang="zh-CN"/>
              <a:t>模型泛化能力挑战</a:t>
            </a:r>
            <a:endParaRPr altLang="en-US" lang="zh-CN"/>
          </a:p>
        </p:txBody>
      </p:sp>
      <p:sp>
        <p:nvSpPr>
          <p:cNvPr id="1050222"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模型泛化能力定义：模型在未见过的数据上表现的能力</a:t>
            </a:r>
            <a:endParaRPr altLang="en-US" dirty="0" sz="1200" lang="zh-CN" spc="150">
              <a:solidFill>
                <a:schemeClr val="tx1">
                  <a:lumMod val="65000"/>
                  <a:lumOff val="35000"/>
                </a:schemeClr>
              </a:solidFill>
              <a:latin typeface="+mn-ea"/>
              <a:sym typeface="+mn-ea"/>
            </a:endParaRPr>
          </a:p>
        </p:txBody>
      </p:sp>
      <p:sp>
        <p:nvSpPr>
          <p:cNvPr id="1050224"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挑战1：数据分布不匹配</a:t>
            </a:r>
            <a:endParaRPr altLang="en-US" dirty="0" sz="1200" lang="zh-CN" spc="150">
              <a:solidFill>
                <a:schemeClr val="tx1">
                  <a:lumMod val="65000"/>
                  <a:lumOff val="35000"/>
                </a:schemeClr>
              </a:solidFill>
              <a:latin typeface="+mn-ea"/>
              <a:sym typeface="+mn-ea"/>
            </a:endParaRPr>
          </a:p>
        </p:txBody>
      </p:sp>
      <p:sp>
        <p:nvSpPr>
          <p:cNvPr id="1050226"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挑战2：模型过拟合</a:t>
            </a:r>
            <a:endParaRPr altLang="en-US" dirty="0" sz="1200" lang="zh-CN" spc="150">
              <a:solidFill>
                <a:schemeClr val="tx1">
                  <a:lumMod val="65000"/>
                  <a:lumOff val="35000"/>
                </a:schemeClr>
              </a:solidFill>
              <a:latin typeface="+mn-ea"/>
              <a:sym typeface="+mn-ea"/>
            </a:endParaRPr>
          </a:p>
        </p:txBody>
      </p:sp>
      <p:sp>
        <p:nvSpPr>
          <p:cNvPr id="1050228"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挑战3：模型选择与调参</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274" name="标题 2"/>
          <p:cNvSpPr>
            <a:spLocks noGrp="1"/>
          </p:cNvSpPr>
          <p:nvPr>
            <p:ph type="title" idx="2"/>
          </p:nvPr>
        </p:nvSpPr>
        <p:spPr/>
        <p:txBody>
          <a:bodyPr/>
          <a:p>
            <a:r>
              <a:rPr altLang="en-US" lang="zh-CN"/>
              <a:t>未来发展趋势和展望</a:t>
            </a:r>
            <a:endParaRPr altLang="en-US" lang="zh-CN"/>
          </a:p>
        </p:txBody>
      </p:sp>
      <p:sp>
        <p:nvSpPr>
          <p:cNvPr id="1050276"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8"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0"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深度学习技术的不断进步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82"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84"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6"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计算机视觉技术的广泛应用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88"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90"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2"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人工智能技术的不断创新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94"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96"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8"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未来发展前景广阔，具有巨大的商业价值</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71" name=""/>
        <p:cNvGrpSpPr/>
        <p:nvPr/>
      </p:nvGrpSpPr>
      <p:grpSpPr>
        <a:xfrm>
          <a:off x="0" y="0"/>
          <a:ext cx="0" cy="0"/>
          <a:chOff x="0" y="0"/>
          <a:chExt cx="0" cy="0"/>
        </a:xfrm>
      </p:grpSpPr>
      <p:sp>
        <p:nvSpPr>
          <p:cNvPr id="1050344" name="文本占位符 2"/>
          <p:cNvSpPr>
            <a:spLocks noGrp="1"/>
          </p:cNvSpPr>
          <p:nvPr>
            <p:ph type="body" idx="2"/>
            <p:custDataLst>
              <p:tags r:id="rId1"/>
            </p:custDataLst>
          </p:nvPr>
        </p:nvSpPr>
        <p:spPr/>
        <p:txBody>
          <a:bodyPr/>
          <a:p>
            <a:r>
              <a:rPr altLang="en-US" lang="zh-CN"/>
              <a:t>PART SIX</a:t>
            </a:r>
            <a:endParaRPr altLang="en-US" lang="zh-CN"/>
          </a:p>
        </p:txBody>
      </p:sp>
      <p:sp>
        <p:nvSpPr>
          <p:cNvPr id="1050346" name="标题 4"/>
          <p:cNvSpPr>
            <a:spLocks noGrp="1"/>
          </p:cNvSpPr>
          <p:nvPr>
            <p:ph type="title" idx="1"/>
            <p:custDataLst>
              <p:tags r:id="rId2"/>
            </p:custDataLst>
          </p:nvPr>
        </p:nvSpPr>
        <p:spPr/>
        <p:txBody>
          <a:bodyPr/>
          <a:p>
            <a:r>
              <a:rPr altLang="en-US" lang="zh-CN"/>
              <a:t>基于机器学习的人工智能图像处理技术实践案例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448" name="标题 2"/>
          <p:cNvSpPr>
            <a:spLocks noGrp="1"/>
          </p:cNvSpPr>
          <p:nvPr>
            <p:ph type="title" idx="2"/>
          </p:nvPr>
        </p:nvSpPr>
        <p:spPr/>
        <p:txBody>
          <a:bodyPr/>
          <a:p>
            <a:r>
              <a:rPr altLang="en-US" lang="zh-CN"/>
              <a:t>利用深度学习进行医学影像分析的实践案例</a:t>
            </a:r>
            <a:endParaRPr altLang="en-US" lang="zh-CN"/>
          </a:p>
        </p:txBody>
      </p:sp>
      <p:sp>
        <p:nvSpPr>
          <p:cNvPr id="1050450"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深度学习模型选择：卷积神经网络（CNN）</a:t>
            </a:r>
            <a:endParaRPr altLang="en-US" dirty="0" sz="1200" lang="zh-CN" spc="150">
              <a:solidFill>
                <a:schemeClr val="tx1">
                  <a:lumMod val="65000"/>
                  <a:lumOff val="35000"/>
                </a:schemeClr>
              </a:solidFill>
              <a:latin typeface="+mn-ea"/>
              <a:sym typeface="+mn-ea"/>
            </a:endParaRPr>
          </a:p>
        </p:txBody>
      </p:sp>
      <p:sp>
        <p:nvSpPr>
          <p:cNvPr id="1050452"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数据预处理：标准化、增强等操作</a:t>
            </a:r>
            <a:endParaRPr altLang="en-US" dirty="0" sz="1200" lang="zh-CN" spc="150">
              <a:solidFill>
                <a:schemeClr val="tx1">
                  <a:lumMod val="65000"/>
                  <a:lumOff val="35000"/>
                </a:schemeClr>
              </a:solidFill>
              <a:latin typeface="+mn-ea"/>
              <a:sym typeface="+mn-ea"/>
            </a:endParaRPr>
          </a:p>
        </p:txBody>
      </p:sp>
      <p:sp>
        <p:nvSpPr>
          <p:cNvPr id="1050454"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模型训练与优化：调整超参数、使用GPU加速等</a:t>
            </a:r>
            <a:endParaRPr altLang="en-US" dirty="0" sz="1200" lang="zh-CN" spc="150">
              <a:solidFill>
                <a:schemeClr val="tx1">
                  <a:lumMod val="65000"/>
                  <a:lumOff val="35000"/>
                </a:schemeClr>
              </a:solidFill>
              <a:latin typeface="+mn-ea"/>
              <a:sym typeface="+mn-ea"/>
            </a:endParaRPr>
          </a:p>
        </p:txBody>
      </p:sp>
      <p:sp>
        <p:nvSpPr>
          <p:cNvPr id="1050456"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实践效果评估：准确率、召回率等指标提升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502" name="标题 2"/>
          <p:cNvSpPr>
            <a:spLocks noGrp="1"/>
          </p:cNvSpPr>
          <p:nvPr>
            <p:ph type="title" idx="2"/>
          </p:nvPr>
        </p:nvSpPr>
        <p:spPr/>
        <p:txBody>
          <a:bodyPr/>
          <a:p>
            <a:r>
              <a:rPr altLang="en-US" lang="zh-CN"/>
              <a:t>利用GAN进行图像生成的实践案例</a:t>
            </a:r>
            <a:endParaRPr altLang="en-US" lang="zh-CN"/>
          </a:p>
        </p:txBody>
      </p:sp>
      <p:sp>
        <p:nvSpPr>
          <p:cNvPr id="1050504" name="矩形 5"/>
          <p:cNvSpPr/>
          <p:nvPr>
            <p:custDataLst>
              <p:tags r:id="rId1"/>
            </p:custDataLst>
          </p:nvPr>
        </p:nvSpPr>
        <p:spPr>
          <a:xfrm>
            <a:off x="962343" y="1567932"/>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06" name="矩形 10"/>
          <p:cNvSpPr/>
          <p:nvPr>
            <p:custDataLst>
              <p:tags r:id="rId2"/>
            </p:custDataLst>
          </p:nvPr>
        </p:nvSpPr>
        <p:spPr>
          <a:xfrm>
            <a:off x="1309449" y="1562790"/>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08" name="TextBox 2"/>
          <p:cNvSpPr txBox="1"/>
          <p:nvPr>
            <p:custDataLst>
              <p:tags r:id="rId3"/>
            </p:custDataLst>
          </p:nvPr>
        </p:nvSpPr>
        <p:spPr>
          <a:xfrm>
            <a:off x="1114041" y="2321279"/>
            <a:ext cx="2882656" cy="12928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GAN的基本原理和结构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10" name="矩形 6"/>
          <p:cNvSpPr/>
          <p:nvPr>
            <p:custDataLst>
              <p:tags r:id="rId4"/>
            </p:custDataLst>
          </p:nvPr>
        </p:nvSpPr>
        <p:spPr>
          <a:xfrm>
            <a:off x="4533672" y="1567932"/>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12" name="矩形 11"/>
          <p:cNvSpPr/>
          <p:nvPr>
            <p:custDataLst>
              <p:tags r:id="rId5"/>
            </p:custDataLst>
          </p:nvPr>
        </p:nvSpPr>
        <p:spPr>
          <a:xfrm>
            <a:off x="4900061" y="1562790"/>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14" name="TextBox 2"/>
          <p:cNvSpPr txBox="1"/>
          <p:nvPr>
            <p:custDataLst>
              <p:tags r:id="rId6"/>
            </p:custDataLst>
          </p:nvPr>
        </p:nvSpPr>
        <p:spPr>
          <a:xfrm>
            <a:off x="4685369" y="2321279"/>
            <a:ext cx="2882656" cy="12928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利用GAN进行图像生成的方法和流程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16" name="矩形 7"/>
          <p:cNvSpPr/>
          <p:nvPr>
            <p:custDataLst>
              <p:tags r:id="rId7"/>
            </p:custDataLst>
          </p:nvPr>
        </p:nvSpPr>
        <p:spPr>
          <a:xfrm>
            <a:off x="8104357" y="1567932"/>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18" name="矩形 12"/>
          <p:cNvSpPr/>
          <p:nvPr>
            <p:custDataLst>
              <p:tags r:id="rId8"/>
            </p:custDataLst>
          </p:nvPr>
        </p:nvSpPr>
        <p:spPr>
          <a:xfrm>
            <a:off x="8490030" y="1562790"/>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20" name="TextBox 2"/>
          <p:cNvSpPr txBox="1"/>
          <p:nvPr>
            <p:custDataLst>
              <p:tags r:id="rId9"/>
            </p:custDataLst>
          </p:nvPr>
        </p:nvSpPr>
        <p:spPr>
          <a:xfrm>
            <a:off x="8256055" y="2321279"/>
            <a:ext cx="2882656" cy="12928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实践案例：利用GAN生成人脸图像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22" name="矩形 33"/>
          <p:cNvSpPr/>
          <p:nvPr>
            <p:custDataLst>
              <p:tags r:id="rId10"/>
            </p:custDataLst>
          </p:nvPr>
        </p:nvSpPr>
        <p:spPr>
          <a:xfrm>
            <a:off x="961701" y="4117228"/>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24" name="矩形 37"/>
          <p:cNvSpPr/>
          <p:nvPr>
            <p:custDataLst>
              <p:tags r:id="rId11"/>
            </p:custDataLst>
          </p:nvPr>
        </p:nvSpPr>
        <p:spPr>
          <a:xfrm>
            <a:off x="1308806" y="4112086"/>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26" name="TextBox 2"/>
          <p:cNvSpPr txBox="1"/>
          <p:nvPr>
            <p:custDataLst>
              <p:tags r:id="rId12"/>
            </p:custDataLst>
          </p:nvPr>
        </p:nvSpPr>
        <p:spPr>
          <a:xfrm>
            <a:off x="1113398" y="4870575"/>
            <a:ext cx="2882656" cy="12928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实践案例：利用GAN生成风景图像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28" name="矩形 34"/>
          <p:cNvSpPr/>
          <p:nvPr>
            <p:custDataLst>
              <p:tags r:id="rId13"/>
            </p:custDataLst>
          </p:nvPr>
        </p:nvSpPr>
        <p:spPr>
          <a:xfrm>
            <a:off x="4533029" y="4117228"/>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30" name="矩形 38"/>
          <p:cNvSpPr/>
          <p:nvPr>
            <p:custDataLst>
              <p:tags r:id="rId14"/>
            </p:custDataLst>
          </p:nvPr>
        </p:nvSpPr>
        <p:spPr>
          <a:xfrm>
            <a:off x="4899418" y="4112086"/>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32" name="TextBox 2"/>
          <p:cNvSpPr txBox="1"/>
          <p:nvPr>
            <p:custDataLst>
              <p:tags r:id="rId15"/>
            </p:custDataLst>
          </p:nvPr>
        </p:nvSpPr>
        <p:spPr>
          <a:xfrm>
            <a:off x="4684727" y="4870575"/>
            <a:ext cx="2882656" cy="12928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实践案例：利用GAN生成动漫图像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34" name="矩形 35"/>
          <p:cNvSpPr/>
          <p:nvPr>
            <p:custDataLst>
              <p:tags r:id="rId16"/>
            </p:custDataLst>
          </p:nvPr>
        </p:nvSpPr>
        <p:spPr>
          <a:xfrm>
            <a:off x="8103714" y="4117228"/>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36" name="矩形 39"/>
          <p:cNvSpPr/>
          <p:nvPr>
            <p:custDataLst>
              <p:tags r:id="rId17"/>
            </p:custDataLst>
          </p:nvPr>
        </p:nvSpPr>
        <p:spPr>
          <a:xfrm>
            <a:off x="8489387" y="4112086"/>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38" name="TextBox 2"/>
          <p:cNvSpPr txBox="1"/>
          <p:nvPr>
            <p:custDataLst>
              <p:tags r:id="rId18"/>
            </p:custDataLst>
          </p:nvPr>
        </p:nvSpPr>
        <p:spPr>
          <a:xfrm>
            <a:off x="8255412" y="4870575"/>
            <a:ext cx="2882656" cy="12928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实践案例：利用GAN生成其他类型的图像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584" name="标题 2"/>
          <p:cNvSpPr>
            <a:spLocks noGrp="1"/>
          </p:cNvSpPr>
          <p:nvPr>
            <p:ph type="title" idx="2"/>
          </p:nvPr>
        </p:nvSpPr>
        <p:spPr/>
        <p:txBody>
          <a:bodyPr/>
          <a:p>
            <a:r>
              <a:rPr altLang="en-US" lang="zh-CN"/>
              <a:t>利用CNN进行人脸识别的实践案例</a:t>
            </a:r>
            <a:endParaRPr altLang="en-US" lang="zh-CN"/>
          </a:p>
        </p:txBody>
      </p:sp>
      <p:sp>
        <p:nvSpPr>
          <p:cNvPr id="1050586" name="对角圆角矩形 52"/>
          <p:cNvSpPr/>
          <p:nvPr>
            <p:custDataLst>
              <p:tags r:id="rId1"/>
            </p:custDataLst>
          </p:nvPr>
        </p:nvSpPr>
        <p:spPr>
          <a:xfrm>
            <a:off x="801238" y="1691938"/>
            <a:ext cx="5113102" cy="1245339"/>
          </a:xfrm>
          <a:prstGeom prst="round2DiagRect">
            <a:avLst>
              <a:gd name="adj1" fmla="val 18403"/>
              <a:gd name="adj2" fmla="val 15999"/>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8" name="对角圆角矩形 53"/>
          <p:cNvSpPr/>
          <p:nvPr>
            <p:custDataLst>
              <p:tags r:id="rId2"/>
            </p:custDataLst>
          </p:nvPr>
        </p:nvSpPr>
        <p:spPr>
          <a:xfrm>
            <a:off x="801238" y="1562790"/>
            <a:ext cx="511750" cy="48832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0" name="直角三角形 54"/>
          <p:cNvSpPr/>
          <p:nvPr>
            <p:custDataLst>
              <p:tags r:id="rId3"/>
            </p:custDataLst>
          </p:nvPr>
        </p:nvSpPr>
        <p:spPr>
          <a:xfrm>
            <a:off x="1313332" y="1563433"/>
            <a:ext cx="77103" cy="12850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2" name="文本框 56"/>
          <p:cNvSpPr txBox="1"/>
          <p:nvPr>
            <p:custDataLst>
              <p:tags r:id="rId4"/>
            </p:custDataLst>
          </p:nvPr>
        </p:nvSpPr>
        <p:spPr>
          <a:xfrm>
            <a:off x="1346744" y="1743983"/>
            <a:ext cx="4368048" cy="1129372"/>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引言：介绍人脸识别技术的背景和意义</a:t>
            </a:r>
            <a:endParaRPr altLang="en-US" dirty="0" lang="zh-CN">
              <a:solidFill>
                <a:schemeClr val="dk1">
                  <a:lumMod val="80000"/>
                  <a:lumOff val="20000"/>
                </a:schemeClr>
              </a:solidFill>
              <a:latin typeface="+mn-ea"/>
              <a:sym typeface="+mn-ea"/>
            </a:endParaRPr>
          </a:p>
        </p:txBody>
      </p:sp>
      <p:sp>
        <p:nvSpPr>
          <p:cNvPr id="1050594" name="对角圆角矩形 9"/>
          <p:cNvSpPr/>
          <p:nvPr>
            <p:custDataLst>
              <p:tags r:id="rId5"/>
            </p:custDataLst>
          </p:nvPr>
        </p:nvSpPr>
        <p:spPr>
          <a:xfrm>
            <a:off x="6364240" y="1691938"/>
            <a:ext cx="5113102" cy="1245339"/>
          </a:xfrm>
          <a:prstGeom prst="round2DiagRect">
            <a:avLst>
              <a:gd name="adj1" fmla="val 18419"/>
              <a:gd name="adj2" fmla="val 14126"/>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6" name="对角圆角矩形 10"/>
          <p:cNvSpPr/>
          <p:nvPr>
            <p:custDataLst>
              <p:tags r:id="rId6"/>
            </p:custDataLst>
          </p:nvPr>
        </p:nvSpPr>
        <p:spPr>
          <a:xfrm>
            <a:off x="6364240" y="1562790"/>
            <a:ext cx="511750" cy="48832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8" name="直角三角形 11"/>
          <p:cNvSpPr/>
          <p:nvPr>
            <p:custDataLst>
              <p:tags r:id="rId7"/>
            </p:custDataLst>
          </p:nvPr>
        </p:nvSpPr>
        <p:spPr>
          <a:xfrm>
            <a:off x="6875691" y="1563433"/>
            <a:ext cx="77103" cy="128505"/>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0" name="文本框 12"/>
          <p:cNvSpPr txBox="1"/>
          <p:nvPr>
            <p:custDataLst>
              <p:tags r:id="rId8"/>
            </p:custDataLst>
          </p:nvPr>
        </p:nvSpPr>
        <p:spPr>
          <a:xfrm>
            <a:off x="6909103" y="1750408"/>
            <a:ext cx="4368048" cy="1129372"/>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模型训练：描述如何使用CNN模型进行人脸识别</a:t>
            </a:r>
            <a:endParaRPr altLang="zh-CN" dirty="0" lang="en-US">
              <a:solidFill>
                <a:schemeClr val="dk1">
                  <a:lumMod val="80000"/>
                  <a:lumOff val="20000"/>
                </a:schemeClr>
              </a:solidFill>
              <a:latin typeface="+mn-ea"/>
              <a:sym typeface="+mn-ea"/>
            </a:endParaRPr>
          </a:p>
        </p:txBody>
      </p:sp>
      <p:sp>
        <p:nvSpPr>
          <p:cNvPr id="1050602" name="对角圆角矩形 5"/>
          <p:cNvSpPr/>
          <p:nvPr>
            <p:custDataLst>
              <p:tags r:id="rId9"/>
            </p:custDataLst>
          </p:nvPr>
        </p:nvSpPr>
        <p:spPr>
          <a:xfrm>
            <a:off x="801238" y="3384355"/>
            <a:ext cx="5113102" cy="1245339"/>
          </a:xfrm>
          <a:prstGeom prst="round2DiagRect">
            <a:avLst>
              <a:gd name="adj1" fmla="val 15411"/>
              <a:gd name="adj2" fmla="val 15070"/>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4" name="对角圆角矩形 6"/>
          <p:cNvSpPr/>
          <p:nvPr>
            <p:custDataLst>
              <p:tags r:id="rId10"/>
            </p:custDataLst>
          </p:nvPr>
        </p:nvSpPr>
        <p:spPr>
          <a:xfrm>
            <a:off x="801238" y="3255207"/>
            <a:ext cx="511750" cy="48832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6" name="直角三角形 7"/>
          <p:cNvSpPr/>
          <p:nvPr>
            <p:custDataLst>
              <p:tags r:id="rId11"/>
            </p:custDataLst>
          </p:nvPr>
        </p:nvSpPr>
        <p:spPr>
          <a:xfrm>
            <a:off x="1313332" y="3255849"/>
            <a:ext cx="77103" cy="12850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8" name="文本框 8"/>
          <p:cNvSpPr txBox="1"/>
          <p:nvPr>
            <p:custDataLst>
              <p:tags r:id="rId12"/>
            </p:custDataLst>
          </p:nvPr>
        </p:nvSpPr>
        <p:spPr>
          <a:xfrm>
            <a:off x="1346744" y="3442825"/>
            <a:ext cx="4368048" cy="1129372"/>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CNN模型介绍：详细解释CNN模型的结构和工作原理</a:t>
            </a:r>
            <a:endParaRPr altLang="en-US" dirty="0" lang="zh-CN">
              <a:solidFill>
                <a:schemeClr val="dk1">
                  <a:lumMod val="80000"/>
                  <a:lumOff val="20000"/>
                </a:schemeClr>
              </a:solidFill>
              <a:latin typeface="+mn-ea"/>
              <a:sym typeface="+mn-ea"/>
            </a:endParaRPr>
          </a:p>
        </p:txBody>
      </p:sp>
      <p:sp>
        <p:nvSpPr>
          <p:cNvPr id="1050610" name="对角圆角矩形 14"/>
          <p:cNvSpPr/>
          <p:nvPr>
            <p:custDataLst>
              <p:tags r:id="rId13"/>
            </p:custDataLst>
          </p:nvPr>
        </p:nvSpPr>
        <p:spPr>
          <a:xfrm>
            <a:off x="6364240" y="3384355"/>
            <a:ext cx="5113102" cy="1245339"/>
          </a:xfrm>
          <a:prstGeom prst="round2DiagRect">
            <a:avLst>
              <a:gd name="adj1" fmla="val 14446"/>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12" name="对角圆角矩形 18"/>
          <p:cNvSpPr/>
          <p:nvPr>
            <p:custDataLst>
              <p:tags r:id="rId14"/>
            </p:custDataLst>
          </p:nvPr>
        </p:nvSpPr>
        <p:spPr>
          <a:xfrm>
            <a:off x="6364240" y="3255207"/>
            <a:ext cx="511750" cy="488321"/>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14" name="直角三角形 19"/>
          <p:cNvSpPr/>
          <p:nvPr>
            <p:custDataLst>
              <p:tags r:id="rId15"/>
            </p:custDataLst>
          </p:nvPr>
        </p:nvSpPr>
        <p:spPr>
          <a:xfrm>
            <a:off x="6875691" y="3255849"/>
            <a:ext cx="77103" cy="128505"/>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16" name="文本框 20"/>
          <p:cNvSpPr txBox="1"/>
          <p:nvPr>
            <p:custDataLst>
              <p:tags r:id="rId16"/>
            </p:custDataLst>
          </p:nvPr>
        </p:nvSpPr>
        <p:spPr>
          <a:xfrm>
            <a:off x="6909103" y="3442825"/>
            <a:ext cx="4368048" cy="1129372"/>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实验结果：展示实验结果，包括准确率、召回率等指标</a:t>
            </a:r>
            <a:endParaRPr altLang="zh-CN" dirty="0" lang="en-US">
              <a:solidFill>
                <a:schemeClr val="dk1">
                  <a:lumMod val="80000"/>
                  <a:lumOff val="20000"/>
                </a:schemeClr>
              </a:solidFill>
              <a:latin typeface="+mn-ea"/>
              <a:sym typeface="+mn-ea"/>
            </a:endParaRPr>
          </a:p>
        </p:txBody>
      </p:sp>
      <p:sp>
        <p:nvSpPr>
          <p:cNvPr id="1050618" name="对角圆角矩形 15"/>
          <p:cNvSpPr/>
          <p:nvPr>
            <p:custDataLst>
              <p:tags r:id="rId17"/>
            </p:custDataLst>
          </p:nvPr>
        </p:nvSpPr>
        <p:spPr>
          <a:xfrm>
            <a:off x="801238" y="5076772"/>
            <a:ext cx="5113102" cy="1245339"/>
          </a:xfrm>
          <a:prstGeom prst="round2DiagRect">
            <a:avLst>
              <a:gd name="adj1" fmla="val 16339"/>
              <a:gd name="adj2" fmla="val 1703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20" name="对角圆角矩形 16"/>
          <p:cNvSpPr/>
          <p:nvPr>
            <p:custDataLst>
              <p:tags r:id="rId18"/>
            </p:custDataLst>
          </p:nvPr>
        </p:nvSpPr>
        <p:spPr>
          <a:xfrm>
            <a:off x="801238" y="4946981"/>
            <a:ext cx="511750" cy="48832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22" name="直角三角形 17"/>
          <p:cNvSpPr/>
          <p:nvPr>
            <p:custDataLst>
              <p:tags r:id="rId19"/>
            </p:custDataLst>
          </p:nvPr>
        </p:nvSpPr>
        <p:spPr>
          <a:xfrm>
            <a:off x="1313332" y="4943126"/>
            <a:ext cx="77103" cy="128505"/>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24" name="文本框 27"/>
          <p:cNvSpPr txBox="1"/>
          <p:nvPr>
            <p:custDataLst>
              <p:tags r:id="rId20"/>
            </p:custDataLst>
          </p:nvPr>
        </p:nvSpPr>
        <p:spPr>
          <a:xfrm>
            <a:off x="1346744" y="5135242"/>
            <a:ext cx="4368048" cy="1129372"/>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数据集准备：介绍用于训练和测试模型的数据集</a:t>
            </a:r>
            <a:endParaRPr altLang="zh-CN" dirty="0" lang="en-US">
              <a:solidFill>
                <a:schemeClr val="dk1">
                  <a:lumMod val="80000"/>
                  <a:lumOff val="20000"/>
                </a:schemeClr>
              </a:solidFill>
              <a:latin typeface="+mn-ea"/>
              <a:sym typeface="+mn-ea"/>
            </a:endParaRPr>
          </a:p>
        </p:txBody>
      </p:sp>
      <p:sp>
        <p:nvSpPr>
          <p:cNvPr id="1050626" name="对角圆角矩形 22"/>
          <p:cNvSpPr/>
          <p:nvPr>
            <p:custDataLst>
              <p:tags r:id="rId21"/>
            </p:custDataLst>
          </p:nvPr>
        </p:nvSpPr>
        <p:spPr>
          <a:xfrm>
            <a:off x="6364240" y="5076772"/>
            <a:ext cx="5113102" cy="1245339"/>
          </a:xfrm>
          <a:prstGeom prst="round2DiagRect">
            <a:avLst>
              <a:gd name="adj1" fmla="val 13517"/>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50628" name="对角圆角矩形 23"/>
          <p:cNvSpPr/>
          <p:nvPr>
            <p:custDataLst>
              <p:tags r:id="rId22"/>
            </p:custDataLst>
          </p:nvPr>
        </p:nvSpPr>
        <p:spPr>
          <a:xfrm>
            <a:off x="6364240" y="4946981"/>
            <a:ext cx="511750" cy="488321"/>
          </a:xfrm>
          <a:prstGeom prst="round2DiagRect">
            <a:avLst>
              <a:gd name="adj1" fmla="val 26654"/>
              <a:gd name="adj2" fmla="val 0"/>
            </a:avLst>
          </a:prstGeom>
          <a:solidFill>
            <a:schemeClr val="accent6"/>
          </a:solidFill>
          <a:ln>
            <a:noFill/>
          </a:ln>
          <a:effectLst>
            <a:outerShdw algn="tl" blurRad="165100" dir="2700000" dist="25400" rotWithShape="0" sx="102000" sy="10200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30" name="直角三角形 24"/>
          <p:cNvSpPr/>
          <p:nvPr>
            <p:custDataLst>
              <p:tags r:id="rId23"/>
            </p:custDataLst>
          </p:nvPr>
        </p:nvSpPr>
        <p:spPr>
          <a:xfrm>
            <a:off x="6875691" y="4943126"/>
            <a:ext cx="77103" cy="128505"/>
          </a:xfrm>
          <a:prstGeom prst="rtTriangle"/>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32" name="文本框 25"/>
          <p:cNvSpPr txBox="1"/>
          <p:nvPr>
            <p:custDataLst>
              <p:tags r:id="rId24"/>
            </p:custDataLst>
          </p:nvPr>
        </p:nvSpPr>
        <p:spPr>
          <a:xfrm>
            <a:off x="6909103" y="5135242"/>
            <a:ext cx="4368048" cy="1129372"/>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结论：总结实验结果，并讨论未来研究方向</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678" name="标题 2"/>
          <p:cNvSpPr>
            <a:spLocks noGrp="1"/>
          </p:cNvSpPr>
          <p:nvPr>
            <p:ph type="title" idx="2"/>
          </p:nvPr>
        </p:nvSpPr>
        <p:spPr/>
        <p:txBody>
          <a:bodyPr/>
          <a:p>
            <a:r>
              <a:rPr altLang="en-US" lang="zh-CN"/>
              <a:t>利用迁移学习进行模型微调的实践案例</a:t>
            </a:r>
            <a:endParaRPr altLang="en-US" lang="zh-CN"/>
          </a:p>
        </p:txBody>
      </p:sp>
      <p:sp>
        <p:nvSpPr>
          <p:cNvPr id="1050680"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2"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4"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6"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实践案例：利用迁移学习进行模型微调</a:t>
            </a:r>
            <a:endParaRPr altLang="zh-CN" dirty="0" lang="en-US">
              <a:solidFill>
                <a:schemeClr val="dk1">
                  <a:lumMod val="80000"/>
                  <a:lumOff val="20000"/>
                </a:schemeClr>
              </a:solidFill>
              <a:latin typeface="+mn-ea"/>
              <a:sym typeface="+mn-ea"/>
            </a:endParaRPr>
          </a:p>
        </p:txBody>
      </p:sp>
      <p:sp>
        <p:nvSpPr>
          <p:cNvPr id="1050688"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0"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2"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4"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迁移学习介绍</a:t>
            </a:r>
            <a:endParaRPr altLang="en-US" dirty="0" lang="zh-CN">
              <a:solidFill>
                <a:schemeClr val="dk1">
                  <a:lumMod val="80000"/>
                  <a:lumOff val="20000"/>
                </a:schemeClr>
              </a:solidFill>
              <a:latin typeface="+mn-ea"/>
              <a:sym typeface="+mn-ea"/>
            </a:endParaRPr>
          </a:p>
        </p:txBody>
      </p:sp>
      <p:sp>
        <p:nvSpPr>
          <p:cNvPr id="1050696"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8"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0"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2"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模型微调介绍</a:t>
            </a:r>
            <a:endParaRPr altLang="en-US" dirty="0" lang="zh-CN">
              <a:solidFill>
                <a:schemeClr val="dk1">
                  <a:lumMod val="80000"/>
                  <a:lumOff val="20000"/>
                </a:schemeClr>
              </a:solidFill>
              <a:latin typeface="+mn-ea"/>
              <a:sym typeface="+mn-ea"/>
            </a:endParaRPr>
          </a:p>
        </p:txBody>
      </p:sp>
      <p:sp>
        <p:nvSpPr>
          <p:cNvPr id="1050704"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6"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8"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0"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实践案例效果评估</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323" name=""/>
        <p:cNvGrpSpPr/>
        <p:nvPr/>
      </p:nvGrpSpPr>
      <p:grpSpPr>
        <a:xfrm>
          <a:off x="0" y="0"/>
          <a:ext cx="0" cy="0"/>
          <a:chOff x="0" y="0"/>
          <a:chExt cx="0" cy="0"/>
        </a:xfrm>
      </p:grpSpPr>
      <p:sp>
        <p:nvSpPr>
          <p:cNvPr id="1050756" name="文本占位符 2"/>
          <p:cNvSpPr>
            <a:spLocks noGrp="1"/>
          </p:cNvSpPr>
          <p:nvPr>
            <p:ph type="body" idx="2"/>
            <p:custDataLst>
              <p:tags r:id="rId1"/>
            </p:custDataLst>
          </p:nvPr>
        </p:nvSpPr>
        <p:spPr/>
        <p:txBody>
          <a:bodyPr/>
          <a:p>
            <a:r>
              <a:rPr altLang="en-US" lang="zh-CN"/>
              <a:t>PART SEVEN</a:t>
            </a:r>
            <a:endParaRPr altLang="en-US" lang="zh-CN"/>
          </a:p>
        </p:txBody>
      </p:sp>
      <p:sp>
        <p:nvSpPr>
          <p:cNvPr id="1050758" name="标题 4"/>
          <p:cNvSpPr>
            <a:spLocks noGrp="1"/>
          </p:cNvSpPr>
          <p:nvPr>
            <p:ph type="title" idx="1"/>
            <p:custDataLst>
              <p:tags r:id="rId2"/>
            </p:custDataLst>
          </p:nvPr>
        </p:nvSpPr>
        <p:spPr/>
        <p:txBody>
          <a:bodyPr/>
          <a:p>
            <a:r>
              <a:rPr altLang="en-US" lang="zh-CN"/>
              <a:t>基于机器学习的人工智能图像处理技术应用前景与价值</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43" name=""/>
        <p:cNvGrpSpPr/>
        <p:nvPr/>
      </p:nvGrpSpPr>
      <p:grpSpPr>
        <a:xfrm>
          <a:off x="0" y="0"/>
          <a:ext cx="0" cy="0"/>
          <a:chOff x="0" y="0"/>
          <a:chExt cx="0" cy="0"/>
        </a:xfrm>
      </p:grpSpPr>
      <p:sp>
        <p:nvSpPr>
          <p:cNvPr id="1050860" name="标题 2"/>
          <p:cNvSpPr>
            <a:spLocks noGrp="1"/>
          </p:cNvSpPr>
          <p:nvPr>
            <p:ph type="title" idx="2"/>
          </p:nvPr>
        </p:nvSpPr>
        <p:spPr/>
        <p:txBody>
          <a:bodyPr/>
          <a:p>
            <a:r>
              <a:rPr altLang="en-US" lang="zh-CN"/>
              <a:t>在医疗健康领域的应用前景与价值</a:t>
            </a:r>
            <a:endParaRPr altLang="en-US" lang="zh-CN"/>
          </a:p>
        </p:txBody>
      </p:sp>
      <p:sp>
        <p:nvSpPr>
          <p:cNvPr id="1050862"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64"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866"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医学影像诊断：辅助医生进行疾病诊断，提高诊断准确性和效率</a:t>
            </a:r>
            <a:endParaRPr altLang="en-US" dirty="0" sz="2000" lang="zh-CN" spc="200">
              <a:solidFill>
                <a:schemeClr val="tx1">
                  <a:lumMod val="85000"/>
                  <a:lumOff val="15000"/>
                </a:schemeClr>
              </a:solidFill>
              <a:latin typeface="+mn-ea"/>
              <a:sym typeface="+mn-ea"/>
            </a:endParaRPr>
          </a:p>
        </p:txBody>
      </p:sp>
      <p:sp>
        <p:nvSpPr>
          <p:cNvPr id="1050868"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70"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872"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医学图像处理：对医学影像进行增强、分割、识别等处理，提高医学影像的质量和可读性</a:t>
            </a:r>
            <a:endParaRPr altLang="en-US" dirty="0" sz="2000" lang="zh-CN" spc="200">
              <a:solidFill>
                <a:schemeClr val="tx1">
                  <a:lumMod val="85000"/>
                  <a:lumOff val="15000"/>
                </a:schemeClr>
              </a:solidFill>
              <a:latin typeface="+mn-ea"/>
              <a:sym typeface="+mn-ea"/>
            </a:endParaRPr>
          </a:p>
        </p:txBody>
      </p:sp>
      <p:sp>
        <p:nvSpPr>
          <p:cNvPr id="1050874"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76"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878"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健康监测与预测：通过分析个体的生理数据，实现健康监测和疾病预测，为个性化医疗提供支持</a:t>
            </a:r>
            <a:endParaRPr altLang="en-US" dirty="0" sz="2000" lang="zh-CN" spc="200">
              <a:solidFill>
                <a:schemeClr val="tx1">
                  <a:lumMod val="85000"/>
                  <a:lumOff val="15000"/>
                </a:schemeClr>
              </a:solidFill>
              <a:latin typeface="+mn-ea"/>
              <a:sym typeface="+mn-ea"/>
            </a:endParaRPr>
          </a:p>
        </p:txBody>
      </p:sp>
      <p:sp>
        <p:nvSpPr>
          <p:cNvPr id="1050880"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82"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884"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药物研发：通过分析药物对生物体的影响，加速新药的研发和实验过程，提高药物研发的效率和成功率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51" name=""/>
        <p:cNvGrpSpPr/>
        <p:nvPr/>
      </p:nvGrpSpPr>
      <p:grpSpPr>
        <a:xfrm>
          <a:off x="0" y="0"/>
          <a:ext cx="0" cy="0"/>
          <a:chOff x="0" y="0"/>
          <a:chExt cx="0" cy="0"/>
        </a:xfrm>
      </p:grpSpPr>
      <p:sp>
        <p:nvSpPr>
          <p:cNvPr id="1050930" name="标题 2"/>
          <p:cNvSpPr>
            <a:spLocks noGrp="1"/>
          </p:cNvSpPr>
          <p:nvPr>
            <p:ph type="title" idx="2"/>
          </p:nvPr>
        </p:nvSpPr>
        <p:spPr/>
        <p:txBody>
          <a:bodyPr/>
          <a:p>
            <a:r>
              <a:rPr altLang="en-US" lang="zh-CN"/>
              <a:t>在自动驾驶领域的应用前景与价值</a:t>
            </a:r>
            <a:endParaRPr altLang="en-US" lang="zh-CN"/>
          </a:p>
        </p:txBody>
      </p:sp>
      <p:sp>
        <p:nvSpPr>
          <p:cNvPr id="1050932"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34"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36"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自动驾驶技术概述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938"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40"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42"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基于机器学习的人工智能图像处理技术在自动驾驶领域的应用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944"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46"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48"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自动驾驶领域的应用前景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950"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52"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54"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自动驾驶领域的价值与意义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59" name=""/>
        <p:cNvGrpSpPr/>
        <p:nvPr/>
      </p:nvGrpSpPr>
      <p:grpSpPr>
        <a:xfrm>
          <a:off x="0" y="0"/>
          <a:ext cx="0" cy="0"/>
          <a:chOff x="0" y="0"/>
          <a:chExt cx="0" cy="0"/>
        </a:xfrm>
      </p:grpSpPr>
      <p:sp>
        <p:nvSpPr>
          <p:cNvPr id="1051000" name="标题 2"/>
          <p:cNvSpPr>
            <a:spLocks noGrp="1"/>
          </p:cNvSpPr>
          <p:nvPr>
            <p:ph type="title" idx="2"/>
          </p:nvPr>
        </p:nvSpPr>
        <p:spPr/>
        <p:txBody>
          <a:bodyPr/>
          <a:p>
            <a:r>
              <a:rPr altLang="en-US" lang="zh-CN"/>
              <a:t>在安防领域的应用前景与价值</a:t>
            </a:r>
            <a:endParaRPr altLang="en-US" lang="zh-CN"/>
          </a:p>
        </p:txBody>
      </p:sp>
      <p:sp>
        <p:nvSpPr>
          <p:cNvPr id="1051002"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004"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006"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智能监控：实时监测、异常行为检测与报警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008"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010"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012"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智能门禁：人脸识别、指纹识别等高安全性解决方案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014"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016"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018"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智能安防系统：整合多种安防设备，提高整体安全性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020"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022"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024"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在安防领域的应用价值：提高安防效率和准确性，降低人力成本</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67" name=""/>
        <p:cNvGrpSpPr/>
        <p:nvPr/>
      </p:nvGrpSpPr>
      <p:grpSpPr>
        <a:xfrm>
          <a:off x="0" y="0"/>
          <a:ext cx="0" cy="0"/>
          <a:chOff x="0" y="0"/>
          <a:chExt cx="0" cy="0"/>
        </a:xfrm>
      </p:grpSpPr>
      <p:sp>
        <p:nvSpPr>
          <p:cNvPr id="1051070" name="标题 2"/>
          <p:cNvSpPr>
            <a:spLocks noGrp="1"/>
          </p:cNvSpPr>
          <p:nvPr>
            <p:ph type="title" idx="2"/>
          </p:nvPr>
        </p:nvSpPr>
        <p:spPr/>
        <p:txBody>
          <a:bodyPr/>
          <a:p>
            <a:r>
              <a:rPr altLang="en-US" lang="zh-CN"/>
              <a:t>在娱乐产业的应用前景与价值</a:t>
            </a:r>
            <a:endParaRPr altLang="en-US" lang="zh-CN"/>
          </a:p>
        </p:txBody>
      </p:sp>
      <p:sp>
        <p:nvSpPr>
          <p:cNvPr id="1051072"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娱乐产业的发展趋势</a:t>
            </a:r>
            <a:endParaRPr altLang="en-US" dirty="0" sz="1200" lang="zh-CN" spc="150">
              <a:solidFill>
                <a:schemeClr val="tx1">
                  <a:lumMod val="65000"/>
                  <a:lumOff val="35000"/>
                </a:schemeClr>
              </a:solidFill>
              <a:latin typeface="+mn-ea"/>
              <a:sym typeface="+mn-ea"/>
            </a:endParaRPr>
          </a:p>
        </p:txBody>
      </p:sp>
      <p:sp>
        <p:nvSpPr>
          <p:cNvPr id="1051074"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基于机器学习的人工智能图像处理技术在娱乐产业的应用</a:t>
            </a:r>
            <a:endParaRPr altLang="en-US" dirty="0" sz="1200" lang="zh-CN" spc="150">
              <a:solidFill>
                <a:schemeClr val="tx1">
                  <a:lumMod val="65000"/>
                  <a:lumOff val="35000"/>
                </a:schemeClr>
              </a:solidFill>
              <a:latin typeface="+mn-ea"/>
              <a:sym typeface="+mn-ea"/>
            </a:endParaRPr>
          </a:p>
        </p:txBody>
      </p:sp>
      <p:sp>
        <p:nvSpPr>
          <p:cNvPr id="1051076"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娱乐产业应用前景展望</a:t>
            </a:r>
            <a:endParaRPr altLang="en-US" dirty="0" sz="1200" lang="zh-CN" spc="150">
              <a:solidFill>
                <a:schemeClr val="tx1">
                  <a:lumMod val="65000"/>
                  <a:lumOff val="35000"/>
                </a:schemeClr>
              </a:solidFill>
              <a:latin typeface="+mn-ea"/>
              <a:sym typeface="+mn-ea"/>
            </a:endParaRPr>
          </a:p>
        </p:txBody>
      </p:sp>
      <p:sp>
        <p:nvSpPr>
          <p:cNvPr id="1051078"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基于机器学习的人工智能图像处理技术在娱乐产业的价值</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375" name=""/>
        <p:cNvGrpSpPr/>
        <p:nvPr/>
      </p:nvGrpSpPr>
      <p:grpSpPr>
        <a:xfrm>
          <a:off x="0" y="0"/>
          <a:ext cx="0" cy="0"/>
          <a:chOff x="0" y="0"/>
          <a:chExt cx="0" cy="0"/>
        </a:xfrm>
      </p:grpSpPr>
      <p:sp>
        <p:nvSpPr>
          <p:cNvPr id="1051124" name="标题 1"/>
          <p:cNvSpPr>
            <a:spLocks noGrp="1"/>
          </p:cNvSpPr>
          <p:nvPr>
            <p:ph type="title" idx="2"/>
            <p:custDataLst>
              <p:tags r:id="rId1"/>
            </p:custDataLst>
          </p:nvPr>
        </p:nvSpPr>
        <p:spPr/>
        <p:txBody>
          <a:bodyPr/>
          <a:p>
            <a:r>
              <a:rPr altLang="en-US" lang="zh-CN"/>
              <a:t>THANK YOU</a:t>
            </a:r>
            <a:endParaRPr altLang="en-US" lang="zh-CN"/>
          </a:p>
        </p:txBody>
      </p:sp>
      <p:sp>
        <p:nvSpPr>
          <p:cNvPr id="1051126" name="文本占位符 2"/>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6*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6*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TYPE" val="l_h_a"/>
  <p:tag name="KSO_WM_UNIT_ID" val="custom20230291_6*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6*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6*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6*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6*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1_6*l_h_i*1_6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Six"/>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6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SLIDE_ID" val="custom20230291_6"/>
  <p:tag name="KSO_WM_TEMPLATE_SUBCATEGORY" val="2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7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02.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5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5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4*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4*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4*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8_4*l_h_f*1_5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4*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52.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IX"/>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0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5_1"/>
  <p:tag name="KSO_WM_TEMPLATE_CATEGORY" val="diagram"/>
  <p:tag name="KSO_WM_TEMPLATE_INDEX" val="20231351"/>
  <p:tag name="KSO_WM_UNIT_LAYERLEVEL" val="1_1_1"/>
  <p:tag name="KSO_WM_TAG_VERSION" val="3.0"/>
  <p:tag name="KSO_WM_DIAGRAM_GROUP_CODE" val="l1-1"/>
  <p:tag name="KSO_WM_UNIT_TYPE" val="l_h_i"/>
  <p:tag name="KSO_WM_UNIT_INDEX" val="1_5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5_2"/>
  <p:tag name="KSO_WM_TEMPLATE_CATEGORY" val="diagram"/>
  <p:tag name="KSO_WM_TEMPLATE_INDEX" val="20231351"/>
  <p:tag name="KSO_WM_UNIT_LAYERLEVEL" val="1_1_1"/>
  <p:tag name="KSO_WM_TAG_VERSION" val="3.0"/>
  <p:tag name="KSO_WM_DIAGRAM_GROUP_CODE" val="l1-1"/>
  <p:tag name="KSO_WM_UNIT_TYPE" val="l_h_i"/>
  <p:tag name="KSO_WM_UNIT_INDEX" val="1_5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5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6_1"/>
  <p:tag name="KSO_WM_TEMPLATE_CATEGORY" val="diagram"/>
  <p:tag name="KSO_WM_TEMPLATE_INDEX" val="20231351"/>
  <p:tag name="KSO_WM_UNIT_LAYERLEVEL" val="1_1_1"/>
  <p:tag name="KSO_WM_TAG_VERSION" val="3.0"/>
  <p:tag name="KSO_WM_DIAGRAM_GROUP_CODE" val="l1-1"/>
  <p:tag name="KSO_WM_UNIT_TYPE" val="l_h_i"/>
  <p:tag name="KSO_WM_UNIT_INDEX" val="1_6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6_2"/>
  <p:tag name="KSO_WM_TEMPLATE_CATEGORY" val="diagram"/>
  <p:tag name="KSO_WM_TEMPLATE_INDEX" val="20231351"/>
  <p:tag name="KSO_WM_UNIT_LAYERLEVEL" val="1_1_1"/>
  <p:tag name="KSO_WM_TAG_VERSION" val="3.0"/>
  <p:tag name="KSO_WM_DIAGRAM_GROUP_CODE" val="l1-1"/>
  <p:tag name="KSO_WM_UNIT_TYPE" val="l_h_i"/>
  <p:tag name="KSO_WM_UNIT_INDEX" val="1_6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6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5*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5*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5*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5*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5*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5*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5*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5*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5*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5*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5*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5*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5*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5*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5*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5*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5*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5*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5*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5*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1_5*l_h_i*1_6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01_5*l_h_i*1_6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1_5*l_h_i*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1_5*l_h_f*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EVEN"/>
</p:tagLst>
</file>

<file path=ppt/tags/tag3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68.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41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411.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2023-12-16T17:45:07Z</dcterms:created>
  <dcterms:modified xsi:type="dcterms:W3CDTF">2023-12-16T17:45:07Z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05551696adef4ff3a2afab31a7cae90a_21</vt:lpwstr>
  </property>
</Properties>
</file>