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998" r:id="rId1"/>
    <p:sldMasterId id="2147485035" r:id="rId2"/>
  </p:sldMasterIdLst>
  <p:notesMasterIdLst>
    <p:notesMasterId r:id="rId3"/>
  </p:notesMasterIdLst>
  <p:sldIdLst>
    <p:sldId id="861" r:id="rId4"/>
    <p:sldId id="866" r:id="rId5"/>
    <p:sldId id="870" r:id="rId6"/>
    <p:sldId id="873" r:id="rId7"/>
    <p:sldId id="876" r:id="rId8"/>
    <p:sldId id="879" r:id="rId9"/>
    <p:sldId id="882" r:id="rId10"/>
    <p:sldId id="885" r:id="rId11"/>
    <p:sldId id="888" r:id="rId12"/>
    <p:sldId id="891" r:id="rId13"/>
    <p:sldId id="894" r:id="rId14"/>
    <p:sldId id="897" r:id="rId15"/>
    <p:sldId id="900" r:id="rId16"/>
    <p:sldId id="903" r:id="rId17"/>
    <p:sldId id="906" r:id="rId18"/>
    <p:sldId id="909" r:id="rId19"/>
    <p:sldId id="912" r:id="rId20"/>
    <p:sldId id="915" r:id="rId21"/>
    <p:sldId id="918" r:id="rId22"/>
    <p:sldId id="921" r:id="rId23"/>
    <p:sldId id="924" r:id="rId24"/>
    <p:sldId id="927" r:id="rId25"/>
    <p:sldId id="930" r:id="rId26"/>
    <p:sldId id="933" r:id="rId27"/>
    <p:sldId id="936" r:id="rId28"/>
    <p:sldId id="939" r:id="rId29"/>
    <p:sldId id="942" r:id="rId30"/>
    <p:sldId id="945" r:id="rId31"/>
    <p:sldId id="948" r:id="rId32"/>
    <p:sldId id="951" r:id="rId33"/>
    <p:sldId id="955"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6" name="幻灯片图像占位符 1"/>
          <p:cNvSpPr>
            <a:spLocks noChangeAspect="1" noRot="1" noGrp="1"/>
          </p:cNvSpPr>
          <p:nvPr>
            <p:ph type="sldImg"/>
          </p:nvPr>
        </p:nvSpPr>
        <p:spPr/>
      </p:sp>
      <p:sp>
        <p:nvSpPr>
          <p:cNvPr id="1048668" name="备注占位符 2"/>
          <p:cNvSpPr>
            <a:spLocks noGrp="1"/>
          </p:cNvSpPr>
          <p:nvPr>
            <p:ph type="body" idx="1"/>
          </p:nvPr>
        </p:nvSpPr>
        <p:spPr/>
        <p:txBody>
          <a:bodyPr/>
          <a:p>
            <a:endParaRPr altLang="en-US" dirty="0" lang="zh-CN"/>
          </a:p>
        </p:txBody>
      </p:sp>
      <p:sp>
        <p:nvSpPr>
          <p:cNvPr id="104867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9" name="幻灯片图像占位符 1"/>
          <p:cNvSpPr>
            <a:spLocks noChangeAspect="1" noRot="1" noGrp="1"/>
          </p:cNvSpPr>
          <p:nvPr>
            <p:ph type="sldImg"/>
          </p:nvPr>
        </p:nvSpPr>
        <p:spPr/>
      </p:sp>
      <p:sp>
        <p:nvSpPr>
          <p:cNvPr id="1048621" name="备注占位符 2"/>
          <p:cNvSpPr>
            <a:spLocks noGrp="1"/>
          </p:cNvSpPr>
          <p:nvPr>
            <p:ph type="body" idx="1"/>
          </p:nvPr>
        </p:nvSpPr>
        <p:spPr/>
        <p:txBody>
          <a:bodyPr/>
          <a:p>
            <a:endParaRPr altLang="en-US" dirty="0" lang="zh-CN"/>
          </a:p>
        </p:txBody>
      </p:sp>
      <p:sp>
        <p:nvSpPr>
          <p:cNvPr id="1048623"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8" name="幻灯片图像占位符 1"/>
          <p:cNvSpPr>
            <a:spLocks noChangeAspect="1" noRot="1" noGrp="1"/>
          </p:cNvSpPr>
          <p:nvPr>
            <p:ph type="sldImg" idx="2"/>
          </p:nvPr>
        </p:nvSpPr>
        <p:spPr/>
      </p:sp>
      <p:sp>
        <p:nvSpPr>
          <p:cNvPr id="104861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2.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2.jpe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image" Target="../media/image2.jpeg"/><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tags" Target="../tags/tag35.xml"/><Relationship Id="rId7" Type="http://schemas.openxmlformats.org/officeDocument/2006/relationships/tags" Target="../tags/tag36.xml"/><Relationship Id="rId8" Type="http://schemas.openxmlformats.org/officeDocument/2006/relationships/tags" Target="../tags/tag37.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image" Target="../media/image2.jpeg"/><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tags" Target="../tags/tag45.xml"/><Relationship Id="rId10" Type="http://schemas.openxmlformats.org/officeDocument/2006/relationships/tags" Target="../tags/tag46.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2.jpeg"/><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image" Target="../media/image2.jpeg"/><Relationship Id="rId3" Type="http://schemas.openxmlformats.org/officeDocument/2006/relationships/tags" Target="../tags/tag57.xml"/><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2.jpeg"/><Relationship Id="rId3" Type="http://schemas.openxmlformats.org/officeDocument/2006/relationships/tags" Target="../tags/tag62.xml"/><Relationship Id="rId4" Type="http://schemas.openxmlformats.org/officeDocument/2006/relationships/tags" Target="../tags/tag63.xml"/><Relationship Id="rId5" Type="http://schemas.openxmlformats.org/officeDocument/2006/relationships/tags" Target="../tags/tag64.xml"/><Relationship Id="rId6" Type="http://schemas.openxmlformats.org/officeDocument/2006/relationships/tags" Target="../tags/tag65.xml"/><Relationship Id="rId7" Type="http://schemas.openxmlformats.org/officeDocument/2006/relationships/tags" Target="../tags/tag66.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image" Target="../media/image1.png"/><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tags" Target="../tags/tag78.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666" name="副标题"/>
          <p:cNvSpPr txBox="1">
            <a:spLocks noGrp="1"/>
          </p:cNvSpPr>
          <p:nvPr>
            <p:ph type="body" idx="9" hasCustomPrompt="1"/>
            <p:custDataLst>
              <p:tags r:id="rId3"/>
            </p:custDataLst>
          </p:nvPr>
        </p:nvSpPr>
        <p:spPr>
          <a:xfrm>
            <a:off x="649605" y="3589020"/>
            <a:ext cx="8394700" cy="1262380"/>
          </a:xfrm>
          <a:prstGeom prst="rect"/>
          <a:noFill/>
        </p:spPr>
        <p:txBody>
          <a:bodyPr anchor="t" anchorCtr="0" bIns="45720" lIns="91440" rIns="91440" rtlCol="0" tIns="45720" wrap="square">
            <a:noAutofit/>
          </a:bodyPr>
          <a:lstStyle>
            <a:lvl1pPr algn="l" defTabSz="914400" eaLnBrk="1" fontAlgn="ctr" hangingPunct="1" latinLnBrk="0" lvl="0" marL="0" marR="0" rtl="0">
              <a:lnSpc>
                <a:spcPct val="100000"/>
              </a:lnSpc>
              <a:buClrTx/>
              <a:buSzTx/>
              <a:buFontTx/>
              <a:buNone/>
              <a:defRPr baseline="0" b="0" cap="none" sz="1800" i="0" kern="1200" kumimoji="0" noProof="1" normalizeH="0" spc="0" strike="noStrike" u="none">
                <a:solidFill>
                  <a:schemeClr val="tx1"/>
                </a:solidFill>
                <a:latin typeface="+mn-ea"/>
                <a:ea typeface="+mn-ea"/>
                <a:cs typeface="微软雅黑" panose="020B0503020204020204" pitchFamily="34" charset="-122"/>
                <a:sym typeface="+mn-ea"/>
              </a:defRPr>
            </a:lvl1pPr>
          </a:lstStyle>
          <a:p>
            <a:pPr algn="l" fontAlgn="ctr" lvl="0">
              <a:buClrTx/>
              <a:buSzTx/>
              <a:buFontTx/>
            </a:pPr>
            <a:r>
              <a:rPr>
                <a:sym typeface="+mn-ea"/>
              </a:rPr>
              <a:t>单击此处编辑母版副标题样式</a:t>
            </a:r>
            <a:endParaRPr>
              <a:sym typeface="+mn-ea"/>
            </a:endParaRPr>
          </a:p>
        </p:txBody>
      </p:sp>
      <p:sp>
        <p:nvSpPr>
          <p:cNvPr id="1048668" name="圆角矩形 8"/>
          <p:cNvSpPr/>
          <p:nvPr>
            <p:custDataLst>
              <p:tags r:id="rId4"/>
            </p:custDataLst>
          </p:nvPr>
        </p:nvSpPr>
        <p:spPr>
          <a:xfrm>
            <a:off x="64960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0" name="圆角矩形 15"/>
          <p:cNvSpPr/>
          <p:nvPr>
            <p:custDataLst>
              <p:tags r:id="rId5"/>
            </p:custDataLst>
          </p:nvPr>
        </p:nvSpPr>
        <p:spPr>
          <a:xfrm>
            <a:off x="64960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2" name="圆角矩形 16"/>
          <p:cNvSpPr/>
          <p:nvPr>
            <p:custDataLst>
              <p:tags r:id="rId6"/>
            </p:custDataLst>
          </p:nvPr>
        </p:nvSpPr>
        <p:spPr>
          <a:xfrm>
            <a:off x="64960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4" name="标题"/>
          <p:cNvSpPr txBox="1">
            <a:spLocks noGrp="1"/>
          </p:cNvSpPr>
          <p:nvPr>
            <p:ph type="title" idx="5" hasCustomPrompt="1"/>
            <p:custDataLst>
              <p:tags r:id="rId7"/>
            </p:custDataLst>
          </p:nvPr>
        </p:nvSpPr>
        <p:spPr>
          <a:xfrm>
            <a:off x="649605" y="1620520"/>
            <a:ext cx="8394065" cy="1838960"/>
          </a:xfrm>
          <a:prstGeom prst="rect"/>
          <a:noFill/>
        </p:spPr>
        <p:txBody>
          <a:bodyPr anchor="b" anchorCtr="0" bIns="45720" lIns="91440" rIns="91440" rtlCol="0" tIns="45720" wrap="square">
            <a:noAutofit/>
          </a:bodyPr>
          <a:lstStyle>
            <a:lvl1pPr algn="l" defTabSz="914400" eaLnBrk="1" fontAlgn="ctr" hangingPunct="1" latinLnBrk="0" marL="0" marR="0" rtl="0">
              <a:lnSpc>
                <a:spcPct val="100000"/>
              </a:lnSpc>
              <a:buClrTx/>
              <a:buSzTx/>
              <a:buFontTx/>
              <a:buNone/>
              <a:defRPr altLang="en-US" baseline="0" b="1" cap="none" sz="6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fontAlgn="ctr" lvl="0">
              <a:lnSpc>
                <a:spcPct val="100000"/>
              </a:lnSpc>
            </a:pPr>
            <a:r>
              <a:rPr>
                <a:sym typeface="+mn-ea"/>
              </a:rPr>
              <a:t>单击此处编辑标题</a:t>
            </a:r>
            <a:endParaRPr>
              <a:sym typeface="+mn-ea"/>
            </a:endParaRPr>
          </a:p>
        </p:txBody>
      </p:sp>
      <p:sp>
        <p:nvSpPr>
          <p:cNvPr id="1048676" name="署名"/>
          <p:cNvSpPr>
            <a:spLocks noGrp="1"/>
          </p:cNvSpPr>
          <p:nvPr>
            <p:ph type="body" idx="4" hasCustomPrompt="1"/>
            <p:custDataLst>
              <p:tags r:id="rId8"/>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678" name="任意多边形 39"/>
          <p:cNvSpPr/>
          <p:nvPr>
            <p:custDataLst>
              <p:tags r:id="rId9"/>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680" name="任意多边形 40"/>
          <p:cNvSpPr/>
          <p:nvPr>
            <p:custDataLst>
              <p:tags r:id="rId10"/>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2" name="任意多边形 41"/>
          <p:cNvSpPr/>
          <p:nvPr>
            <p:custDataLst>
              <p:tags r:id="rId11"/>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5" name=""/>
        <p:cNvGrpSpPr/>
        <p:nvPr/>
      </p:nvGrpSpPr>
      <p:grpSpPr>
        <a:xfrm>
          <a:off x="0" y="0"/>
          <a:ext cx="0" cy="0"/>
          <a:chOff x="0" y="0"/>
          <a:chExt cx="0" cy="0"/>
        </a:xfrm>
      </p:grpSpPr>
      <p:pic>
        <p:nvPicPr>
          <p:cNvPr id="209715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690" name="标题"/>
          <p:cNvSpPr txBox="1">
            <a:spLocks noGrp="1"/>
          </p:cNvSpPr>
          <p:nvPr>
            <p:ph type="title" idx="1" hasCustomPrompt="1"/>
            <p:custDataLst>
              <p:tags r:id="rId3"/>
            </p:custDataLst>
          </p:nvPr>
        </p:nvSpPr>
        <p:spPr>
          <a:xfrm>
            <a:off x="3352800" y="213360"/>
            <a:ext cx="5486400" cy="1611630"/>
          </a:xfrm>
          <a:prstGeom prst="rect"/>
          <a:noFill/>
        </p:spPr>
        <p:txBody>
          <a:bodyPr anchor="b" anchorCtr="0" bIns="45720" lIns="91440" rIns="91440" rtlCol="0" tIns="45720" wrap="square">
            <a:noAutofit/>
          </a:bodyPr>
          <a:lstStyle>
            <a:lvl1pPr algn="ctr" defTabSz="914400" eaLnBrk="1" fontAlgn="ctr" hangingPunct="1" latinLnBrk="0" lvl="0" marL="0" marR="0" rtl="0">
              <a:lnSpc>
                <a:spcPct val="100000"/>
              </a:lnSpc>
              <a:buClrTx/>
              <a:buSzTx/>
              <a:buFontTx/>
              <a:buNone/>
              <a:defRPr altLang="en-US" baseline="0" b="1" cap="none" sz="6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ctr" fontAlgn="ctr" lvl="0">
              <a:buClrTx/>
              <a:buSzTx/>
              <a:buFontTx/>
            </a:pPr>
            <a:r>
              <a:rPr>
                <a:sym typeface="+mn-ea"/>
              </a:rPr>
              <a:t>单击编辑标题</a:t>
            </a:r>
            <a:endParaRPr>
              <a:sym typeface="+mn-ea"/>
            </a:endParaRPr>
          </a:p>
        </p:txBody>
      </p:sp>
      <p:sp>
        <p:nvSpPr>
          <p:cNvPr id="1048692"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37" name=""/>
        <p:cNvGrpSpPr/>
        <p:nvPr/>
      </p:nvGrpSpPr>
      <p:grpSpPr>
        <a:xfrm>
          <a:off x="0" y="0"/>
          <a:ext cx="0" cy="0"/>
          <a:chOff x="0" y="0"/>
          <a:chExt cx="0" cy="0"/>
        </a:xfrm>
      </p:grpSpPr>
      <p:pic>
        <p:nvPicPr>
          <p:cNvPr id="2097159" name="图片 8"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flipH="1">
            <a:off x="0" y="0"/>
            <a:ext cx="12192000" cy="6858000"/>
          </a:xfrm>
          <a:prstGeom prst="rect"/>
        </p:spPr>
      </p:pic>
      <p:sp>
        <p:nvSpPr>
          <p:cNvPr id="1048698" name="节编号"/>
          <p:cNvSpPr>
            <a:spLocks noGrp="1"/>
          </p:cNvSpPr>
          <p:nvPr>
            <p:ph type="body" idx="2" hasCustomPrompt="1"/>
            <p:custDataLst>
              <p:tags r:id="rId3"/>
            </p:custDataLst>
          </p:nvPr>
        </p:nvSpPr>
        <p:spPr>
          <a:xfrm>
            <a:off x="7912735" y="1858010"/>
            <a:ext cx="3754755" cy="80454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b" anchorCtr="0" bIns="45720" compatLnSpc="1" forceAA="0" fromWordArt="0" horzOverflow="overflow" lIns="91440" numCol="1" rIns="91440" rtlCol="0" spcCol="0" tIns="45720" vert="horz" vertOverflow="overflow" wrap="square">
            <a:noAutofit/>
          </a:bodyPr>
          <a:lstStyle>
            <a:lvl1pPr algn="r" defTabSz="914400" eaLnBrk="1" fontAlgn="auto" hangingPunct="1" latinLnBrk="0" lvl="0" marL="0" marR="0" rtl="0">
              <a:lnSpc>
                <a:spcPct val="100000"/>
              </a:lnSpc>
              <a:buClrTx/>
              <a:buSzTx/>
              <a:buFontTx/>
              <a:buNone/>
              <a:defRPr altLang="zh-CN" baseline="0" b="1" cap="none" dirty="0" sz="2800" i="0" kern="1200" kumimoji="0" lang="en-US" noProof="1" normalizeH="0" spc="0" strike="noStrike" u="none">
                <a:solidFill>
                  <a:schemeClr val="tx1"/>
                </a:solidFill>
                <a:latin typeface="+mj-ea"/>
                <a:ea typeface="+mj-ea"/>
                <a:cs typeface="微软雅黑" panose="020B0503020204020204" pitchFamily="34" charset="-122"/>
                <a:sym typeface="+mn-ea"/>
              </a:defRPr>
            </a:lvl1pPr>
          </a:lstStyle>
          <a:p>
            <a:pPr algn="r" lvl="0">
              <a:buClrTx/>
              <a:buSzTx/>
              <a:buFontTx/>
            </a:pPr>
            <a:r>
              <a:rPr>
                <a:sym typeface="+mn-ea"/>
              </a:rPr>
              <a:t>编辑节编号</a:t>
            </a:r>
            <a:endParaRPr>
              <a:sym typeface="+mn-ea"/>
            </a:endParaRPr>
          </a:p>
        </p:txBody>
      </p:sp>
      <p:sp>
        <p:nvSpPr>
          <p:cNvPr id="1048700" name="标题"/>
          <p:cNvSpPr txBox="1">
            <a:spLocks noGrp="1"/>
          </p:cNvSpPr>
          <p:nvPr>
            <p:ph type="title" idx="1" hasCustomPrompt="1"/>
            <p:custDataLst>
              <p:tags r:id="rId4"/>
            </p:custDataLst>
          </p:nvPr>
        </p:nvSpPr>
        <p:spPr>
          <a:xfrm>
            <a:off x="6304280" y="3044825"/>
            <a:ext cx="5397500" cy="2398395"/>
          </a:xfrm>
          <a:prstGeom prst="rect"/>
          <a:noFill/>
        </p:spPr>
        <p:txBody>
          <a:bodyPr anchor="t" anchorCtr="0" bIns="45720" lIns="91440" rIns="91440" rtlCol="0" tIns="45720" wrap="square">
            <a:noAutofit/>
          </a:bodyPr>
          <a:lstStyle>
            <a:lvl1pPr algn="r" defTabSz="914400" eaLnBrk="1" fontAlgn="ctr" hangingPunct="1" latinLnBrk="0" lvl="0" marL="0" marR="0" rtl="0">
              <a:lnSpc>
                <a:spcPct val="100000"/>
              </a:lnSpc>
              <a:buClrTx/>
              <a:buSzTx/>
              <a:buFontTx/>
              <a:buNone/>
              <a:defRPr altLang="en-US" baseline="0" b="1" cap="none" sz="48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r" fontAlgn="ctr" lvl="0">
              <a:buClrTx/>
              <a:buSzTx/>
              <a:buFontTx/>
            </a:pPr>
            <a:r>
              <a:rPr>
                <a:sym typeface="+mn-ea"/>
              </a:rPr>
              <a:t>单击此处编辑标题</a:t>
            </a:r>
            <a:endParaRPr>
              <a:sym typeface="+mn-ea"/>
            </a:endParaRPr>
          </a:p>
        </p:txBody>
      </p:sp>
      <p:sp>
        <p:nvSpPr>
          <p:cNvPr id="104870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9" name=""/>
        <p:cNvGrpSpPr/>
        <p:nvPr/>
      </p:nvGrpSpPr>
      <p:grpSpPr>
        <a:xfrm>
          <a:off x="0" y="0"/>
          <a:ext cx="0" cy="0"/>
          <a:chOff x="0" y="0"/>
          <a:chExt cx="0" cy="0"/>
        </a:xfrm>
      </p:grpSpPr>
      <p:pic>
        <p:nvPicPr>
          <p:cNvPr id="2097161" name="图片 8"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08" name="标题"/>
          <p:cNvSpPr txBox="1">
            <a:spLocks noGrp="1"/>
          </p:cNvSpPr>
          <p:nvPr>
            <p:ph type="title" idx="2"/>
            <p:custDataLst>
              <p:tags r:id="rId3"/>
            </p:custDataLst>
          </p:nvPr>
        </p:nvSpPr>
        <p:spPr>
          <a:xfrm>
            <a:off x="608330" y="60960"/>
            <a:ext cx="10968990" cy="1252855"/>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10" name="正文"/>
          <p:cNvSpPr txBox="1">
            <a:spLocks noGrp="1"/>
          </p:cNvSpPr>
          <p:nvPr>
            <p:ph idx="1" hasCustomPrompt="1"/>
            <p:custDataLst>
              <p:tags r:id="rId4"/>
            </p:custDataLst>
          </p:nvPr>
        </p:nvSpPr>
        <p:spPr>
          <a:xfrm>
            <a:off x="608330" y="1490345"/>
            <a:ext cx="10969625"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1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1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0"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18"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0"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2" name="标题"/>
          <p:cNvSpPr txBox="1">
            <a:spLocks noGrp="1"/>
          </p:cNvSpPr>
          <p:nvPr>
            <p:ph type="title" idx="1"/>
            <p:custDataLst>
              <p:tags r:id="rId5"/>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24"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6"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8"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4"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30"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2" name="标题"/>
          <p:cNvSpPr txBox="1">
            <a:spLocks noGrp="1"/>
          </p:cNvSpPr>
          <p:nvPr>
            <p:ph type="title" idx="4"/>
            <p:custDataLst>
              <p:tags r:id="rId4"/>
            </p:custDataLst>
          </p:nvPr>
        </p:nvSpPr>
        <p:spPr>
          <a:xfrm>
            <a:off x="6235200" y="1418405"/>
            <a:ext cx="5342400" cy="420370"/>
          </a:xfrm>
          <a:prstGeom prst="rect"/>
          <a:noFill/>
          <a:ln>
            <a:noFill/>
            <a:prstDash val="sysDash"/>
          </a:ln>
        </p:spPr>
        <p:txBody>
          <a:bodyPr rtlCol="0" wrap="square">
            <a:spAutoFit/>
          </a:bodyPr>
          <a:lstStyle>
            <a:lvl1pPr algn="l" defTabSz="914400" eaLnBrk="1" fontAlgn="auto" hangingPunct="1" latinLnBrk="0" lvl="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lvl="0">
              <a:buClrTx/>
              <a:buSzTx/>
              <a:buFontTx/>
            </a:pPr>
            <a:r>
              <a:rPr>
                <a:sym typeface="+mn-ea"/>
              </a:rPr>
              <a:t>单击此处编辑母版标题样式</a:t>
            </a:r>
            <a:endParaRPr>
              <a:sym typeface="+mn-ea"/>
            </a:endParaRPr>
          </a:p>
        </p:txBody>
      </p:sp>
      <p:sp>
        <p:nvSpPr>
          <p:cNvPr id="1048734"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6" name="标题"/>
          <p:cNvSpPr txBox="1">
            <a:spLocks noGrp="1"/>
          </p:cNvSpPr>
          <p:nvPr>
            <p:ph type="title" idx="2"/>
            <p:custDataLst>
              <p:tags r:id="rId6"/>
            </p:custDataLst>
          </p:nvPr>
        </p:nvSpPr>
        <p:spPr>
          <a:xfrm>
            <a:off x="608400" y="1440660"/>
            <a:ext cx="5342400" cy="39878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38" name="标题"/>
          <p:cNvSpPr txBox="1">
            <a:spLocks noGrp="1"/>
          </p:cNvSpPr>
          <p:nvPr>
            <p:ph type="title" idx="1"/>
            <p:custDataLst>
              <p:tags r:id="rId7"/>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0"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2"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4"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46" name="标题"/>
          <p:cNvSpPr txBox="1">
            <a:spLocks noGrp="1"/>
          </p:cNvSpPr>
          <p:nvPr>
            <p:ph type="title" idx="1"/>
            <p:custDataLst>
              <p:tags r:id="rId3"/>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0"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2"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54"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56" name="页脚占位符 2"/>
          <p:cNvSpPr>
            <a:spLocks noGrp="1"/>
          </p:cNvSpPr>
          <p:nvPr>
            <p:ph type="ftr" sz="quarter" idx="11"/>
            <p:custDataLst>
              <p:tags r:id="rId4"/>
            </p:custDataLst>
          </p:nvPr>
        </p:nvSpPr>
        <p:spPr/>
        <p:txBody>
          <a:bodyPr/>
          <a:p>
            <a:endParaRPr altLang="en-US" dirty="0" lang="zh-CN"/>
          </a:p>
        </p:txBody>
      </p:sp>
      <p:sp>
        <p:nvSpPr>
          <p:cNvPr id="1048758"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0"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62"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4"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66"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8" name="副标题"/>
          <p:cNvSpPr txBox="1">
            <a:spLocks noGrp="1"/>
          </p:cNvSpPr>
          <p:nvPr>
            <p:ph type="body" idx="2" hasCustomPrompt="1"/>
            <p:custDataLst>
              <p:tags r:id="rId3"/>
            </p:custDataLst>
          </p:nvPr>
        </p:nvSpPr>
        <p:spPr>
          <a:xfrm>
            <a:off x="608400" y="1324800"/>
            <a:ext cx="10969200" cy="337185"/>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300" strike="noStrike" u="none">
                <a:solidFill>
                  <a:schemeClr val="tx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770" name="标题"/>
          <p:cNvSpPr txBox="1">
            <a:spLocks noGrp="1"/>
          </p:cNvSpPr>
          <p:nvPr>
            <p:ph type="title" idx="1"/>
            <p:custDataLst>
              <p:tags r:id="rId4"/>
            </p:custDataLst>
          </p:nvPr>
        </p:nvSpPr>
        <p:spPr>
          <a:xfrm>
            <a:off x="608330" y="151765"/>
            <a:ext cx="10968990" cy="1162050"/>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72"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4"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76"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4"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778" name="标题"/>
          <p:cNvSpPr txBox="1">
            <a:spLocks noGrp="1"/>
          </p:cNvSpPr>
          <p:nvPr>
            <p:ph type="title" idx="8" hasCustomPrompt="1"/>
            <p:custDataLst>
              <p:tags r:id="rId3"/>
            </p:custDataLst>
          </p:nvPr>
        </p:nvSpPr>
        <p:spPr>
          <a:xfrm>
            <a:off x="620395" y="1293495"/>
            <a:ext cx="5520055" cy="2679700"/>
          </a:xfrm>
          <a:prstGeom prst="rect"/>
          <a:noFill/>
        </p:spPr>
        <p:txBody>
          <a:bodyPr anchor="b" anchorCtr="0" bIns="45720" lIns="91440" rIns="91440" rtlCol="0" tIns="45720" wrap="square">
            <a:noAutofit/>
          </a:bodyPr>
          <a:lstStyle>
            <a:lvl1pPr algn="l" defTabSz="914400" eaLnBrk="1" fontAlgn="ctr" hangingPunct="1" latinLnBrk="0" lvl="0" marL="0" marR="0" rtl="0">
              <a:lnSpc>
                <a:spcPct val="100000"/>
              </a:lnSpc>
              <a:buClrTx/>
              <a:buSzTx/>
              <a:buFontTx/>
              <a:buNone/>
              <a:defRPr altLang="en-US" baseline="0" b="1" cap="none" sz="7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fontAlgn="ctr" lvl="0">
              <a:buClrTx/>
              <a:buSzTx/>
              <a:buFontTx/>
            </a:pPr>
            <a:r>
              <a:rPr>
                <a:sym typeface="+mn-ea"/>
              </a:rPr>
              <a:t>编辑标题</a:t>
            </a:r>
            <a:endParaRPr>
              <a:sym typeface="+mn-ea"/>
            </a:endParaRPr>
          </a:p>
        </p:txBody>
      </p:sp>
      <p:sp>
        <p:nvSpPr>
          <p:cNvPr id="1048780" name="圆角矩形 8"/>
          <p:cNvSpPr/>
          <p:nvPr>
            <p:custDataLst>
              <p:tags r:id="rId4"/>
            </p:custDataLst>
          </p:nvPr>
        </p:nvSpPr>
        <p:spPr>
          <a:xfrm>
            <a:off x="73215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2" name="圆角矩形 7"/>
          <p:cNvSpPr/>
          <p:nvPr>
            <p:custDataLst>
              <p:tags r:id="rId5"/>
            </p:custDataLst>
          </p:nvPr>
        </p:nvSpPr>
        <p:spPr>
          <a:xfrm>
            <a:off x="73215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4" name="圆角矩形 9"/>
          <p:cNvSpPr/>
          <p:nvPr>
            <p:custDataLst>
              <p:tags r:id="rId6"/>
            </p:custDataLst>
          </p:nvPr>
        </p:nvSpPr>
        <p:spPr>
          <a:xfrm>
            <a:off x="73215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6" name="署名"/>
          <p:cNvSpPr>
            <a:spLocks noGrp="1"/>
          </p:cNvSpPr>
          <p:nvPr>
            <p:ph type="body" idx="4" hasCustomPrompt="1"/>
            <p:custDataLst>
              <p:tags r:id="rId7"/>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788" name="任意多边形 10"/>
          <p:cNvSpPr/>
          <p:nvPr>
            <p:custDataLst>
              <p:tags r:id="rId8"/>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790" name="任意多边形 11"/>
          <p:cNvSpPr/>
          <p:nvPr>
            <p:custDataLst>
              <p:tags r:id="rId9"/>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2" name="任意多边形 12"/>
          <p:cNvSpPr/>
          <p:nvPr>
            <p:custDataLst>
              <p:tags r:id="rId10"/>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9.xml"/><Relationship Id="rId13" Type="http://schemas.openxmlformats.org/officeDocument/2006/relationships/image" Target="../media/image2.jpeg"/><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ags" Target="../tags/tag85.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999" r:id="rId1"/>
    <p:sldLayoutId id="2147485000" r:id="rId2"/>
    <p:sldLayoutId id="2147485001" r:id="rId3"/>
    <p:sldLayoutId id="2147485002" r:id="rId4"/>
    <p:sldLayoutId id="2147485003" r:id="rId5"/>
    <p:sldLayoutId id="2147485004" r:id="rId6"/>
    <p:sldLayoutId id="2147485005" r:id="rId7"/>
    <p:sldLayoutId id="2147485006" r:id="rId8"/>
    <p:sldLayoutId id="2147485007" r:id="rId9"/>
    <p:sldLayoutId id="2147485008" r:id="rId10"/>
    <p:sldLayoutId id="214748500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D:/lky/主题模板/VCG2113794977894.jpgVCG2113794977894"/>
          <p:cNvPicPr>
            <a:picLocks noChangeAspect="1"/>
          </p:cNvPicPr>
          <p:nvPr>
            <p:custDataLst>
              <p:tags r:id="rId12"/>
            </p:custDataLst>
          </p:nvPr>
        </p:nvPicPr>
        <p:blipFill>
          <a:blip xmlns:r="http://schemas.openxmlformats.org/officeDocument/2006/relationships" r:embed="rId13"/>
          <a:srcRect l="2924" t="15887" r="15912" b="25734"/>
          <a:stretch>
            <a:fillRect/>
          </a:stretch>
        </p:blipFill>
        <p:spPr>
          <a:xfrm>
            <a:off x="0" y="0"/>
            <a:ext cx="12192000" cy="6858000"/>
          </a:xfrm>
          <a:prstGeom prst="rect"/>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30" y="1465580"/>
            <a:ext cx="10968990" cy="4711383"/>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30" y="174171"/>
            <a:ext cx="10975340" cy="1219201"/>
          </a:xfrm>
          <a:prstGeom prst="rect"/>
          <a:noFill/>
          <a:ln>
            <a:noFill/>
            <a:prstDash val="sysDash"/>
          </a:ln>
        </p:spPr>
        <p:txBody>
          <a:bodyPr anchor="b"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036" r:id="rId1"/>
    <p:sldLayoutId id="2147485037" r:id="rId2"/>
    <p:sldLayoutId id="2147485038" r:id="rId3"/>
    <p:sldLayoutId id="2147485039" r:id="rId4"/>
    <p:sldLayoutId id="2147485040" r:id="rId5"/>
    <p:sldLayoutId id="2147485041" r:id="rId6"/>
    <p:sldLayoutId id="2147485042" r:id="rId7"/>
    <p:sldLayoutId id="2147485043" r:id="rId8"/>
    <p:sldLayoutId id="2147485044" r:id="rId9"/>
    <p:sldLayoutId id="2147485045" r:id="rId10"/>
    <p:sldLayoutId id="214748504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solidFill>
            <a:schemeClr val="tx1"/>
          </a:soli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tags" Target="../tags/tag94.xml"/><Relationship Id="rId6" Type="http://schemas.openxmlformats.org/officeDocument/2006/relationships/tags" Target="../tags/tag95.xml"/><Relationship Id="rId7" Type="http://schemas.openxmlformats.org/officeDocument/2006/relationships/tags" Target="../tags/tag96.xml"/><Relationship Id="rId8" Type="http://schemas.openxmlformats.org/officeDocument/2006/relationships/tags" Target="../tags/tag97.xml"/><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tags" Target="../tags/tag103.xml"/><Relationship Id="rId15" Type="http://schemas.openxmlformats.org/officeDocument/2006/relationships/tags" Target="../tags/tag104.xml"/><Relationship Id="rId16" Type="http://schemas.openxmlformats.org/officeDocument/2006/relationships/tags" Target="../tags/tag105.xml"/><Relationship Id="rId17" Type="http://schemas.openxmlformats.org/officeDocument/2006/relationships/tags" Target="../tags/tag106.xml"/><Relationship Id="rId18" Type="http://schemas.openxmlformats.org/officeDocument/2006/relationships/tags" Target="../tags/tag107.xml"/><Relationship Id="rId19" Type="http://schemas.openxmlformats.org/officeDocument/2006/relationships/tags" Target="../tags/tag108.xml"/><Relationship Id="rId20" Type="http://schemas.openxmlformats.org/officeDocument/2006/relationships/tags" Target="../tags/tag109.xml"/><Relationship Id="rId21" Type="http://schemas.openxmlformats.org/officeDocument/2006/relationships/slideLayout" Target="../slideLayouts/slideLayout13.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tags" Target="../tags/tag128.xml"/><Relationship Id="rId14" Type="http://schemas.openxmlformats.org/officeDocument/2006/relationships/tags" Target="../tags/tag129.xml"/><Relationship Id="rId15" Type="http://schemas.openxmlformats.org/officeDocument/2006/relationships/tags" Target="../tags/tag130.xml"/><Relationship Id="rId16" Type="http://schemas.openxmlformats.org/officeDocument/2006/relationships/tags" Target="../tags/tag131.xml"/><Relationship Id="rId17" Type="http://schemas.openxmlformats.org/officeDocument/2006/relationships/tags" Target="../tags/tag132.xml"/><Relationship Id="rId18" Type="http://schemas.openxmlformats.org/officeDocument/2006/relationships/tags" Target="../tags/tag133.xml"/><Relationship Id="rId19"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tags" Target="../tags/tag161.xml"/><Relationship Id="rId10" Type="http://schemas.openxmlformats.org/officeDocument/2006/relationships/tags" Target="../tags/tag162.xml"/><Relationship Id="rId11" Type="http://schemas.openxmlformats.org/officeDocument/2006/relationships/tags" Target="../tags/tag163.xml"/><Relationship Id="rId12" Type="http://schemas.openxmlformats.org/officeDocument/2006/relationships/tags" Target="../tags/tag164.xml"/><Relationship Id="rId13" Type="http://schemas.openxmlformats.org/officeDocument/2006/relationships/tags" Target="../tags/tag165.xml"/><Relationship Id="rId14" Type="http://schemas.openxmlformats.org/officeDocument/2006/relationships/tags" Target="../tags/tag166.xml"/><Relationship Id="rId15" Type="http://schemas.openxmlformats.org/officeDocument/2006/relationships/tags" Target="../tags/tag167.xml"/><Relationship Id="rId16" Type="http://schemas.openxmlformats.org/officeDocument/2006/relationships/tags" Target="../tags/tag168.xml"/><Relationship Id="rId17"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tags" Target="../tags/tag173.xml"/><Relationship Id="rId6" Type="http://schemas.openxmlformats.org/officeDocument/2006/relationships/tags" Target="../tags/tag174.xml"/><Relationship Id="rId7" Type="http://schemas.openxmlformats.org/officeDocument/2006/relationships/tags" Target="../tags/tag175.xml"/><Relationship Id="rId8" Type="http://schemas.openxmlformats.org/officeDocument/2006/relationships/tags" Target="../tags/tag176.xml"/><Relationship Id="rId9" Type="http://schemas.openxmlformats.org/officeDocument/2006/relationships/tags" Target="../tags/tag177.xml"/><Relationship Id="rId10" Type="http://schemas.openxmlformats.org/officeDocument/2006/relationships/tags" Target="../tags/tag178.xml"/><Relationship Id="rId11" Type="http://schemas.openxmlformats.org/officeDocument/2006/relationships/tags" Target="../tags/tag179.xml"/><Relationship Id="rId12" Type="http://schemas.openxmlformats.org/officeDocument/2006/relationships/tags" Target="../tags/tag180.xml"/><Relationship Id="rId13"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tags" Target="../tags/tag185.xml"/><Relationship Id="rId6" Type="http://schemas.openxmlformats.org/officeDocument/2006/relationships/tags" Target="../tags/tag186.xml"/><Relationship Id="rId7" Type="http://schemas.openxmlformats.org/officeDocument/2006/relationships/tags" Target="../tags/tag187.xml"/><Relationship Id="rId8" Type="http://schemas.openxmlformats.org/officeDocument/2006/relationships/tags" Target="../tags/tag188.xml"/><Relationship Id="rId9" Type="http://schemas.openxmlformats.org/officeDocument/2006/relationships/tags" Target="../tags/tag189.xml"/><Relationship Id="rId10" Type="http://schemas.openxmlformats.org/officeDocument/2006/relationships/tags" Target="../tags/tag190.xml"/><Relationship Id="rId11" Type="http://schemas.openxmlformats.org/officeDocument/2006/relationships/tags" Target="../tags/tag191.xml"/><Relationship Id="rId12" Type="http://schemas.openxmlformats.org/officeDocument/2006/relationships/tags" Target="../tags/tag192.xml"/><Relationship Id="rId13" Type="http://schemas.openxmlformats.org/officeDocument/2006/relationships/tags" Target="../tags/tag193.xml"/><Relationship Id="rId14" Type="http://schemas.openxmlformats.org/officeDocument/2006/relationships/tags" Target="../tags/tag194.xml"/><Relationship Id="rId15" Type="http://schemas.openxmlformats.org/officeDocument/2006/relationships/tags" Target="../tags/tag195.xml"/><Relationship Id="rId16" Type="http://schemas.openxmlformats.org/officeDocument/2006/relationships/tags" Target="../tags/tag196.xml"/><Relationship Id="rId17" Type="http://schemas.openxmlformats.org/officeDocument/2006/relationships/tags" Target="../tags/tag197.xml"/><Relationship Id="rId18" Type="http://schemas.openxmlformats.org/officeDocument/2006/relationships/tags" Target="../tags/tag198.xml"/><Relationship Id="rId19" Type="http://schemas.openxmlformats.org/officeDocument/2006/relationships/tags" Target="../tags/tag199.xml"/><Relationship Id="rId20" Type="http://schemas.openxmlformats.org/officeDocument/2006/relationships/tags" Target="../tags/tag200.xml"/><Relationship Id="rId21" Type="http://schemas.openxmlformats.org/officeDocument/2006/relationships/tags" Target="../tags/tag201.xml"/><Relationship Id="rId22" Type="http://schemas.openxmlformats.org/officeDocument/2006/relationships/tags" Target="../tags/tag202.xml"/><Relationship Id="rId23" Type="http://schemas.openxmlformats.org/officeDocument/2006/relationships/tags" Target="../tags/tag203.xml"/><Relationship Id="rId24" Type="http://schemas.openxmlformats.org/officeDocument/2006/relationships/tags" Target="../tags/tag204.xml"/><Relationship Id="rId25" Type="http://schemas.openxmlformats.org/officeDocument/2006/relationships/tags" Target="../tags/tag205.xml"/><Relationship Id="rId26" Type="http://schemas.openxmlformats.org/officeDocument/2006/relationships/tags" Target="../tags/tag206.xml"/><Relationship Id="rId27" Type="http://schemas.openxmlformats.org/officeDocument/2006/relationships/tags" Target="../tags/tag207.xml"/><Relationship Id="rId28" Type="http://schemas.openxmlformats.org/officeDocument/2006/relationships/tags" Target="../tags/tag208.xml"/><Relationship Id="rId29" Type="http://schemas.openxmlformats.org/officeDocument/2006/relationships/tags" Target="../tags/tag209.xml"/><Relationship Id="rId30"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tags" Target="../tags/tag214.xml"/><Relationship Id="rId6" Type="http://schemas.openxmlformats.org/officeDocument/2006/relationships/tags" Target="../tags/tag215.xml"/><Relationship Id="rId7" Type="http://schemas.openxmlformats.org/officeDocument/2006/relationships/tags" Target="../tags/tag216.xml"/><Relationship Id="rId8" Type="http://schemas.openxmlformats.org/officeDocument/2006/relationships/tags" Target="../tags/tag217.xml"/><Relationship Id="rId9" Type="http://schemas.openxmlformats.org/officeDocument/2006/relationships/tags" Target="../tags/tag218.xml"/><Relationship Id="rId10" Type="http://schemas.openxmlformats.org/officeDocument/2006/relationships/tags" Target="../tags/tag219.xml"/><Relationship Id="rId11" Type="http://schemas.openxmlformats.org/officeDocument/2006/relationships/tags" Target="../tags/tag220.xml"/><Relationship Id="rId12" Type="http://schemas.openxmlformats.org/officeDocument/2006/relationships/tags" Target="../tags/tag221.xml"/><Relationship Id="rId13"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tags" Target="../tags/tag229.xml"/><Relationship Id="rId6" Type="http://schemas.openxmlformats.org/officeDocument/2006/relationships/tags" Target="../tags/tag230.xml"/><Relationship Id="rId7" Type="http://schemas.openxmlformats.org/officeDocument/2006/relationships/tags" Target="../tags/tag231.xml"/><Relationship Id="rId8" Type="http://schemas.openxmlformats.org/officeDocument/2006/relationships/tags" Target="../tags/tag232.xml"/><Relationship Id="rId9" Type="http://schemas.openxmlformats.org/officeDocument/2006/relationships/tags" Target="../tags/tag233.xml"/><Relationship Id="rId10" Type="http://schemas.openxmlformats.org/officeDocument/2006/relationships/tags" Target="../tags/tag234.xml"/><Relationship Id="rId11" Type="http://schemas.openxmlformats.org/officeDocument/2006/relationships/tags" Target="../tags/tag235.xml"/><Relationship Id="rId12" Type="http://schemas.openxmlformats.org/officeDocument/2006/relationships/tags" Target="../tags/tag236.xml"/><Relationship Id="rId13"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tags" Target="../tags/tag251.xml"/><Relationship Id="rId7" Type="http://schemas.openxmlformats.org/officeDocument/2006/relationships/tags" Target="../tags/tag252.xml"/><Relationship Id="rId8" Type="http://schemas.openxmlformats.org/officeDocument/2006/relationships/tags" Target="../tags/tag253.xml"/><Relationship Id="rId9" Type="http://schemas.openxmlformats.org/officeDocument/2006/relationships/tags" Target="../tags/tag254.xml"/><Relationship Id="rId10" Type="http://schemas.openxmlformats.org/officeDocument/2006/relationships/tags" Target="../tags/tag255.xml"/><Relationship Id="rId11" Type="http://schemas.openxmlformats.org/officeDocument/2006/relationships/tags" Target="../tags/tag256.xml"/><Relationship Id="rId12" Type="http://schemas.openxmlformats.org/officeDocument/2006/relationships/tags" Target="../tags/tag257.xml"/><Relationship Id="rId13" Type="http://schemas.openxmlformats.org/officeDocument/2006/relationships/tags" Target="../tags/tag258.xml"/><Relationship Id="rId14" Type="http://schemas.openxmlformats.org/officeDocument/2006/relationships/tags" Target="../tags/tag259.xml"/><Relationship Id="rId15" Type="http://schemas.openxmlformats.org/officeDocument/2006/relationships/tags" Target="../tags/tag260.xml"/><Relationship Id="rId16"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tags" Target="../tags/tag272.xml"/><Relationship Id="rId10" Type="http://schemas.openxmlformats.org/officeDocument/2006/relationships/tags" Target="../tags/tag273.xml"/><Relationship Id="rId11" Type="http://schemas.openxmlformats.org/officeDocument/2006/relationships/tags" Target="../tags/tag274.xml"/><Relationship Id="rId12" Type="http://schemas.openxmlformats.org/officeDocument/2006/relationships/tags" Target="../tags/tag275.xml"/><Relationship Id="rId13"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tags" Target="../tags/tag288.xml"/><Relationship Id="rId14" Type="http://schemas.openxmlformats.org/officeDocument/2006/relationships/tags" Target="../tags/tag289.xml"/><Relationship Id="rId15" Type="http://schemas.openxmlformats.org/officeDocument/2006/relationships/tags" Target="../tags/tag290.xml"/><Relationship Id="rId16" Type="http://schemas.openxmlformats.org/officeDocument/2006/relationships/tags" Target="../tags/tag291.xml"/><Relationship Id="rId17" Type="http://schemas.openxmlformats.org/officeDocument/2006/relationships/tags" Target="../tags/tag292.xml"/><Relationship Id="rId18" Type="http://schemas.openxmlformats.org/officeDocument/2006/relationships/tags" Target="../tags/tag293.xml"/><Relationship Id="rId19" Type="http://schemas.openxmlformats.org/officeDocument/2006/relationships/tags" Target="../tags/tag294.xml"/><Relationship Id="rId20" Type="http://schemas.openxmlformats.org/officeDocument/2006/relationships/tags" Target="../tags/tag295.xml"/><Relationship Id="rId2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tags" Target="../tags/tag301.xml"/><Relationship Id="rId7" Type="http://schemas.openxmlformats.org/officeDocument/2006/relationships/tags" Target="../tags/tag302.xml"/><Relationship Id="rId8" Type="http://schemas.openxmlformats.org/officeDocument/2006/relationships/tags" Target="../tags/tag303.xml"/><Relationship Id="rId9" Type="http://schemas.openxmlformats.org/officeDocument/2006/relationships/tags" Target="../tags/tag304.xml"/><Relationship Id="rId10" Type="http://schemas.openxmlformats.org/officeDocument/2006/relationships/tags" Target="../tags/tag305.xml"/><Relationship Id="rId11" Type="http://schemas.openxmlformats.org/officeDocument/2006/relationships/tags" Target="../tags/tag306.xml"/><Relationship Id="rId12" Type="http://schemas.openxmlformats.org/officeDocument/2006/relationships/tags" Target="../tags/tag307.xml"/><Relationship Id="rId13" Type="http://schemas.openxmlformats.org/officeDocument/2006/relationships/tags" Target="../tags/tag308.xml"/><Relationship Id="rId14" Type="http://schemas.openxmlformats.org/officeDocument/2006/relationships/tags" Target="../tags/tag309.xml"/><Relationship Id="rId15" Type="http://schemas.openxmlformats.org/officeDocument/2006/relationships/tags" Target="../tags/tag310.xml"/><Relationship Id="rId16" Type="http://schemas.openxmlformats.org/officeDocument/2006/relationships/tags" Target="../tags/tag311.xml"/><Relationship Id="rId17"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tags" Target="../tags/tag316.xml"/><Relationship Id="rId6" Type="http://schemas.openxmlformats.org/officeDocument/2006/relationships/tags" Target="../tags/tag317.xml"/><Relationship Id="rId7" Type="http://schemas.openxmlformats.org/officeDocument/2006/relationships/tags" Target="../tags/tag318.xml"/><Relationship Id="rId8" Type="http://schemas.openxmlformats.org/officeDocument/2006/relationships/tags" Target="../tags/tag319.xml"/><Relationship Id="rId9"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tags" Target="../tags/tag331.xml"/><Relationship Id="rId10" Type="http://schemas.openxmlformats.org/officeDocument/2006/relationships/tags" Target="../tags/tag332.xml"/><Relationship Id="rId11" Type="http://schemas.openxmlformats.org/officeDocument/2006/relationships/tags" Target="../tags/tag333.xml"/><Relationship Id="rId12" Type="http://schemas.openxmlformats.org/officeDocument/2006/relationships/tags" Target="../tags/tag334.xml"/><Relationship Id="rId13" Type="http://schemas.openxmlformats.org/officeDocument/2006/relationships/tags" Target="../tags/tag335.xml"/><Relationship Id="rId14" Type="http://schemas.openxmlformats.org/officeDocument/2006/relationships/tags" Target="../tags/tag336.xml"/><Relationship Id="rId15" Type="http://schemas.openxmlformats.org/officeDocument/2006/relationships/tags" Target="../tags/tag337.xml"/><Relationship Id="rId16" Type="http://schemas.openxmlformats.org/officeDocument/2006/relationships/tags" Target="../tags/tag338.xml"/><Relationship Id="rId17"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9"/>
            <p:custDataLst>
              <p:tags r:id="rId1"/>
            </p:custDataLst>
          </p:nvPr>
        </p:nvSpPr>
        <p:spPr/>
        <p:txBody>
          <a:bodyPr/>
          <a:p>
            <a:r>
              <a:rPr altLang="en-US" lang="zh-CN"/>
              <a:t/>
            </a:r>
            <a:endParaRPr altLang="en-US" lang="zh-CN"/>
          </a:p>
        </p:txBody>
      </p:sp>
      <p:sp>
        <p:nvSpPr>
          <p:cNvPr id="1048650" name="标题 4"/>
          <p:cNvSpPr>
            <a:spLocks noGrp="1"/>
          </p:cNvSpPr>
          <p:nvPr>
            <p:ph type="title" idx="5"/>
            <p:custDataLst>
              <p:tags r:id="rId2"/>
            </p:custDataLst>
          </p:nvPr>
        </p:nvSpPr>
        <p:spPr/>
        <p:txBody>
          <a:bodyPr/>
          <a:p>
            <a:r>
              <a:rPr altLang="en-US" lang="zh-CN"/>
              <a:t>机器学习算法在医疗预测中的应用</a:t>
            </a:r>
            <a:endParaRPr altLang="en-US" lang="zh-CN"/>
          </a:p>
        </p:txBody>
      </p:sp>
      <p:sp>
        <p:nvSpPr>
          <p:cNvPr id="1048652" name="文本占位符 7"/>
          <p:cNvSpPr>
            <a:spLocks noGrp="1"/>
          </p:cNvSpPr>
          <p:nvPr>
            <p:ph type="body" idx="4"/>
            <p:custDataLst>
              <p:tags r:id="rId3"/>
            </p:custDataLst>
          </p:nvPr>
        </p:nvSpPr>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4" name="标题 1"/>
          <p:cNvSpPr>
            <a:spLocks noGrp="1"/>
          </p:cNvSpPr>
          <p:nvPr>
            <p:ph type="title" idx="1"/>
            <p:custDataLst>
              <p:tags r:id="rId1"/>
            </p:custDataLst>
          </p:nvPr>
        </p:nvSpPr>
        <p:spPr/>
        <p:txBody>
          <a:bodyPr/>
          <a:p>
            <a:r>
              <a:rPr altLang="en-US" lang="zh-CN">
                <a:solidFill>
                  <a:schemeClr val="tx1"/>
                </a:solidFill>
              </a:rPr>
              <a:t>目录</a:t>
            </a:r>
            <a:endParaRPr altLang="en-US" lang="zh-CN">
              <a:solidFill>
                <a:schemeClr val="tx1"/>
              </a:solidFill>
            </a:endParaRPr>
          </a:p>
        </p:txBody>
      </p:sp>
      <p:sp>
        <p:nvSpPr>
          <p:cNvPr id="1048826" name="标题"/>
          <p:cNvSpPr txBox="1"/>
          <p:nvPr>
            <p:custDataLst>
              <p:tags r:id="rId2"/>
            </p:custDataLst>
          </p:nvPr>
        </p:nvSpPr>
        <p:spPr>
          <a:xfrm>
            <a:off x="2868295" y="2539365"/>
            <a:ext cx="2884170" cy="869315"/>
          </a:xfrm>
          <a:prstGeom prst="rect"/>
          <a:noFill/>
        </p:spPr>
        <p:txBody>
          <a:bodyPr anchor="t" anchorCtr="0" bIns="0" lIns="0" rIns="0" rtlCol="0" tIns="0" wrap="square">
            <a:normAutofit/>
          </a:bodyPr>
          <a:p>
            <a:pPr algn="l" indent="-6985" lvl="0" marL="84455">
              <a:buClrTx/>
              <a:buSzTx/>
              <a:buFontTx/>
            </a:pPr>
            <a:r>
              <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添加目录项标题</a:t>
            </a:r>
            <a:endPar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28" name="序号"/>
          <p:cNvSpPr txBox="1"/>
          <p:nvPr>
            <p:custDataLst>
              <p:tags r:id="rId3"/>
            </p:custDataLst>
          </p:nvPr>
        </p:nvSpPr>
        <p:spPr>
          <a:xfrm>
            <a:off x="1718310" y="236601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01</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0" name="弧形 10"/>
          <p:cNvSpPr/>
          <p:nvPr>
            <p:custDataLst>
              <p:tags r:id="rId4"/>
            </p:custDataLst>
          </p:nvPr>
        </p:nvSpPr>
        <p:spPr>
          <a:xfrm rot="5040000">
            <a:off x="1903095" y="229806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2" name="标题"/>
          <p:cNvSpPr txBox="1"/>
          <p:nvPr>
            <p:custDataLst>
              <p:tags r:id="rId5"/>
            </p:custDataLst>
          </p:nvPr>
        </p:nvSpPr>
        <p:spPr>
          <a:xfrm>
            <a:off x="7590155" y="2508250"/>
            <a:ext cx="2884170" cy="1046480"/>
          </a:xfrm>
          <a:prstGeom prst="rect"/>
          <a:noFill/>
        </p:spPr>
        <p:txBody>
          <a:bodyPr anchor="t" anchorCtr="0" bIns="0" lIns="0" rIns="0" rtlCol="0" tIns="0" wrap="square">
            <a:normAutofit/>
          </a:bodyPr>
          <a:p>
            <a:pPr algn="l" indent="-6985" lvl="0" marL="84455">
              <a:buClrTx/>
              <a:buSzTx/>
              <a:buFontTx/>
            </a:pPr>
            <a:r>
              <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机器学习算法在医疗预测中的重要性</a:t>
            </a:r>
            <a:endPar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4" name="序号"/>
          <p:cNvSpPr txBox="1"/>
          <p:nvPr>
            <p:custDataLst>
              <p:tags r:id="rId6"/>
            </p:custDataLst>
          </p:nvPr>
        </p:nvSpPr>
        <p:spPr>
          <a:xfrm>
            <a:off x="6440170" y="233489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02</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6" name="弧形 34"/>
          <p:cNvSpPr/>
          <p:nvPr>
            <p:custDataLst>
              <p:tags r:id="rId7"/>
            </p:custDataLst>
          </p:nvPr>
        </p:nvSpPr>
        <p:spPr>
          <a:xfrm rot="5040000">
            <a:off x="6624955" y="226695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8" name="标题"/>
          <p:cNvSpPr txBox="1"/>
          <p:nvPr>
            <p:custDataLst>
              <p:tags r:id="rId8"/>
            </p:custDataLst>
          </p:nvPr>
        </p:nvSpPr>
        <p:spPr>
          <a:xfrm>
            <a:off x="2868295" y="3850640"/>
            <a:ext cx="2884170" cy="818515"/>
          </a:xfrm>
          <a:prstGeom prst="rect"/>
          <a:noFill/>
        </p:spPr>
        <p:txBody>
          <a:bodyPr anchor="t" anchorCtr="0" bIns="0" lIns="0" rIns="0" rtlCol="0" tIns="0" wrap="square">
            <a:normAutofit/>
          </a:bodyPr>
          <a:p>
            <a:pPr algn="l" indent="-6985" lvl="0" marL="84455">
              <a:buClrTx/>
              <a:buSzTx/>
              <a:buFontTx/>
            </a:pPr>
            <a:r>
              <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常见的机器学习算法在医疗预测中的应用</a:t>
            </a:r>
            <a:endPar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0" name="序号"/>
          <p:cNvSpPr txBox="1"/>
          <p:nvPr>
            <p:custDataLst>
              <p:tags r:id="rId9"/>
            </p:custDataLst>
          </p:nvPr>
        </p:nvSpPr>
        <p:spPr>
          <a:xfrm>
            <a:off x="1718310" y="367728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03</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2" name="弧形 39"/>
          <p:cNvSpPr/>
          <p:nvPr>
            <p:custDataLst>
              <p:tags r:id="rId10"/>
            </p:custDataLst>
          </p:nvPr>
        </p:nvSpPr>
        <p:spPr>
          <a:xfrm rot="5040000">
            <a:off x="1903095" y="360934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44" name="标题"/>
          <p:cNvSpPr txBox="1"/>
          <p:nvPr>
            <p:custDataLst>
              <p:tags r:id="rId11"/>
            </p:custDataLst>
          </p:nvPr>
        </p:nvSpPr>
        <p:spPr>
          <a:xfrm>
            <a:off x="7590155" y="3818890"/>
            <a:ext cx="2884170" cy="894080"/>
          </a:xfrm>
          <a:prstGeom prst="rect"/>
          <a:noFill/>
        </p:spPr>
        <p:txBody>
          <a:bodyPr anchor="t" anchorCtr="0" bIns="0" lIns="0" rIns="0" rtlCol="0" tIns="0" wrap="square">
            <a:normAutofit/>
          </a:bodyPr>
          <a:p>
            <a:pPr algn="l" indent="-6985" lvl="0" marL="84455">
              <a:buClrTx/>
              <a:buSzTx/>
              <a:buFontTx/>
            </a:pPr>
            <a:r>
              <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机器学习算法在医疗预测中的实践案例</a:t>
            </a:r>
            <a:endPar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6" name="序号"/>
          <p:cNvSpPr txBox="1"/>
          <p:nvPr>
            <p:custDataLst>
              <p:tags r:id="rId12"/>
            </p:custDataLst>
          </p:nvPr>
        </p:nvSpPr>
        <p:spPr>
          <a:xfrm>
            <a:off x="6440170" y="364553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04</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8" name="弧形 44"/>
          <p:cNvSpPr/>
          <p:nvPr>
            <p:custDataLst>
              <p:tags r:id="rId13"/>
            </p:custDataLst>
          </p:nvPr>
        </p:nvSpPr>
        <p:spPr>
          <a:xfrm rot="5040000">
            <a:off x="6624955" y="357759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0" name="标题"/>
          <p:cNvSpPr txBox="1"/>
          <p:nvPr>
            <p:custDataLst>
              <p:tags r:id="rId14"/>
            </p:custDataLst>
          </p:nvPr>
        </p:nvSpPr>
        <p:spPr>
          <a:xfrm>
            <a:off x="2868295" y="5153025"/>
            <a:ext cx="2884170" cy="823595"/>
          </a:xfrm>
          <a:prstGeom prst="rect"/>
          <a:noFill/>
        </p:spPr>
        <p:txBody>
          <a:bodyPr anchor="t" anchorCtr="0" bIns="0" lIns="0" rIns="0" rtlCol="0" tIns="0" wrap="square">
            <a:normAutofit fontScale="78333"/>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机器学习算法在医疗预测中的挑战与未来发展</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2" name="序号"/>
          <p:cNvSpPr txBox="1"/>
          <p:nvPr>
            <p:custDataLst>
              <p:tags r:id="rId15"/>
            </p:custDataLst>
          </p:nvPr>
        </p:nvSpPr>
        <p:spPr>
          <a:xfrm>
            <a:off x="1718310" y="497967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05</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4" name="弧形 7"/>
          <p:cNvSpPr/>
          <p:nvPr>
            <p:custDataLst>
              <p:tags r:id="rId16"/>
            </p:custDataLst>
          </p:nvPr>
        </p:nvSpPr>
        <p:spPr>
          <a:xfrm rot="5040000">
            <a:off x="1903095" y="491172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6" name="标题"/>
          <p:cNvSpPr txBox="1"/>
          <p:nvPr>
            <p:custDataLst>
              <p:tags r:id="rId17"/>
            </p:custDataLst>
          </p:nvPr>
        </p:nvSpPr>
        <p:spPr>
          <a:xfrm>
            <a:off x="7590155" y="5115560"/>
            <a:ext cx="2884170" cy="894080"/>
          </a:xfrm>
          <a:prstGeom prst="rect"/>
          <a:noFill/>
        </p:spPr>
        <p:txBody>
          <a:bodyPr anchor="t" anchorCtr="0" bIns="0" lIns="0" rIns="0" rtlCol="0" tIns="0" wrap="square">
            <a:normAutofit/>
          </a:bodyPr>
          <a:p>
            <a:pPr algn="l" indent="-6985" lvl="0" marL="84455">
              <a:buClrTx/>
              <a:buSzTx/>
              <a:buFontTx/>
            </a:pPr>
            <a:r>
              <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总结与展望</a:t>
            </a:r>
            <a:endPar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8" name="序号"/>
          <p:cNvSpPr txBox="1"/>
          <p:nvPr>
            <p:custDataLst>
              <p:tags r:id="rId18"/>
            </p:custDataLst>
          </p:nvPr>
        </p:nvSpPr>
        <p:spPr>
          <a:xfrm>
            <a:off x="6440170" y="494220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06</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0" name="弧形 18"/>
          <p:cNvSpPr/>
          <p:nvPr>
            <p:custDataLst>
              <p:tags r:id="rId19"/>
            </p:custDataLst>
          </p:nvPr>
        </p:nvSpPr>
        <p:spPr>
          <a:xfrm rot="5040000">
            <a:off x="6624955" y="487426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0" name="文本占位符 1"/>
          <p:cNvSpPr>
            <a:spLocks noGrp="1"/>
          </p:cNvSpPr>
          <p:nvPr>
            <p:ph type="body" idx="2"/>
            <p:custDataLst>
              <p:tags r:id="rId1"/>
            </p:custDataLst>
          </p:nvPr>
        </p:nvSpPr>
        <p:spPr/>
        <p:txBody>
          <a:bodyPr/>
          <a:p>
            <a:r>
              <a:rPr altLang="en-US" lang="zh-CN"/>
              <a:t>Part One</a:t>
            </a:r>
            <a:endParaRPr altLang="en-US" lang="zh-CN"/>
          </a:p>
        </p:txBody>
      </p:sp>
      <p:sp>
        <p:nvSpPr>
          <p:cNvPr id="1048892" name="标题 3"/>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6" name="文本占位符 1"/>
          <p:cNvSpPr>
            <a:spLocks noGrp="1"/>
          </p:cNvSpPr>
          <p:nvPr>
            <p:ph type="body" idx="2"/>
            <p:custDataLst>
              <p:tags r:id="rId1"/>
            </p:custDataLst>
          </p:nvPr>
        </p:nvSpPr>
        <p:spPr/>
        <p:txBody>
          <a:bodyPr/>
          <a:p>
            <a:r>
              <a:rPr altLang="en-US" lang="zh-CN"/>
              <a:t>Part Two</a:t>
            </a:r>
            <a:endParaRPr altLang="en-US" lang="zh-CN"/>
          </a:p>
        </p:txBody>
      </p:sp>
      <p:sp>
        <p:nvSpPr>
          <p:cNvPr id="1048928" name="标题 3"/>
          <p:cNvSpPr>
            <a:spLocks noGrp="1"/>
          </p:cNvSpPr>
          <p:nvPr>
            <p:ph type="title" idx="1"/>
            <p:custDataLst>
              <p:tags r:id="rId2"/>
            </p:custDataLst>
          </p:nvPr>
        </p:nvSpPr>
        <p:spPr/>
        <p:txBody>
          <a:bodyPr/>
          <a:p>
            <a:r>
              <a:rPr altLang="en-US" lang="zh-CN"/>
              <a:t>机器学习算法在医疗预测中的重要性</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0" name="标题 1"/>
          <p:cNvSpPr>
            <a:spLocks noGrp="1"/>
          </p:cNvSpPr>
          <p:nvPr>
            <p:ph type="title" idx="2"/>
          </p:nvPr>
        </p:nvSpPr>
        <p:spPr/>
        <p:txBody>
          <a:bodyPr/>
          <a:p>
            <a:r>
              <a:rPr altLang="en-US" lang="zh-CN"/>
              <a:t>机器学习算法的定义和分类</a:t>
            </a:r>
            <a:endParaRPr altLang="en-US" lang="zh-CN"/>
          </a:p>
        </p:txBody>
      </p:sp>
      <p:sp>
        <p:nvSpPr>
          <p:cNvPr id="1048992" name="圆角矩形 3"/>
          <p:cNvSpPr/>
          <p:nvPr>
            <p:custDataLst>
              <p:tags r:id="rId1"/>
            </p:custDataLst>
          </p:nvPr>
        </p:nvSpPr>
        <p:spPr>
          <a:xfrm rot="16200000">
            <a:off x="2710337" y="1210753"/>
            <a:ext cx="1122605" cy="532556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94" name="圆角矩形 4"/>
          <p:cNvSpPr/>
          <p:nvPr>
            <p:custDataLst>
              <p:tags r:id="rId2"/>
            </p:custDataLst>
          </p:nvPr>
        </p:nvSpPr>
        <p:spPr>
          <a:xfrm rot="16200000">
            <a:off x="2710337" y="-193807"/>
            <a:ext cx="1122605" cy="532518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96" name="圆角矩形 11"/>
          <p:cNvSpPr/>
          <p:nvPr>
            <p:custDataLst>
              <p:tags r:id="rId3"/>
            </p:custDataLst>
          </p:nvPr>
        </p:nvSpPr>
        <p:spPr>
          <a:xfrm rot="16200000">
            <a:off x="8353718" y="-197030"/>
            <a:ext cx="1122605" cy="532556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98" name="圆角矩形 10"/>
          <p:cNvSpPr/>
          <p:nvPr>
            <p:custDataLst>
              <p:tags r:id="rId4"/>
            </p:custDataLst>
          </p:nvPr>
        </p:nvSpPr>
        <p:spPr>
          <a:xfrm rot="16200000">
            <a:off x="2710337" y="2611446"/>
            <a:ext cx="1122605" cy="532518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00" name="圆角矩形 31"/>
          <p:cNvSpPr/>
          <p:nvPr>
            <p:custDataLst>
              <p:tags r:id="rId5"/>
            </p:custDataLst>
          </p:nvPr>
        </p:nvSpPr>
        <p:spPr>
          <a:xfrm rot="16200000">
            <a:off x="8353718" y="1206241"/>
            <a:ext cx="1122605" cy="532556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02" name="圆角矩形 34"/>
          <p:cNvSpPr/>
          <p:nvPr>
            <p:custDataLst>
              <p:tags r:id="rId6"/>
            </p:custDataLst>
          </p:nvPr>
        </p:nvSpPr>
        <p:spPr>
          <a:xfrm rot="16200000">
            <a:off x="8353718" y="2609513"/>
            <a:ext cx="1122605" cy="5325568"/>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04" name="文本框 5"/>
          <p:cNvSpPr txBox="1"/>
          <p:nvPr>
            <p:custDataLst>
              <p:tags r:id="rId7"/>
            </p:custDataLst>
          </p:nvPr>
        </p:nvSpPr>
        <p:spPr>
          <a:xfrm>
            <a:off x="6446378" y="4712164"/>
            <a:ext cx="5101577" cy="112168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强化学习：通过与环境的交互来学习策略，以最大化累积奖励。</a:t>
            </a:r>
            <a:endParaRPr altLang="en-US" dirty="0" sz="2000" lang="zh-CN">
              <a:latin typeface="+mn-ea"/>
              <a:ea typeface="+mn-ea"/>
            </a:endParaRPr>
          </a:p>
        </p:txBody>
      </p:sp>
      <p:sp>
        <p:nvSpPr>
          <p:cNvPr id="1049006" name="文本框 6"/>
          <p:cNvSpPr txBox="1"/>
          <p:nvPr>
            <p:custDataLst>
              <p:tags r:id="rId8"/>
            </p:custDataLst>
          </p:nvPr>
        </p:nvSpPr>
        <p:spPr>
          <a:xfrm>
            <a:off x="6446378" y="3308892"/>
            <a:ext cx="5101577" cy="1121681"/>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半监督学习：结合监督学习和无监督学习的优点，利用部分有标签数据和部分无标签数据来训练模型。</a:t>
            </a:r>
            <a:endParaRPr altLang="en-US" dirty="0" sz="2000" lang="zh-CN">
              <a:latin typeface="+mn-ea"/>
              <a:ea typeface="+mn-ea"/>
            </a:endParaRPr>
          </a:p>
        </p:txBody>
      </p:sp>
      <p:sp>
        <p:nvSpPr>
          <p:cNvPr id="1049008" name="文本框 13"/>
          <p:cNvSpPr txBox="1"/>
          <p:nvPr>
            <p:custDataLst>
              <p:tags r:id="rId9"/>
            </p:custDataLst>
          </p:nvPr>
        </p:nvSpPr>
        <p:spPr>
          <a:xfrm>
            <a:off x="802996" y="4712808"/>
            <a:ext cx="5101577" cy="1122605"/>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监督学习：通过已知输入和输出数据来训练模型，并预测新数据。</a:t>
            </a:r>
            <a:endParaRPr altLang="en-US" dirty="0" sz="2000" lang="zh-CN">
              <a:latin typeface="+mn-ea"/>
              <a:ea typeface="+mn-ea"/>
            </a:endParaRPr>
          </a:p>
        </p:txBody>
      </p:sp>
      <p:sp>
        <p:nvSpPr>
          <p:cNvPr id="1049010" name="文本框 14"/>
          <p:cNvSpPr txBox="1"/>
          <p:nvPr>
            <p:custDataLst>
              <p:tags r:id="rId10"/>
            </p:custDataLst>
          </p:nvPr>
        </p:nvSpPr>
        <p:spPr>
          <a:xfrm>
            <a:off x="6446378" y="1905621"/>
            <a:ext cx="5101577" cy="112168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无监督学习：通过无标签数据来发现数据中的模式和结构。</a:t>
            </a:r>
            <a:endParaRPr altLang="en-US" dirty="0" sz="2000" lang="zh-CN">
              <a:latin typeface="+mn-ea"/>
              <a:ea typeface="+mn-ea"/>
            </a:endParaRPr>
          </a:p>
        </p:txBody>
      </p:sp>
      <p:sp>
        <p:nvSpPr>
          <p:cNvPr id="1049012" name="文本框 15"/>
          <p:cNvSpPr txBox="1"/>
          <p:nvPr>
            <p:custDataLst>
              <p:tags r:id="rId11"/>
            </p:custDataLst>
          </p:nvPr>
        </p:nvSpPr>
        <p:spPr>
          <a:xfrm>
            <a:off x="802996" y="1907555"/>
            <a:ext cx="5101577" cy="1122605"/>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机器学习算法的定义：机器学习是一种基于数据和算法的技术，通过训练模型来学习和预测未知数据。</a:t>
            </a:r>
            <a:endParaRPr altLang="en-US" dirty="0" sz="2000" lang="zh-CN">
              <a:latin typeface="+mn-ea"/>
              <a:ea typeface="+mn-ea"/>
            </a:endParaRPr>
          </a:p>
        </p:txBody>
      </p:sp>
      <p:sp>
        <p:nvSpPr>
          <p:cNvPr id="1049014" name="文本框 16"/>
          <p:cNvSpPr txBox="1"/>
          <p:nvPr>
            <p:custDataLst>
              <p:tags r:id="rId12"/>
            </p:custDataLst>
          </p:nvPr>
        </p:nvSpPr>
        <p:spPr>
          <a:xfrm>
            <a:off x="802996" y="3313404"/>
            <a:ext cx="5101577" cy="112168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机器学习算法的分类：监督学习、无监督学习、半监督学习和强化学习等。</a:t>
            </a:r>
            <a:endParaRPr altLang="en-US" dirty="0" sz="2000" lang="zh-CN">
              <a:latin typeface="+mn-ea"/>
              <a:ea typeface="+mn-ea"/>
            </a:endParaRPr>
          </a:p>
        </p:txBody>
      </p:sp>
      <p:sp>
        <p:nvSpPr>
          <p:cNvPr id="1049016" name="圆角矩形 7"/>
          <p:cNvSpPr/>
          <p:nvPr>
            <p:custDataLst>
              <p:tags r:id="rId13"/>
            </p:custDataLst>
          </p:nvPr>
        </p:nvSpPr>
        <p:spPr>
          <a:xfrm rot="16200000">
            <a:off x="106839" y="3814250"/>
            <a:ext cx="1120757" cy="117315"/>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18" name="圆角矩形 8"/>
          <p:cNvSpPr/>
          <p:nvPr>
            <p:custDataLst>
              <p:tags r:id="rId14"/>
            </p:custDataLst>
          </p:nvPr>
        </p:nvSpPr>
        <p:spPr>
          <a:xfrm rot="16200000">
            <a:off x="106839" y="2409690"/>
            <a:ext cx="1120757" cy="117315"/>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20" name="圆角矩形 12"/>
          <p:cNvSpPr/>
          <p:nvPr>
            <p:custDataLst>
              <p:tags r:id="rId15"/>
            </p:custDataLst>
          </p:nvPr>
        </p:nvSpPr>
        <p:spPr>
          <a:xfrm rot="16200000">
            <a:off x="5750221" y="2407111"/>
            <a:ext cx="1120757" cy="117315"/>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22" name="圆角矩形 27"/>
          <p:cNvSpPr/>
          <p:nvPr>
            <p:custDataLst>
              <p:tags r:id="rId16"/>
            </p:custDataLst>
          </p:nvPr>
        </p:nvSpPr>
        <p:spPr>
          <a:xfrm rot="16200000">
            <a:off x="106839" y="5214299"/>
            <a:ext cx="1120757" cy="117315"/>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24" name="圆角矩形 32"/>
          <p:cNvSpPr/>
          <p:nvPr>
            <p:custDataLst>
              <p:tags r:id="rId17"/>
            </p:custDataLst>
          </p:nvPr>
        </p:nvSpPr>
        <p:spPr>
          <a:xfrm rot="16200000">
            <a:off x="5750221" y="3810383"/>
            <a:ext cx="1120757" cy="117315"/>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26" name="圆角矩形 35"/>
          <p:cNvSpPr/>
          <p:nvPr>
            <p:custDataLst>
              <p:tags r:id="rId18"/>
            </p:custDataLst>
          </p:nvPr>
        </p:nvSpPr>
        <p:spPr>
          <a:xfrm rot="16200000">
            <a:off x="5750221" y="5213654"/>
            <a:ext cx="1120757" cy="117315"/>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60" name="标题 1"/>
          <p:cNvSpPr>
            <a:spLocks noGrp="1"/>
          </p:cNvSpPr>
          <p:nvPr>
            <p:ph type="title" idx="2"/>
          </p:nvPr>
        </p:nvSpPr>
        <p:spPr/>
        <p:txBody>
          <a:bodyPr/>
          <a:p>
            <a:r>
              <a:rPr altLang="en-US" lang="zh-CN"/>
              <a:t>医疗预测中机器学习算法的应用场景</a:t>
            </a:r>
            <a:endParaRPr altLang="en-US" lang="zh-CN"/>
          </a:p>
        </p:txBody>
      </p:sp>
      <p:sp>
        <p:nvSpPr>
          <p:cNvPr id="1049062" name="正文"/>
          <p:cNvSpPr txBox="1"/>
          <p:nvPr>
            <p:custDataLst>
              <p:tags r:id="rId1"/>
            </p:custDataLst>
          </p:nvPr>
        </p:nvSpPr>
        <p:spPr>
          <a:xfrm>
            <a:off x="2421877" y="1490345"/>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疾病预测：利用历史数据和机器学习算法，预测疾病的发生概率和趋势</a:t>
            </a:r>
            <a:endParaRPr altLang="en-US" dirty="0" sz="1200" lang="zh-CN" spc="150">
              <a:solidFill>
                <a:schemeClr val="tx1">
                  <a:lumMod val="65000"/>
                  <a:lumOff val="35000"/>
                </a:schemeClr>
              </a:solidFill>
              <a:latin typeface="+mn-ea"/>
              <a:sym typeface="+mn-ea"/>
            </a:endParaRPr>
          </a:p>
        </p:txBody>
      </p:sp>
      <p:sp>
        <p:nvSpPr>
          <p:cNvPr id="1049064" name="正文"/>
          <p:cNvSpPr txBox="1"/>
          <p:nvPr>
            <p:custDataLst>
              <p:tags r:id="rId2"/>
            </p:custDataLst>
          </p:nvPr>
        </p:nvSpPr>
        <p:spPr>
          <a:xfrm>
            <a:off x="2421877" y="2753227"/>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药物研发：通过机器学习算法，预测药物的有效性和副作用</a:t>
            </a:r>
            <a:endParaRPr altLang="en-US" dirty="0" sz="1200" lang="zh-CN" spc="150">
              <a:solidFill>
                <a:schemeClr val="tx1">
                  <a:lumMod val="65000"/>
                  <a:lumOff val="35000"/>
                </a:schemeClr>
              </a:solidFill>
              <a:latin typeface="+mn-ea"/>
              <a:sym typeface="+mn-ea"/>
            </a:endParaRPr>
          </a:p>
        </p:txBody>
      </p:sp>
      <p:sp>
        <p:nvSpPr>
          <p:cNvPr id="1049066" name="正文"/>
          <p:cNvSpPr txBox="1"/>
          <p:nvPr>
            <p:custDataLst>
              <p:tags r:id="rId3"/>
            </p:custDataLst>
          </p:nvPr>
        </p:nvSpPr>
        <p:spPr>
          <a:xfrm>
            <a:off x="2421877" y="4016109"/>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医疗影像分析：利用深度学习算法，对医疗影像进行自动分析和诊断</a:t>
            </a:r>
            <a:endParaRPr altLang="en-US" dirty="0" sz="1200" lang="zh-CN" spc="150">
              <a:solidFill>
                <a:schemeClr val="tx1">
                  <a:lumMod val="65000"/>
                  <a:lumOff val="35000"/>
                </a:schemeClr>
              </a:solidFill>
              <a:latin typeface="+mn-ea"/>
              <a:sym typeface="+mn-ea"/>
            </a:endParaRPr>
          </a:p>
        </p:txBody>
      </p:sp>
      <p:sp>
        <p:nvSpPr>
          <p:cNvPr id="1049068" name="正文"/>
          <p:cNvSpPr txBox="1"/>
          <p:nvPr>
            <p:custDataLst>
              <p:tags r:id="rId4"/>
            </p:custDataLst>
          </p:nvPr>
        </p:nvSpPr>
        <p:spPr>
          <a:xfrm>
            <a:off x="2421877" y="5278991"/>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个性化医疗：通过机器学习算法，为每个患者提供个性化的治疗方案和预测</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02" name="标题 1"/>
          <p:cNvSpPr>
            <a:spLocks noGrp="1"/>
          </p:cNvSpPr>
          <p:nvPr>
            <p:ph type="title" idx="2"/>
          </p:nvPr>
        </p:nvSpPr>
        <p:spPr/>
        <p:txBody>
          <a:bodyPr/>
          <a:p>
            <a:r>
              <a:rPr altLang="en-US" lang="zh-CN"/>
              <a:t>机器学习算法在医疗预测中的优势</a:t>
            </a:r>
            <a:endParaRPr altLang="en-US" lang="zh-CN"/>
          </a:p>
        </p:txBody>
      </p:sp>
      <p:sp>
        <p:nvSpPr>
          <p:cNvPr id="1049104" name="任意多边形: 形状 64"/>
          <p:cNvSpPr/>
          <p:nvPr>
            <p:custDataLst>
              <p:tags r:id="rId1"/>
            </p:custDataLst>
          </p:nvPr>
        </p:nvSpPr>
        <p:spPr>
          <a:xfrm rot="10800000">
            <a:off x="135699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06" name="矩形 65"/>
          <p:cNvSpPr/>
          <p:nvPr>
            <p:custDataLst>
              <p:tags r:id="rId2"/>
            </p:custDataLst>
          </p:nvPr>
        </p:nvSpPr>
        <p:spPr>
          <a:xfrm>
            <a:off x="1243965" y="1850390"/>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8" name="文本框 66"/>
          <p:cNvSpPr txBox="1"/>
          <p:nvPr>
            <p:custDataLst>
              <p:tags r:id="rId3"/>
            </p:custDataLst>
          </p:nvPr>
        </p:nvSpPr>
        <p:spPr>
          <a:xfrm>
            <a:off x="162179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lt1">
                    <a:lumMod val="100000"/>
                  </a:schemeClr>
                </a:solidFill>
                <a:latin typeface="Arial" panose="02080604020202020204" pitchFamily="34" charset="0"/>
                <a:ea typeface="微软雅黑" panose="020B0503020204020204" pitchFamily="34" charset="-122"/>
                <a:sym typeface="+mn-ea"/>
              </a:rPr>
              <a:t>提高预测准确性：机器学习算法通过数据分析和模式识别，能够更准确地预测疾病的发生和发展。</a:t>
            </a:r>
            <a:endParaRPr altLang="en-US" dirty="0" sz="12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110" name="任意多边形: 形状 68"/>
          <p:cNvSpPr/>
          <p:nvPr>
            <p:custDataLst>
              <p:tags r:id="rId4"/>
            </p:custDataLst>
          </p:nvPr>
        </p:nvSpPr>
        <p:spPr>
          <a:xfrm rot="10800000">
            <a:off x="650557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12" name="矩形 69"/>
          <p:cNvSpPr/>
          <p:nvPr>
            <p:custDataLst>
              <p:tags r:id="rId5"/>
            </p:custDataLst>
          </p:nvPr>
        </p:nvSpPr>
        <p:spPr>
          <a:xfrm>
            <a:off x="6391910" y="1850390"/>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4" name="文本框 70"/>
          <p:cNvSpPr txBox="1"/>
          <p:nvPr>
            <p:custDataLst>
              <p:tags r:id="rId6"/>
            </p:custDataLst>
          </p:nvPr>
        </p:nvSpPr>
        <p:spPr>
          <a:xfrm>
            <a:off x="677037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pitchFamily="34" charset="-122"/>
                <a:sym typeface="+mn-ea"/>
              </a:rPr>
              <a:t>降低误诊率：机器学习算法可以辅助医生进行诊断，减少人为因素导致的误诊，提高诊断的准确性和效率。</a:t>
            </a:r>
            <a:endParaRPr altLang="en-US" dirty="0" sz="12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116" name="任意多边形: 形状 72"/>
          <p:cNvSpPr/>
          <p:nvPr>
            <p:custDataLst>
              <p:tags r:id="rId7"/>
            </p:custDataLst>
          </p:nvPr>
        </p:nvSpPr>
        <p:spPr>
          <a:xfrm rot="10800000">
            <a:off x="1356995"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18" name="文本框 74"/>
          <p:cNvSpPr txBox="1"/>
          <p:nvPr>
            <p:custDataLst>
              <p:tags r:id="rId8"/>
            </p:custDataLst>
          </p:nvPr>
        </p:nvSpPr>
        <p:spPr>
          <a:xfrm>
            <a:off x="1621790" y="4279265"/>
            <a:ext cx="3849852" cy="1261991"/>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优化治疗方案：机器学习算法可以根据患者的历史数据和治疗效果，为医生提供更优化的治疗方案，提高治疗效果和患者的生存率。</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120" name="矩形 73"/>
          <p:cNvSpPr/>
          <p:nvPr>
            <p:custDataLst>
              <p:tags r:id="rId9"/>
            </p:custDataLst>
          </p:nvPr>
        </p:nvSpPr>
        <p:spPr>
          <a:xfrm>
            <a:off x="1243965" y="4378325"/>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2" name="任意多边形: 形状 83"/>
          <p:cNvSpPr/>
          <p:nvPr>
            <p:custDataLst>
              <p:tags r:id="rId10"/>
            </p:custDataLst>
          </p:nvPr>
        </p:nvSpPr>
        <p:spPr>
          <a:xfrm rot="10800000">
            <a:off x="6563360"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24" name="矩形 84"/>
          <p:cNvSpPr/>
          <p:nvPr>
            <p:custDataLst>
              <p:tags r:id="rId11"/>
            </p:custDataLst>
          </p:nvPr>
        </p:nvSpPr>
        <p:spPr>
          <a:xfrm>
            <a:off x="6450330" y="4378325"/>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6" name="文本框 85"/>
          <p:cNvSpPr txBox="1"/>
          <p:nvPr>
            <p:custDataLst>
              <p:tags r:id="rId12"/>
            </p:custDataLst>
          </p:nvPr>
        </p:nvSpPr>
        <p:spPr>
          <a:xfrm>
            <a:off x="6828155" y="42792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pitchFamily="34" charset="-122"/>
                <a:sym typeface="+mn-ea"/>
              </a:rPr>
              <a:t>促进医学研究：机器学习算法可以辅助医学研究人员进行疾病的基础研究和临床研究，为医学发展提供新的思路和方法。</a:t>
            </a:r>
            <a:endParaRPr altLang="en-US" dirty="0" sz="12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60"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162" name="标题 3"/>
          <p:cNvSpPr>
            <a:spLocks noGrp="1"/>
          </p:cNvSpPr>
          <p:nvPr>
            <p:ph type="title" idx="1"/>
            <p:custDataLst>
              <p:tags r:id="rId2"/>
            </p:custDataLst>
          </p:nvPr>
        </p:nvSpPr>
        <p:spPr/>
        <p:txBody>
          <a:bodyPr/>
          <a:p>
            <a:r>
              <a:rPr altLang="en-US" lang="zh-CN"/>
              <a:t>常见的机器学习算法在医疗预测中的应用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24" name="标题 1"/>
          <p:cNvSpPr>
            <a:spLocks noGrp="1"/>
          </p:cNvSpPr>
          <p:nvPr>
            <p:ph type="title" idx="2"/>
          </p:nvPr>
        </p:nvSpPr>
        <p:spPr/>
        <p:txBody>
          <a:bodyPr/>
          <a:p>
            <a:r>
              <a:rPr altLang="en-US" lang="zh-CN"/>
              <a:t>线性回归算法在医疗预测中的应用</a:t>
            </a:r>
            <a:endParaRPr altLang="en-US" lang="zh-CN"/>
          </a:p>
        </p:txBody>
      </p:sp>
      <p:sp>
        <p:nvSpPr>
          <p:cNvPr id="1049226" name="对角圆角矩形 15"/>
          <p:cNvSpPr/>
          <p:nvPr>
            <p:custDataLst>
              <p:tags r:id="rId1"/>
            </p:custDataLst>
          </p:nvPr>
        </p:nvSpPr>
        <p:spPr>
          <a:xfrm>
            <a:off x="1499600" y="4193833"/>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8" name="对角圆角矩形 16"/>
          <p:cNvSpPr/>
          <p:nvPr>
            <p:custDataLst>
              <p:tags r:id="rId2"/>
            </p:custDataLst>
          </p:nvPr>
        </p:nvSpPr>
        <p:spPr>
          <a:xfrm>
            <a:off x="1499600" y="4053207"/>
            <a:ext cx="559151" cy="53355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0" name="直角三角形 17"/>
          <p:cNvSpPr/>
          <p:nvPr>
            <p:custDataLst>
              <p:tags r:id="rId3"/>
            </p:custDataLst>
          </p:nvPr>
        </p:nvSpPr>
        <p:spPr>
          <a:xfrm>
            <a:off x="2058876" y="4053852"/>
            <a:ext cx="84245" cy="14040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2" name="文本框 27"/>
          <p:cNvSpPr txBox="1"/>
          <p:nvPr>
            <p:custDataLst>
              <p:tags r:id="rId4"/>
            </p:custDataLst>
          </p:nvPr>
        </p:nvSpPr>
        <p:spPr>
          <a:xfrm>
            <a:off x="2095000" y="4204799"/>
            <a:ext cx="8300931" cy="76101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优势与局限性：线性回归算法简单易理解，计算效率高，但只适用于数据中存在线性关系的情况。对于非线性关系的数据，可能需要其他算法。</a:t>
            </a:r>
            <a:endParaRPr altLang="zh-CN" dirty="0" lang="en-US">
              <a:solidFill>
                <a:schemeClr val="dk1">
                  <a:lumMod val="80000"/>
                  <a:lumOff val="20000"/>
                </a:schemeClr>
              </a:solidFill>
              <a:latin typeface="+mn-ea"/>
              <a:sym typeface="+mn-ea"/>
            </a:endParaRPr>
          </a:p>
        </p:txBody>
      </p:sp>
      <p:sp>
        <p:nvSpPr>
          <p:cNvPr id="1049234" name="对角圆角矩形 52"/>
          <p:cNvSpPr/>
          <p:nvPr>
            <p:custDataLst>
              <p:tags r:id="rId5"/>
            </p:custDataLst>
          </p:nvPr>
        </p:nvSpPr>
        <p:spPr>
          <a:xfrm>
            <a:off x="1499600" y="1631615"/>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6" name="对角圆角矩形 53"/>
          <p:cNvSpPr/>
          <p:nvPr>
            <p:custDataLst>
              <p:tags r:id="rId6"/>
            </p:custDataLst>
          </p:nvPr>
        </p:nvSpPr>
        <p:spPr>
          <a:xfrm>
            <a:off x="1499600" y="1490345"/>
            <a:ext cx="559151" cy="53355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8" name="直角三角形 54"/>
          <p:cNvSpPr/>
          <p:nvPr>
            <p:custDataLst>
              <p:tags r:id="rId7"/>
            </p:custDataLst>
          </p:nvPr>
        </p:nvSpPr>
        <p:spPr>
          <a:xfrm>
            <a:off x="2058876" y="1490990"/>
            <a:ext cx="84245" cy="14040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0" name="文本框 56"/>
          <p:cNvSpPr txBox="1"/>
          <p:nvPr>
            <p:custDataLst>
              <p:tags r:id="rId8"/>
            </p:custDataLst>
          </p:nvPr>
        </p:nvSpPr>
        <p:spPr>
          <a:xfrm>
            <a:off x="2095000" y="1634841"/>
            <a:ext cx="8300931" cy="76101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线性回归算法简介：线性回归是一种常用的机器学习算法，通过拟合数据中的线性关系来预测结果。</a:t>
            </a:r>
            <a:endParaRPr altLang="en-US" dirty="0" lang="zh-CN">
              <a:solidFill>
                <a:schemeClr val="dk1">
                  <a:lumMod val="80000"/>
                  <a:lumOff val="20000"/>
                </a:schemeClr>
              </a:solidFill>
              <a:latin typeface="+mn-ea"/>
              <a:sym typeface="+mn-ea"/>
            </a:endParaRPr>
          </a:p>
        </p:txBody>
      </p:sp>
      <p:sp>
        <p:nvSpPr>
          <p:cNvPr id="1049242" name="对角圆角矩形 5"/>
          <p:cNvSpPr/>
          <p:nvPr>
            <p:custDataLst>
              <p:tags r:id="rId9"/>
            </p:custDataLst>
          </p:nvPr>
        </p:nvSpPr>
        <p:spPr>
          <a:xfrm>
            <a:off x="1499600" y="2912724"/>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4" name="对角圆角矩形 6"/>
          <p:cNvSpPr/>
          <p:nvPr>
            <p:custDataLst>
              <p:tags r:id="rId10"/>
            </p:custDataLst>
          </p:nvPr>
        </p:nvSpPr>
        <p:spPr>
          <a:xfrm>
            <a:off x="1499600" y="2771454"/>
            <a:ext cx="559151" cy="53355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6" name="直角三角形 7"/>
          <p:cNvSpPr/>
          <p:nvPr>
            <p:custDataLst>
              <p:tags r:id="rId11"/>
            </p:custDataLst>
          </p:nvPr>
        </p:nvSpPr>
        <p:spPr>
          <a:xfrm>
            <a:off x="2058876" y="2772744"/>
            <a:ext cx="84245" cy="14040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8" name="文本框 8"/>
          <p:cNvSpPr txBox="1"/>
          <p:nvPr>
            <p:custDataLst>
              <p:tags r:id="rId12"/>
            </p:custDataLst>
          </p:nvPr>
        </p:nvSpPr>
        <p:spPr>
          <a:xfrm>
            <a:off x="2095000" y="2923690"/>
            <a:ext cx="8300931" cy="761013"/>
          </a:xfrm>
          <a:prstGeom prst="rect"/>
          <a:noFill/>
        </p:spPr>
        <p:txBody>
          <a:bodyPr anchor="ctr" anchorCtr="0" bIns="107950" rtlCol="0" tIns="0" wrap="square">
            <a:normAutofit fontScale="90000" lnSpcReduction="20000"/>
          </a:bodyPr>
          <a:p>
            <a:pPr>
              <a:lnSpc>
                <a:spcPct val="150000"/>
              </a:lnSpc>
            </a:pPr>
            <a:r>
              <a:rPr altLang="en-US" dirty="0" lang="zh-CN">
                <a:solidFill>
                  <a:schemeClr val="dk1">
                    <a:lumMod val="80000"/>
                    <a:lumOff val="20000"/>
                  </a:schemeClr>
                </a:solidFill>
                <a:latin typeface="+mn-ea"/>
                <a:sym typeface="+mn-ea"/>
              </a:rPr>
              <a:t>在医疗预测中的应用：线性回归算法可以用于预测疾病发病率、死亡率、治疗效果等。例如，通过分析历史数据，可以建立模型预测某种疾病的发病率，为医疗资源分配提供参考。</a:t>
            </a:r>
            <a:endParaRPr altLang="en-US" dirty="0" lang="zh-CN">
              <a:solidFill>
                <a:schemeClr val="dk1">
                  <a:lumMod val="80000"/>
                  <a:lumOff val="20000"/>
                </a:schemeClr>
              </a:solidFill>
              <a:latin typeface="+mn-ea"/>
              <a:sym typeface="+mn-ea"/>
            </a:endParaRPr>
          </a:p>
        </p:txBody>
      </p:sp>
      <p:sp>
        <p:nvSpPr>
          <p:cNvPr id="1049250" name="对角圆角矩形 9"/>
          <p:cNvSpPr/>
          <p:nvPr>
            <p:custDataLst>
              <p:tags r:id="rId13"/>
            </p:custDataLst>
          </p:nvPr>
        </p:nvSpPr>
        <p:spPr>
          <a:xfrm>
            <a:off x="1499600" y="5475586"/>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2" name="对角圆角矩形 10"/>
          <p:cNvSpPr/>
          <p:nvPr>
            <p:custDataLst>
              <p:tags r:id="rId14"/>
            </p:custDataLst>
          </p:nvPr>
        </p:nvSpPr>
        <p:spPr>
          <a:xfrm>
            <a:off x="1499600" y="5334316"/>
            <a:ext cx="559151" cy="53355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4" name="直角三角形 11"/>
          <p:cNvSpPr/>
          <p:nvPr>
            <p:custDataLst>
              <p:tags r:id="rId15"/>
            </p:custDataLst>
          </p:nvPr>
        </p:nvSpPr>
        <p:spPr>
          <a:xfrm>
            <a:off x="2058876" y="5334961"/>
            <a:ext cx="84245" cy="14040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6" name="文本框 12"/>
          <p:cNvSpPr txBox="1"/>
          <p:nvPr>
            <p:custDataLst>
              <p:tags r:id="rId16"/>
            </p:custDataLst>
          </p:nvPr>
        </p:nvSpPr>
        <p:spPr>
          <a:xfrm>
            <a:off x="2095000" y="5485907"/>
            <a:ext cx="8300931" cy="76101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实际案例：以糖尿病为例，通过收集患者的年龄、性别、血糖水平等数据，利用线性回归算法建立模型，可以预测患者未来患糖尿病的风险。</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90" name="标题 1"/>
          <p:cNvSpPr>
            <a:spLocks noGrp="1"/>
          </p:cNvSpPr>
          <p:nvPr>
            <p:ph type="title" idx="2"/>
          </p:nvPr>
        </p:nvSpPr>
        <p:spPr/>
        <p:txBody>
          <a:bodyPr/>
          <a:p>
            <a:r>
              <a:rPr altLang="en-US" lang="zh-CN"/>
              <a:t>支持向量机算法在医疗预测中的应用</a:t>
            </a:r>
            <a:endParaRPr altLang="en-US" lang="zh-CN"/>
          </a:p>
        </p:txBody>
      </p:sp>
      <p:sp>
        <p:nvSpPr>
          <p:cNvPr id="1049292"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4"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6"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支持向量机算法简介：支持向量机（SVM）是一种监督学习算法，用于分类和回归分析。</a:t>
            </a:r>
            <a:endParaRPr altLang="en-US" dirty="0" sz="2000" lang="zh-CN" spc="150">
              <a:solidFill>
                <a:schemeClr val="tx1">
                  <a:lumMod val="85000"/>
                  <a:lumOff val="15000"/>
                </a:schemeClr>
              </a:solidFill>
              <a:latin typeface="+mn-ea"/>
              <a:sym typeface="+mn-ea"/>
            </a:endParaRPr>
          </a:p>
        </p:txBody>
      </p:sp>
      <p:sp>
        <p:nvSpPr>
          <p:cNvPr id="1049298"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0"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2"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SVM在医疗预测中的应用：SVM可以用于预测疾病风险、诊断疾病类型、预测治疗效果等。</a:t>
            </a:r>
            <a:endParaRPr altLang="en-US" dirty="0" sz="2000" lang="zh-CN" spc="150">
              <a:solidFill>
                <a:schemeClr val="tx1">
                  <a:lumMod val="85000"/>
                  <a:lumOff val="15000"/>
                </a:schemeClr>
              </a:solidFill>
              <a:latin typeface="+mn-ea"/>
              <a:sym typeface="+mn-ea"/>
            </a:endParaRPr>
          </a:p>
        </p:txBody>
      </p:sp>
      <p:sp>
        <p:nvSpPr>
          <p:cNvPr id="1049304"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6"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8"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SVM的优点：SVM具有较好的泛化能力和鲁棒性，能够处理高维数据和非线性问题。</a:t>
            </a:r>
            <a:endParaRPr altLang="en-US" dirty="0" sz="2000" lang="zh-CN" spc="150">
              <a:solidFill>
                <a:schemeClr val="tx1">
                  <a:lumMod val="85000"/>
                  <a:lumOff val="15000"/>
                </a:schemeClr>
              </a:solidFill>
              <a:latin typeface="+mn-ea"/>
              <a:sym typeface="+mn-ea"/>
            </a:endParaRPr>
          </a:p>
        </p:txBody>
      </p:sp>
      <p:sp>
        <p:nvSpPr>
          <p:cNvPr id="1049310"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2"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4"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SVM在医疗预测中的挑战：由于医疗数据的复杂性和不确定性，SVM在实际应用中可能面临一些挑战，如特征选择、模型评估等问题。</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48" name="标题 1"/>
          <p:cNvSpPr>
            <a:spLocks noGrp="1"/>
          </p:cNvSpPr>
          <p:nvPr>
            <p:ph type="title" idx="2"/>
          </p:nvPr>
        </p:nvSpPr>
        <p:spPr/>
        <p:txBody>
          <a:bodyPr/>
          <a:p>
            <a:r>
              <a:rPr altLang="en-US" lang="zh-CN"/>
              <a:t>决策树算法在医疗预测中的应用</a:t>
            </a:r>
            <a:endParaRPr altLang="en-US" lang="zh-CN"/>
          </a:p>
        </p:txBody>
      </p:sp>
      <p:sp>
        <p:nvSpPr>
          <p:cNvPr id="1049350" name="椭圆 262"/>
          <p:cNvSpPr/>
          <p:nvPr>
            <p:custDataLst>
              <p:tags r:id="rId1"/>
            </p:custDataLst>
          </p:nvPr>
        </p:nvSpPr>
        <p:spPr>
          <a:xfrm>
            <a:off x="2414161" y="4122288"/>
            <a:ext cx="7357453" cy="192487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52" name="椭圆 263"/>
          <p:cNvSpPr/>
          <p:nvPr>
            <p:custDataLst>
              <p:tags r:id="rId2"/>
            </p:custDataLst>
          </p:nvPr>
        </p:nvSpPr>
        <p:spPr>
          <a:xfrm>
            <a:off x="3266425" y="4202678"/>
            <a:ext cx="5578309" cy="165301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54" name="椭圆 264"/>
          <p:cNvSpPr/>
          <p:nvPr>
            <p:custDataLst>
              <p:tags r:id="rId3"/>
            </p:custDataLst>
          </p:nvPr>
        </p:nvSpPr>
        <p:spPr>
          <a:xfrm>
            <a:off x="4064442" y="4439272"/>
            <a:ext cx="3981376" cy="11797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56" name="椭圆 265"/>
          <p:cNvSpPr/>
          <p:nvPr>
            <p:custDataLst>
              <p:tags r:id="rId4"/>
            </p:custDataLst>
          </p:nvPr>
        </p:nvSpPr>
        <p:spPr>
          <a:xfrm>
            <a:off x="4738932" y="4639267"/>
            <a:ext cx="2632144" cy="77998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58" name="椭圆 266"/>
          <p:cNvSpPr/>
          <p:nvPr>
            <p:custDataLst>
              <p:tags r:id="rId5"/>
            </p:custDataLst>
          </p:nvPr>
        </p:nvSpPr>
        <p:spPr>
          <a:xfrm>
            <a:off x="5430416" y="4843836"/>
            <a:ext cx="1514022" cy="44865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704" y="4769329"/>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60" name="椭圆 268"/>
          <p:cNvSpPr/>
          <p:nvPr>
            <p:custDataLst>
              <p:tags r:id="rId7"/>
            </p:custDataLst>
          </p:nvPr>
        </p:nvSpPr>
        <p:spPr>
          <a:xfrm flipV="1">
            <a:off x="2778203" y="4583059"/>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62" name="椭圆 269"/>
          <p:cNvSpPr/>
          <p:nvPr>
            <p:custDataLst>
              <p:tags r:id="rId8"/>
            </p:custDataLst>
          </p:nvPr>
        </p:nvSpPr>
        <p:spPr>
          <a:xfrm flipV="1">
            <a:off x="2820032" y="4625542"/>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64" name="椭圆 270"/>
          <p:cNvSpPr/>
          <p:nvPr>
            <p:custDataLst>
              <p:tags r:id="rId9"/>
            </p:custDataLst>
          </p:nvPr>
        </p:nvSpPr>
        <p:spPr>
          <a:xfrm flipV="1">
            <a:off x="7787212" y="3768703"/>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40152" y="3883733"/>
            <a:ext cx="0" cy="192487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66" name="椭圆 272"/>
          <p:cNvSpPr/>
          <p:nvPr>
            <p:custDataLst>
              <p:tags r:id="rId11"/>
            </p:custDataLst>
          </p:nvPr>
        </p:nvSpPr>
        <p:spPr>
          <a:xfrm flipV="1">
            <a:off x="4010195" y="3643216"/>
            <a:ext cx="387643" cy="387631"/>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3000" y="4062812"/>
            <a:ext cx="0" cy="101710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1022" y="3750403"/>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68" name="椭圆 275"/>
          <p:cNvSpPr/>
          <p:nvPr>
            <p:custDataLst>
              <p:tags r:id="rId14"/>
            </p:custDataLst>
          </p:nvPr>
        </p:nvSpPr>
        <p:spPr>
          <a:xfrm flipV="1">
            <a:off x="7039521" y="3564134"/>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70" name="椭圆 276"/>
          <p:cNvSpPr/>
          <p:nvPr>
            <p:custDataLst>
              <p:tags r:id="rId15"/>
            </p:custDataLst>
          </p:nvPr>
        </p:nvSpPr>
        <p:spPr>
          <a:xfrm flipV="1">
            <a:off x="7081350" y="3606616"/>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72" name="椭圆 277"/>
          <p:cNvSpPr/>
          <p:nvPr>
            <p:custDataLst>
              <p:tags r:id="rId16"/>
            </p:custDataLst>
          </p:nvPr>
        </p:nvSpPr>
        <p:spPr>
          <a:xfrm flipV="1">
            <a:off x="3758568" y="4424894"/>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508" y="4539923"/>
            <a:ext cx="0" cy="111300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74" name="椭圆 279"/>
          <p:cNvSpPr/>
          <p:nvPr>
            <p:custDataLst>
              <p:tags r:id="rId18"/>
            </p:custDataLst>
          </p:nvPr>
        </p:nvSpPr>
        <p:spPr>
          <a:xfrm flipV="1">
            <a:off x="8529675" y="4660835"/>
            <a:ext cx="264050" cy="26404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390" y="4953637"/>
            <a:ext cx="0" cy="41291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76" name="椭圆 281"/>
          <p:cNvSpPr/>
          <p:nvPr>
            <p:custDataLst>
              <p:tags r:id="rId20"/>
            </p:custDataLst>
          </p:nvPr>
        </p:nvSpPr>
        <p:spPr>
          <a:xfrm flipV="1">
            <a:off x="4949384" y="4972591"/>
            <a:ext cx="327074" cy="32706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164" y="5351665"/>
            <a:ext cx="0" cy="7225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78" name="图形 15"/>
          <p:cNvSpPr/>
          <p:nvPr>
            <p:custDataLst>
              <p:tags r:id="rId22"/>
            </p:custDataLst>
          </p:nvPr>
        </p:nvSpPr>
        <p:spPr>
          <a:xfrm>
            <a:off x="5016702" y="5042523"/>
            <a:ext cx="187022" cy="182234"/>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80" name="图形 19"/>
          <p:cNvSpPr/>
          <p:nvPr>
            <p:custDataLst>
              <p:tags r:id="rId23"/>
            </p:custDataLst>
          </p:nvPr>
        </p:nvSpPr>
        <p:spPr>
          <a:xfrm>
            <a:off x="8597647" y="4734689"/>
            <a:ext cx="128082" cy="115339"/>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82" name="图形 27"/>
          <p:cNvSpPr/>
          <p:nvPr>
            <p:custDataLst>
              <p:tags r:id="rId24"/>
            </p:custDataLst>
          </p:nvPr>
        </p:nvSpPr>
        <p:spPr>
          <a:xfrm>
            <a:off x="4113460" y="3767396"/>
            <a:ext cx="181128" cy="139307"/>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84" name="任意多边形: 形状 286"/>
          <p:cNvSpPr/>
          <p:nvPr>
            <p:custDataLst>
              <p:tags r:id="rId25"/>
            </p:custDataLst>
          </p:nvPr>
        </p:nvSpPr>
        <p:spPr>
          <a:xfrm>
            <a:off x="5421266" y="3716417"/>
            <a:ext cx="1343206" cy="134321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86" name="正文"/>
          <p:cNvSpPr txBox="1"/>
          <p:nvPr>
            <p:custDataLst>
              <p:tags r:id="rId26"/>
            </p:custDataLst>
          </p:nvPr>
        </p:nvSpPr>
        <p:spPr>
          <a:xfrm>
            <a:off x="608330" y="3788964"/>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决策树算法简介</a:t>
            </a:r>
            <a:endParaRPr altLang="en-US" dirty="0" sz="1200" lang="zh-CN" spc="150">
              <a:solidFill>
                <a:schemeClr val="tx1">
                  <a:lumMod val="65000"/>
                  <a:lumOff val="35000"/>
                </a:schemeClr>
              </a:solidFill>
              <a:latin typeface="+mn-ea"/>
              <a:sym typeface="+mn-ea"/>
            </a:endParaRPr>
          </a:p>
        </p:txBody>
      </p:sp>
      <p:sp>
        <p:nvSpPr>
          <p:cNvPr id="1049388" name="正文"/>
          <p:cNvSpPr txBox="1"/>
          <p:nvPr>
            <p:custDataLst>
              <p:tags r:id="rId27"/>
            </p:custDataLst>
          </p:nvPr>
        </p:nvSpPr>
        <p:spPr>
          <a:xfrm>
            <a:off x="9419846" y="3788964"/>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决策树算法在医疗预测中的实际案例分析</a:t>
            </a:r>
            <a:endParaRPr altLang="en-US" dirty="0" sz="1200" lang="zh-CN" spc="150">
              <a:solidFill>
                <a:schemeClr val="tx1">
                  <a:lumMod val="65000"/>
                  <a:lumOff val="35000"/>
                </a:schemeClr>
              </a:solidFill>
              <a:latin typeface="+mn-ea"/>
              <a:sym typeface="+mn-ea"/>
            </a:endParaRPr>
          </a:p>
        </p:txBody>
      </p:sp>
      <p:sp>
        <p:nvSpPr>
          <p:cNvPr id="1049390" name="正文"/>
          <p:cNvSpPr txBox="1"/>
          <p:nvPr>
            <p:custDataLst>
              <p:tags r:id="rId28"/>
            </p:custDataLst>
          </p:nvPr>
        </p:nvSpPr>
        <p:spPr>
          <a:xfrm>
            <a:off x="7063703" y="1665495"/>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决策树算法在医疗预测中的优势与局限性</a:t>
            </a:r>
            <a:endParaRPr altLang="en-US" dirty="0" sz="1200" lang="zh-CN" spc="150">
              <a:solidFill>
                <a:schemeClr val="tx1">
                  <a:lumMod val="65000"/>
                  <a:lumOff val="35000"/>
                </a:schemeClr>
              </a:solidFill>
              <a:latin typeface="+mn-ea"/>
              <a:sym typeface="+mn-ea"/>
            </a:endParaRPr>
          </a:p>
        </p:txBody>
      </p:sp>
      <p:sp>
        <p:nvSpPr>
          <p:cNvPr id="1049392" name="正文"/>
          <p:cNvSpPr txBox="1"/>
          <p:nvPr>
            <p:custDataLst>
              <p:tags r:id="rId29"/>
            </p:custDataLst>
          </p:nvPr>
        </p:nvSpPr>
        <p:spPr>
          <a:xfrm>
            <a:off x="2964473" y="1665495"/>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决策树算法在医疗预测中的应用场景</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6" name="标题 1"/>
          <p:cNvSpPr>
            <a:spLocks noGrp="1"/>
          </p:cNvSpPr>
          <p:nvPr>
            <p:ph type="title" idx="2"/>
          </p:nvPr>
        </p:nvSpPr>
        <p:spPr/>
        <p:txBody>
          <a:bodyPr/>
          <a:p>
            <a:r>
              <a:rPr altLang="en-US" lang="zh-CN"/>
              <a:t>随机森林算法在医疗预测中的应用</a:t>
            </a:r>
            <a:endParaRPr altLang="en-US" lang="zh-CN"/>
          </a:p>
        </p:txBody>
      </p:sp>
      <p:sp>
        <p:nvSpPr>
          <p:cNvPr id="1049428" name="圆角矩形 26"/>
          <p:cNvSpPr/>
          <p:nvPr>
            <p:custDataLst>
              <p:tags r:id="rId1"/>
            </p:custDataLst>
          </p:nvPr>
        </p:nvSpPr>
        <p:spPr>
          <a:xfrm>
            <a:off x="608330"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30" name="圆角矩形 28"/>
          <p:cNvSpPr/>
          <p:nvPr>
            <p:custDataLst>
              <p:tags r:id="rId2"/>
            </p:custDataLst>
          </p:nvPr>
        </p:nvSpPr>
        <p:spPr>
          <a:xfrm>
            <a:off x="610871"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432" name="文本框 31"/>
          <p:cNvSpPr txBox="1"/>
          <p:nvPr>
            <p:custDataLst>
              <p:tags r:id="rId3"/>
            </p:custDataLst>
          </p:nvPr>
        </p:nvSpPr>
        <p:spPr>
          <a:xfrm>
            <a:off x="763315" y="2290305"/>
            <a:ext cx="2282989" cy="3405308"/>
          </a:xfrm>
          <a:prstGeom prst="rect"/>
          <a:noFill/>
        </p:spPr>
        <p:txBody>
          <a:bodyPr anchor="t" anchorCtr="0" rtlCol="0" wrap="square">
            <a:normAutofit/>
          </a:bodyPr>
          <a:p>
            <a:pPr algn="just" fontAlgn="auto">
              <a:lnSpc>
                <a:spcPct val="120000"/>
              </a:lnSpc>
            </a:pPr>
            <a:r>
              <a:rPr altLang="en-US" dirty="0" lang="zh-CN" spc="200">
                <a:solidFill>
                  <a:schemeClr val="tx1">
                    <a:lumMod val="85000"/>
                    <a:lumOff val="15000"/>
                  </a:schemeClr>
                </a:solidFill>
                <a:latin typeface="+mn-ea"/>
                <a:sym typeface="+mn-ea"/>
              </a:rPr>
              <a:t>算法原理：随机森林是一种集成学习算法，通过构建多个决策树并结合它们的预测结果来提高预测精度。</a:t>
            </a:r>
            <a:endParaRPr altLang="en-US" dirty="0" lang="zh-CN" spc="200">
              <a:solidFill>
                <a:schemeClr val="tx1">
                  <a:lumMod val="85000"/>
                  <a:lumOff val="15000"/>
                </a:schemeClr>
              </a:solidFill>
              <a:latin typeface="+mn-ea"/>
              <a:sym typeface="+mn-ea"/>
            </a:endParaRPr>
          </a:p>
        </p:txBody>
      </p:sp>
      <p:sp>
        <p:nvSpPr>
          <p:cNvPr id="1049434" name="圆角矩形 29"/>
          <p:cNvSpPr/>
          <p:nvPr>
            <p:custDataLst>
              <p:tags r:id="rId4"/>
            </p:custDataLst>
          </p:nvPr>
        </p:nvSpPr>
        <p:spPr>
          <a:xfrm>
            <a:off x="3400598"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36" name="圆角矩形 32"/>
          <p:cNvSpPr/>
          <p:nvPr>
            <p:custDataLst>
              <p:tags r:id="rId5"/>
            </p:custDataLst>
          </p:nvPr>
        </p:nvSpPr>
        <p:spPr>
          <a:xfrm>
            <a:off x="3403139"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38" name="文本框 34"/>
          <p:cNvSpPr txBox="1"/>
          <p:nvPr>
            <p:custDataLst>
              <p:tags r:id="rId6"/>
            </p:custDataLst>
          </p:nvPr>
        </p:nvSpPr>
        <p:spPr>
          <a:xfrm>
            <a:off x="3558124" y="2290305"/>
            <a:ext cx="2280191" cy="3406651"/>
          </a:xfrm>
          <a:prstGeom prst="rect"/>
          <a:noFill/>
        </p:spPr>
        <p:txBody>
          <a:bodyPr anchor="t" anchorCtr="0" rtlCol="0" wrap="square">
            <a:normAutofit fontScale="9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在医疗预测中的应用：随机森林算法可以用于疾病预测、预后评估、药物反应预测等医疗领域，通过训练模型学习疾病、治疗和结果之间的关系，从而进行准确的预测。</a:t>
            </a:r>
            <a:endParaRPr altLang="en-US" dirty="0" sz="2000" lang="zh-CN" spc="200">
              <a:solidFill>
                <a:schemeClr val="tx1">
                  <a:lumMod val="85000"/>
                  <a:lumOff val="15000"/>
                </a:schemeClr>
              </a:solidFill>
              <a:latin typeface="+mn-ea"/>
              <a:sym typeface="+mn-ea"/>
            </a:endParaRPr>
          </a:p>
        </p:txBody>
      </p:sp>
      <p:sp>
        <p:nvSpPr>
          <p:cNvPr id="1049440" name="圆角矩形 3"/>
          <p:cNvSpPr/>
          <p:nvPr>
            <p:custDataLst>
              <p:tags r:id="rId7"/>
            </p:custDataLst>
          </p:nvPr>
        </p:nvSpPr>
        <p:spPr>
          <a:xfrm>
            <a:off x="6192866"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42" name="圆角矩形 4"/>
          <p:cNvSpPr/>
          <p:nvPr>
            <p:custDataLst>
              <p:tags r:id="rId8"/>
            </p:custDataLst>
          </p:nvPr>
        </p:nvSpPr>
        <p:spPr>
          <a:xfrm>
            <a:off x="6195407"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44" name="文本框 5"/>
          <p:cNvSpPr txBox="1"/>
          <p:nvPr>
            <p:custDataLst>
              <p:tags r:id="rId9"/>
            </p:custDataLst>
          </p:nvPr>
        </p:nvSpPr>
        <p:spPr>
          <a:xfrm>
            <a:off x="6349757" y="2290305"/>
            <a:ext cx="2280191" cy="3406651"/>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优势与局限性：随机森林算法具有高预测精度、稳定性好、可解释性强等优点，但也存在过拟合、对数据量要求高等局限性。</a:t>
            </a:r>
            <a:endParaRPr altLang="en-US" dirty="0" lang="zh-CN" spc="200">
              <a:solidFill>
                <a:schemeClr val="tx1">
                  <a:lumMod val="85000"/>
                  <a:lumOff val="15000"/>
                </a:schemeClr>
              </a:solidFill>
              <a:latin typeface="+mn-ea"/>
              <a:sym typeface="+mn-ea"/>
            </a:endParaRPr>
          </a:p>
        </p:txBody>
      </p:sp>
      <p:sp>
        <p:nvSpPr>
          <p:cNvPr id="1049446" name="圆角矩形 8"/>
          <p:cNvSpPr/>
          <p:nvPr>
            <p:custDataLst>
              <p:tags r:id="rId10"/>
            </p:custDataLst>
          </p:nvPr>
        </p:nvSpPr>
        <p:spPr>
          <a:xfrm>
            <a:off x="8985135"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48" name="圆角矩形 9"/>
          <p:cNvSpPr/>
          <p:nvPr>
            <p:custDataLst>
              <p:tags r:id="rId11"/>
            </p:custDataLst>
          </p:nvPr>
        </p:nvSpPr>
        <p:spPr>
          <a:xfrm>
            <a:off x="8987675"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50" name="文本框 10"/>
          <p:cNvSpPr txBox="1"/>
          <p:nvPr>
            <p:custDataLst>
              <p:tags r:id="rId12"/>
            </p:custDataLst>
          </p:nvPr>
        </p:nvSpPr>
        <p:spPr>
          <a:xfrm>
            <a:off x="9142025" y="2290305"/>
            <a:ext cx="2280191" cy="3406651"/>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实际案例：介绍一个随机森林算法在医疗预测中的实际应用案例，包括数据集、模型构建、评估指标和结果解释等方面。</a:t>
            </a:r>
            <a:endParaRPr altLang="en-US" dirty="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84" name="文本占位符 1"/>
          <p:cNvSpPr>
            <a:spLocks noGrp="1"/>
          </p:cNvSpPr>
          <p:nvPr>
            <p:ph type="body" idx="2"/>
            <p:custDataLst>
              <p:tags r:id="rId1"/>
            </p:custDataLst>
          </p:nvPr>
        </p:nvSpPr>
        <p:spPr/>
        <p:txBody>
          <a:bodyPr/>
          <a:p>
            <a:r>
              <a:rPr altLang="en-US" lang="zh-CN"/>
              <a:t>Part Four</a:t>
            </a:r>
            <a:endParaRPr altLang="en-US" lang="zh-CN"/>
          </a:p>
        </p:txBody>
      </p:sp>
      <p:sp>
        <p:nvSpPr>
          <p:cNvPr id="1049486" name="标题 3"/>
          <p:cNvSpPr>
            <a:spLocks noGrp="1"/>
          </p:cNvSpPr>
          <p:nvPr>
            <p:ph type="title" idx="1"/>
            <p:custDataLst>
              <p:tags r:id="rId2"/>
            </p:custDataLst>
          </p:nvPr>
        </p:nvSpPr>
        <p:spPr/>
        <p:txBody>
          <a:bodyPr/>
          <a:p>
            <a:r>
              <a:rPr altLang="en-US" lang="zh-CN"/>
              <a:t>机器学习算法在医疗预测中的实践案例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48" name="标题 1"/>
          <p:cNvSpPr>
            <a:spLocks noGrp="1"/>
          </p:cNvSpPr>
          <p:nvPr>
            <p:ph type="title" idx="2"/>
          </p:nvPr>
        </p:nvSpPr>
        <p:spPr/>
        <p:txBody>
          <a:bodyPr/>
          <a:p>
            <a:r>
              <a:rPr altLang="en-US" lang="zh-CN"/>
              <a:t>利用机器学习算法预测疾病发病率</a:t>
            </a:r>
            <a:endParaRPr altLang="en-US" lang="zh-CN"/>
          </a:p>
        </p:txBody>
      </p:sp>
      <p:sp>
        <p:nvSpPr>
          <p:cNvPr id="1049550" name="矩形 5"/>
          <p:cNvSpPr/>
          <p:nvPr>
            <p:custDataLst>
              <p:tags r:id="rId1"/>
            </p:custDataLst>
          </p:nvPr>
        </p:nvSpPr>
        <p:spPr>
          <a:xfrm>
            <a:off x="608330"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52" name="矩形 10"/>
          <p:cNvSpPr/>
          <p:nvPr>
            <p:custDataLst>
              <p:tags r:id="rId2"/>
            </p:custDataLst>
          </p:nvPr>
        </p:nvSpPr>
        <p:spPr>
          <a:xfrm>
            <a:off x="962950"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54" name="TextBox 2"/>
          <p:cNvSpPr txBox="1"/>
          <p:nvPr>
            <p:custDataLst>
              <p:tags r:id="rId3"/>
            </p:custDataLst>
          </p:nvPr>
        </p:nvSpPr>
        <p:spPr>
          <a:xfrm>
            <a:off x="76331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数据来源：公共卫生数据、医疗记录等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56" name="矩形 6"/>
          <p:cNvSpPr/>
          <p:nvPr>
            <p:custDataLst>
              <p:tags r:id="rId4"/>
            </p:custDataLst>
          </p:nvPr>
        </p:nvSpPr>
        <p:spPr>
          <a:xfrm>
            <a:off x="3407023"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58" name="矩形 11"/>
          <p:cNvSpPr/>
          <p:nvPr>
            <p:custDataLst>
              <p:tags r:id="rId5"/>
            </p:custDataLst>
          </p:nvPr>
        </p:nvSpPr>
        <p:spPr>
          <a:xfrm>
            <a:off x="3780777"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60" name="TextBox 2"/>
          <p:cNvSpPr txBox="1"/>
          <p:nvPr>
            <p:custDataLst>
              <p:tags r:id="rId6"/>
            </p:custDataLst>
          </p:nvPr>
        </p:nvSpPr>
        <p:spPr>
          <a:xfrm>
            <a:off x="3561372"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特征选择：年龄、性别、生活习惯等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62" name="矩形 33"/>
          <p:cNvSpPr/>
          <p:nvPr>
            <p:custDataLst>
              <p:tags r:id="rId7"/>
            </p:custDataLst>
          </p:nvPr>
        </p:nvSpPr>
        <p:spPr>
          <a:xfrm>
            <a:off x="6201251"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64" name="矩形 37"/>
          <p:cNvSpPr/>
          <p:nvPr>
            <p:custDataLst>
              <p:tags r:id="rId8"/>
            </p:custDataLst>
          </p:nvPr>
        </p:nvSpPr>
        <p:spPr>
          <a:xfrm>
            <a:off x="6555871"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66" name="TextBox 2"/>
          <p:cNvSpPr txBox="1"/>
          <p:nvPr>
            <p:custDataLst>
              <p:tags r:id="rId9"/>
            </p:custDataLst>
          </p:nvPr>
        </p:nvSpPr>
        <p:spPr>
          <a:xfrm>
            <a:off x="635623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模型选择：线性回归、决策树等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68" name="矩形 34"/>
          <p:cNvSpPr/>
          <p:nvPr>
            <p:custDataLst>
              <p:tags r:id="rId10"/>
            </p:custDataLst>
          </p:nvPr>
        </p:nvSpPr>
        <p:spPr>
          <a:xfrm>
            <a:off x="8989738"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70" name="矩形 38"/>
          <p:cNvSpPr/>
          <p:nvPr>
            <p:custDataLst>
              <p:tags r:id="rId11"/>
            </p:custDataLst>
          </p:nvPr>
        </p:nvSpPr>
        <p:spPr>
          <a:xfrm>
            <a:off x="9363493"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72" name="TextBox 2"/>
          <p:cNvSpPr txBox="1"/>
          <p:nvPr>
            <p:custDataLst>
              <p:tags r:id="rId12"/>
            </p:custDataLst>
          </p:nvPr>
        </p:nvSpPr>
        <p:spPr>
          <a:xfrm>
            <a:off x="9144725"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预测结果：发病率趋势、风险评估等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06" name="标题 1"/>
          <p:cNvSpPr>
            <a:spLocks noGrp="1"/>
          </p:cNvSpPr>
          <p:nvPr>
            <p:ph type="title" idx="2"/>
          </p:nvPr>
        </p:nvSpPr>
        <p:spPr/>
        <p:txBody>
          <a:bodyPr/>
          <a:p>
            <a:r>
              <a:rPr altLang="en-US" lang="zh-CN"/>
              <a:t>利用机器学习算法预测疾病发展趋势</a:t>
            </a:r>
            <a:endParaRPr altLang="en-US" lang="zh-CN"/>
          </a:p>
        </p:txBody>
      </p:sp>
      <p:sp>
        <p:nvSpPr>
          <p:cNvPr id="1049608" name="矩形 31"/>
          <p:cNvSpPr/>
          <p:nvPr>
            <p:custDataLst>
              <p:tags r:id="rId1"/>
            </p:custDataLst>
          </p:nvPr>
        </p:nvSpPr>
        <p:spPr>
          <a:xfrm>
            <a:off x="3381267" y="1490345"/>
            <a:ext cx="5424547" cy="836507"/>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背景介绍：介绍疾病发展趋势预测的重要性</a:t>
            </a:r>
            <a:endParaRPr altLang="en-US" dirty="0" sz="1200" lang="zh-CN" spc="150">
              <a:solidFill>
                <a:schemeClr val="tx1">
                  <a:lumMod val="65000"/>
                  <a:lumOff val="35000"/>
                </a:schemeClr>
              </a:solidFill>
              <a:latin typeface="+mn-ea"/>
              <a:sym typeface="+mn-ea"/>
            </a:endParaRPr>
          </a:p>
        </p:txBody>
      </p:sp>
      <p:sp>
        <p:nvSpPr>
          <p:cNvPr id="1049610" name="矩形 4"/>
          <p:cNvSpPr/>
          <p:nvPr>
            <p:custDataLst>
              <p:tags r:id="rId2"/>
            </p:custDataLst>
          </p:nvPr>
        </p:nvSpPr>
        <p:spPr>
          <a:xfrm>
            <a:off x="3381267" y="2471050"/>
            <a:ext cx="5424547" cy="836507"/>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数据收集与处理：阐述如何收集和处理医疗数据</a:t>
            </a:r>
            <a:endParaRPr altLang="en-US" dirty="0" sz="1200" lang="zh-CN" spc="150">
              <a:solidFill>
                <a:schemeClr val="tx1">
                  <a:lumMod val="65000"/>
                  <a:lumOff val="35000"/>
                </a:schemeClr>
              </a:solidFill>
              <a:latin typeface="+mn-ea"/>
              <a:sym typeface="+mn-ea"/>
            </a:endParaRPr>
          </a:p>
        </p:txBody>
      </p:sp>
      <p:sp>
        <p:nvSpPr>
          <p:cNvPr id="1049612" name="矩形 5"/>
          <p:cNvSpPr/>
          <p:nvPr>
            <p:custDataLst>
              <p:tags r:id="rId3"/>
            </p:custDataLst>
          </p:nvPr>
        </p:nvSpPr>
        <p:spPr>
          <a:xfrm>
            <a:off x="3381267" y="3451754"/>
            <a:ext cx="5424547" cy="836507"/>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算法选择与实现：详细介绍所选择的机器学习算法及其实现过程</a:t>
            </a:r>
            <a:endParaRPr altLang="en-US" dirty="0" sz="1200" lang="zh-CN" spc="150">
              <a:solidFill>
                <a:schemeClr val="tx1">
                  <a:lumMod val="65000"/>
                  <a:lumOff val="35000"/>
                </a:schemeClr>
              </a:solidFill>
              <a:latin typeface="+mn-ea"/>
              <a:sym typeface="+mn-ea"/>
            </a:endParaRPr>
          </a:p>
        </p:txBody>
      </p:sp>
      <p:sp>
        <p:nvSpPr>
          <p:cNvPr id="1049614" name="矩形 7"/>
          <p:cNvSpPr/>
          <p:nvPr>
            <p:custDataLst>
              <p:tags r:id="rId4"/>
            </p:custDataLst>
          </p:nvPr>
        </p:nvSpPr>
        <p:spPr>
          <a:xfrm>
            <a:off x="3381267" y="4432459"/>
            <a:ext cx="5424547" cy="836507"/>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实验结果与评估：展示实验结果并对其进行评估</a:t>
            </a:r>
            <a:endParaRPr altLang="en-US" dirty="0" sz="1200" lang="zh-CN" spc="150">
              <a:solidFill>
                <a:schemeClr val="tx1">
                  <a:lumMod val="65000"/>
                  <a:lumOff val="35000"/>
                </a:schemeClr>
              </a:solidFill>
              <a:latin typeface="+mn-ea"/>
              <a:sym typeface="+mn-ea"/>
            </a:endParaRPr>
          </a:p>
        </p:txBody>
      </p:sp>
      <p:sp>
        <p:nvSpPr>
          <p:cNvPr id="1049616" name="矩形 3"/>
          <p:cNvSpPr/>
          <p:nvPr>
            <p:custDataLst>
              <p:tags r:id="rId5"/>
            </p:custDataLst>
          </p:nvPr>
        </p:nvSpPr>
        <p:spPr>
          <a:xfrm>
            <a:off x="3381267" y="5413163"/>
            <a:ext cx="5424547" cy="836507"/>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结论与展望：总结机器学习算法在医疗预测中的应用前景</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50" name="标题 1"/>
          <p:cNvSpPr>
            <a:spLocks noGrp="1"/>
          </p:cNvSpPr>
          <p:nvPr>
            <p:ph type="title" idx="2"/>
          </p:nvPr>
        </p:nvSpPr>
        <p:spPr/>
        <p:txBody>
          <a:bodyPr/>
          <a:p>
            <a:r>
              <a:rPr altLang="en-US" lang="zh-CN"/>
              <a:t>利用机器学习算法预测患者康复情况</a:t>
            </a:r>
            <a:endParaRPr altLang="en-US" lang="zh-CN"/>
          </a:p>
        </p:txBody>
      </p:sp>
      <p:sp>
        <p:nvSpPr>
          <p:cNvPr id="1049652" name="矩形 31"/>
          <p:cNvSpPr/>
          <p:nvPr>
            <p:custDataLst>
              <p:tags r:id="rId1"/>
            </p:custDataLst>
          </p:nvPr>
        </p:nvSpPr>
        <p:spPr>
          <a:xfrm>
            <a:off x="2677426" y="1490345"/>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介绍机器学习算法在医疗预测中的应用</a:t>
            </a:r>
            <a:endParaRPr altLang="en-US" dirty="0" sz="1200" lang="zh-CN" spc="150">
              <a:solidFill>
                <a:schemeClr val="tx1">
                  <a:lumMod val="65000"/>
                  <a:lumOff val="35000"/>
                </a:schemeClr>
              </a:solidFill>
              <a:latin typeface="+mn-ea"/>
              <a:sym typeface="+mn-ea"/>
            </a:endParaRPr>
          </a:p>
        </p:txBody>
      </p:sp>
      <p:sp>
        <p:nvSpPr>
          <p:cNvPr id="1049654" name="矩形 4"/>
          <p:cNvSpPr/>
          <p:nvPr>
            <p:custDataLst>
              <p:tags r:id="rId2"/>
            </p:custDataLst>
          </p:nvPr>
        </p:nvSpPr>
        <p:spPr>
          <a:xfrm>
            <a:off x="2677426" y="2725582"/>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介绍利用机器学习算法预测患者康复情况的实践案例</a:t>
            </a:r>
            <a:endParaRPr altLang="en-US" dirty="0" sz="1200" lang="zh-CN" spc="150">
              <a:solidFill>
                <a:schemeClr val="tx1">
                  <a:lumMod val="65000"/>
                  <a:lumOff val="35000"/>
                </a:schemeClr>
              </a:solidFill>
              <a:latin typeface="+mn-ea"/>
              <a:sym typeface="+mn-ea"/>
            </a:endParaRPr>
          </a:p>
        </p:txBody>
      </p:sp>
      <p:sp>
        <p:nvSpPr>
          <p:cNvPr id="1049656" name="矩形 5"/>
          <p:cNvSpPr/>
          <p:nvPr>
            <p:custDataLst>
              <p:tags r:id="rId3"/>
            </p:custDataLst>
          </p:nvPr>
        </p:nvSpPr>
        <p:spPr>
          <a:xfrm>
            <a:off x="2677426" y="3960819"/>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介绍机器学习算法在医疗预测中的优势和局限性</a:t>
            </a:r>
            <a:endParaRPr altLang="en-US" dirty="0" sz="1200" lang="zh-CN" spc="150">
              <a:solidFill>
                <a:schemeClr val="tx1">
                  <a:lumMod val="65000"/>
                  <a:lumOff val="35000"/>
                </a:schemeClr>
              </a:solidFill>
              <a:latin typeface="+mn-ea"/>
              <a:sym typeface="+mn-ea"/>
            </a:endParaRPr>
          </a:p>
        </p:txBody>
      </p:sp>
      <p:sp>
        <p:nvSpPr>
          <p:cNvPr id="1049658" name="矩形 7"/>
          <p:cNvSpPr/>
          <p:nvPr>
            <p:custDataLst>
              <p:tags r:id="rId4"/>
            </p:custDataLst>
          </p:nvPr>
        </p:nvSpPr>
        <p:spPr>
          <a:xfrm>
            <a:off x="2677426" y="5196056"/>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介绍未来机器学习算法在医疗预测中的发展趋势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92" name="标题 1"/>
          <p:cNvSpPr>
            <a:spLocks noGrp="1"/>
          </p:cNvSpPr>
          <p:nvPr>
            <p:ph type="title" idx="2"/>
          </p:nvPr>
        </p:nvSpPr>
        <p:spPr/>
        <p:txBody>
          <a:bodyPr/>
          <a:p>
            <a:r>
              <a:rPr altLang="en-US" lang="zh-CN"/>
              <a:t>利用机器学习算法提高医疗资源利用效率</a:t>
            </a:r>
            <a:endParaRPr altLang="en-US" lang="zh-CN"/>
          </a:p>
        </p:txBody>
      </p:sp>
      <p:sp>
        <p:nvSpPr>
          <p:cNvPr id="1049694" name="任意多边形 20"/>
          <p:cNvSpPr/>
          <p:nvPr>
            <p:custDataLst>
              <p:tags r:id="rId1"/>
            </p:custDataLst>
          </p:nvPr>
        </p:nvSpPr>
        <p:spPr>
          <a:xfrm rot="2700000">
            <a:off x="944615" y="1611493"/>
            <a:ext cx="1212451" cy="121455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96" name="文本框 24"/>
          <p:cNvSpPr txBox="1"/>
          <p:nvPr>
            <p:custDataLst>
              <p:tags r:id="rId2"/>
            </p:custDataLst>
          </p:nvPr>
        </p:nvSpPr>
        <p:spPr bwMode="auto">
          <a:xfrm>
            <a:off x="608330" y="3252900"/>
            <a:ext cx="1885863" cy="287632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背景介绍：医疗资源紧张，提高资源利用效率是关键</a:t>
            </a:r>
            <a:endParaRPr altLang="en-US" dirty="0" lang="zh-CN" spc="150">
              <a:solidFill>
                <a:schemeClr val="tx1">
                  <a:lumMod val="75000"/>
                  <a:lumOff val="25000"/>
                </a:schemeClr>
              </a:solidFill>
              <a:latin typeface="+mn-ea"/>
              <a:sym typeface="+mn-ea"/>
            </a:endParaRPr>
          </a:p>
        </p:txBody>
      </p:sp>
      <p:sp>
        <p:nvSpPr>
          <p:cNvPr id="1049698" name="矩形 42"/>
          <p:cNvSpPr/>
          <p:nvPr>
            <p:custDataLst>
              <p:tags r:id="rId3"/>
            </p:custDataLst>
          </p:nvPr>
        </p:nvSpPr>
        <p:spPr>
          <a:xfrm>
            <a:off x="733296" y="2896256"/>
            <a:ext cx="1635790" cy="11583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00" name="任意多边形 18"/>
          <p:cNvSpPr/>
          <p:nvPr>
            <p:custDataLst>
              <p:tags r:id="rId4"/>
            </p:custDataLst>
          </p:nvPr>
        </p:nvSpPr>
        <p:spPr>
          <a:xfrm rot="5400000">
            <a:off x="3216468" y="1611493"/>
            <a:ext cx="1212451" cy="121455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02" name="文本框 27"/>
          <p:cNvSpPr txBox="1"/>
          <p:nvPr>
            <p:custDataLst>
              <p:tags r:id="rId5"/>
            </p:custDataLst>
          </p:nvPr>
        </p:nvSpPr>
        <p:spPr bwMode="auto">
          <a:xfrm>
            <a:off x="2879481" y="3252900"/>
            <a:ext cx="1885863" cy="287632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实践案例1：利用机器学习算法预测患者病情，提前安排医疗资源</a:t>
            </a:r>
            <a:endParaRPr altLang="en-US" dirty="0" lang="zh-CN" spc="150">
              <a:solidFill>
                <a:schemeClr val="tx1">
                  <a:lumMod val="75000"/>
                  <a:lumOff val="25000"/>
                </a:schemeClr>
              </a:solidFill>
              <a:latin typeface="+mn-ea"/>
              <a:sym typeface="+mn-ea"/>
            </a:endParaRPr>
          </a:p>
        </p:txBody>
      </p:sp>
      <p:sp>
        <p:nvSpPr>
          <p:cNvPr id="1049704" name="矩形 43"/>
          <p:cNvSpPr/>
          <p:nvPr>
            <p:custDataLst>
              <p:tags r:id="rId6"/>
            </p:custDataLst>
          </p:nvPr>
        </p:nvSpPr>
        <p:spPr>
          <a:xfrm>
            <a:off x="3004447" y="2896256"/>
            <a:ext cx="1635790" cy="11583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06" name="任意多边形 21"/>
          <p:cNvSpPr/>
          <p:nvPr>
            <p:custDataLst>
              <p:tags r:id="rId7"/>
            </p:custDataLst>
          </p:nvPr>
        </p:nvSpPr>
        <p:spPr>
          <a:xfrm rot="18900000" flipH="1">
            <a:off x="5486917" y="1611493"/>
            <a:ext cx="1212451" cy="121455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08" name="文本框 30"/>
          <p:cNvSpPr txBox="1"/>
          <p:nvPr>
            <p:custDataLst>
              <p:tags r:id="rId8"/>
            </p:custDataLst>
          </p:nvPr>
        </p:nvSpPr>
        <p:spPr bwMode="auto">
          <a:xfrm>
            <a:off x="5149930" y="3252900"/>
            <a:ext cx="1885863" cy="287632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实践案例2：通过机器学习算法分析历史数据，优化医疗资源配置</a:t>
            </a:r>
            <a:endParaRPr altLang="en-US" dirty="0" lang="zh-CN" spc="150">
              <a:solidFill>
                <a:schemeClr val="tx1">
                  <a:lumMod val="75000"/>
                  <a:lumOff val="25000"/>
                </a:schemeClr>
              </a:solidFill>
              <a:latin typeface="+mn-ea"/>
              <a:sym typeface="+mn-ea"/>
            </a:endParaRPr>
          </a:p>
        </p:txBody>
      </p:sp>
      <p:sp>
        <p:nvSpPr>
          <p:cNvPr id="1049710" name="矩形 44"/>
          <p:cNvSpPr/>
          <p:nvPr>
            <p:custDataLst>
              <p:tags r:id="rId9"/>
            </p:custDataLst>
          </p:nvPr>
        </p:nvSpPr>
        <p:spPr>
          <a:xfrm>
            <a:off x="5275598" y="2896256"/>
            <a:ext cx="1635790" cy="11583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12" name="任意多边形 22"/>
          <p:cNvSpPr/>
          <p:nvPr>
            <p:custDataLst>
              <p:tags r:id="rId10"/>
            </p:custDataLst>
          </p:nvPr>
        </p:nvSpPr>
        <p:spPr>
          <a:xfrm rot="2700000" flipH="1" flipV="1">
            <a:off x="7758068" y="1611493"/>
            <a:ext cx="1212451" cy="121455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14" name="文本框 33"/>
          <p:cNvSpPr txBox="1"/>
          <p:nvPr>
            <p:custDataLst>
              <p:tags r:id="rId11"/>
            </p:custDataLst>
          </p:nvPr>
        </p:nvSpPr>
        <p:spPr bwMode="auto">
          <a:xfrm>
            <a:off x="7421081" y="3252900"/>
            <a:ext cx="1885863" cy="287632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实践案例3：利用机器学习算法提高诊断准确率，减少误诊和漏诊情况</a:t>
            </a:r>
            <a:endParaRPr altLang="en-US" dirty="0" lang="zh-CN" spc="150">
              <a:solidFill>
                <a:schemeClr val="tx1">
                  <a:lumMod val="75000"/>
                  <a:lumOff val="25000"/>
                </a:schemeClr>
              </a:solidFill>
              <a:latin typeface="+mn-ea"/>
              <a:sym typeface="+mn-ea"/>
            </a:endParaRPr>
          </a:p>
        </p:txBody>
      </p:sp>
      <p:sp>
        <p:nvSpPr>
          <p:cNvPr id="1049716" name="矩形 45"/>
          <p:cNvSpPr/>
          <p:nvPr>
            <p:custDataLst>
              <p:tags r:id="rId12"/>
            </p:custDataLst>
          </p:nvPr>
        </p:nvSpPr>
        <p:spPr>
          <a:xfrm>
            <a:off x="7546047" y="2896256"/>
            <a:ext cx="1635790" cy="11583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18" name="任意多边形 3"/>
          <p:cNvSpPr/>
          <p:nvPr>
            <p:custDataLst>
              <p:tags r:id="rId13"/>
            </p:custDataLst>
          </p:nvPr>
        </p:nvSpPr>
        <p:spPr>
          <a:xfrm rot="16200000" flipV="1">
            <a:off x="10029922" y="1611493"/>
            <a:ext cx="1212451" cy="121455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20" name="文本框 4"/>
          <p:cNvSpPr txBox="1"/>
          <p:nvPr>
            <p:custDataLst>
              <p:tags r:id="rId14"/>
            </p:custDataLst>
          </p:nvPr>
        </p:nvSpPr>
        <p:spPr bwMode="auto">
          <a:xfrm>
            <a:off x="9692233" y="3252900"/>
            <a:ext cx="1885863" cy="287632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实践案例4：通过机器学习算法实现个性化治疗，提高治疗效果和患者满意度</a:t>
            </a:r>
            <a:endParaRPr altLang="en-US" dirty="0" lang="zh-CN" spc="150">
              <a:solidFill>
                <a:schemeClr val="tx1">
                  <a:lumMod val="75000"/>
                  <a:lumOff val="25000"/>
                </a:schemeClr>
              </a:solidFill>
              <a:latin typeface="+mn-ea"/>
              <a:sym typeface="+mn-ea"/>
            </a:endParaRPr>
          </a:p>
        </p:txBody>
      </p:sp>
      <p:sp>
        <p:nvSpPr>
          <p:cNvPr id="1049722" name="矩形 5"/>
          <p:cNvSpPr/>
          <p:nvPr>
            <p:custDataLst>
              <p:tags r:id="rId15"/>
            </p:custDataLst>
          </p:nvPr>
        </p:nvSpPr>
        <p:spPr>
          <a:xfrm>
            <a:off x="9817199" y="2896256"/>
            <a:ext cx="1635790" cy="115839"/>
          </a:xfrm>
          <a:prstGeom prst="rect"/>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56" name="文本占位符 1"/>
          <p:cNvSpPr>
            <a:spLocks noGrp="1"/>
          </p:cNvSpPr>
          <p:nvPr>
            <p:ph type="body" idx="2"/>
            <p:custDataLst>
              <p:tags r:id="rId1"/>
            </p:custDataLst>
          </p:nvPr>
        </p:nvSpPr>
        <p:spPr/>
        <p:txBody>
          <a:bodyPr/>
          <a:p>
            <a:r>
              <a:rPr altLang="en-US" lang="zh-CN"/>
              <a:t>Part Five</a:t>
            </a:r>
            <a:endParaRPr altLang="en-US" lang="zh-CN"/>
          </a:p>
        </p:txBody>
      </p:sp>
      <p:sp>
        <p:nvSpPr>
          <p:cNvPr id="1049758" name="标题 3"/>
          <p:cNvSpPr>
            <a:spLocks noGrp="1"/>
          </p:cNvSpPr>
          <p:nvPr>
            <p:ph type="title" idx="1"/>
            <p:custDataLst>
              <p:tags r:id="rId2"/>
            </p:custDataLst>
          </p:nvPr>
        </p:nvSpPr>
        <p:spPr/>
        <p:txBody>
          <a:bodyPr/>
          <a:p>
            <a:r>
              <a:rPr altLang="en-US" lang="zh-CN"/>
              <a:t>机器学习算法在医疗预测中的挑战与未来发展</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20" name="标题 1"/>
          <p:cNvSpPr>
            <a:spLocks noGrp="1"/>
          </p:cNvSpPr>
          <p:nvPr>
            <p:ph type="title" idx="2"/>
          </p:nvPr>
        </p:nvSpPr>
        <p:spPr/>
        <p:txBody>
          <a:bodyPr/>
          <a:p>
            <a:r>
              <a:rPr altLang="en-US" lang="zh-CN"/>
              <a:t>数据隐私和安全问题</a:t>
            </a:r>
            <a:endParaRPr altLang="en-US" lang="zh-CN"/>
          </a:p>
        </p:txBody>
      </p:sp>
      <p:sp>
        <p:nvSpPr>
          <p:cNvPr id="1049822"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4"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26"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数据隐私：医疗数据属于个人隐私，需要严格保护，防止泄露</a:t>
            </a:r>
            <a:endParaRPr altLang="en-US" dirty="0" sz="2000" lang="zh-CN" spc="150">
              <a:solidFill>
                <a:schemeClr val="tx1">
                  <a:lumMod val="85000"/>
                  <a:lumOff val="15000"/>
                </a:schemeClr>
              </a:solidFill>
              <a:latin typeface="+mn-ea"/>
              <a:sym typeface="+mn-ea"/>
            </a:endParaRPr>
          </a:p>
        </p:txBody>
      </p:sp>
      <p:sp>
        <p:nvSpPr>
          <p:cNvPr id="1049828"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0"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2"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数据安全：医疗数据具有很高的价值，需要采取措施防止数据被篡改或破坏</a:t>
            </a:r>
            <a:endParaRPr altLang="en-US" dirty="0" sz="2000" lang="zh-CN" spc="150">
              <a:solidFill>
                <a:schemeClr val="tx1">
                  <a:lumMod val="85000"/>
                  <a:lumOff val="15000"/>
                </a:schemeClr>
              </a:solidFill>
              <a:latin typeface="+mn-ea"/>
              <a:sym typeface="+mn-ea"/>
            </a:endParaRPr>
          </a:p>
        </p:txBody>
      </p:sp>
      <p:sp>
        <p:nvSpPr>
          <p:cNvPr id="1049834"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6"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8"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法律和伦理问题：机器学习算法在医疗预测中的应用需要遵守相关法律法规和伦理规范</a:t>
            </a:r>
            <a:endParaRPr altLang="en-US" dirty="0" sz="2000" lang="zh-CN" spc="150">
              <a:solidFill>
                <a:schemeClr val="tx1">
                  <a:lumMod val="85000"/>
                  <a:lumOff val="15000"/>
                </a:schemeClr>
              </a:solidFill>
              <a:latin typeface="+mn-ea"/>
              <a:sym typeface="+mn-ea"/>
            </a:endParaRPr>
          </a:p>
        </p:txBody>
      </p:sp>
      <p:sp>
        <p:nvSpPr>
          <p:cNvPr id="1049840"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2"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4"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技术挑战：如何确保机器学习算法在处理医疗数据时的安全性和可靠性，需要不断的技术创新和改进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78" name="标题 1"/>
          <p:cNvSpPr>
            <a:spLocks noGrp="1"/>
          </p:cNvSpPr>
          <p:nvPr>
            <p:ph type="title" idx="2"/>
          </p:nvPr>
        </p:nvSpPr>
        <p:spPr/>
        <p:txBody>
          <a:bodyPr/>
          <a:p>
            <a:r>
              <a:rPr altLang="en-US" lang="zh-CN"/>
              <a:t>模型可解释性和可信度问题</a:t>
            </a:r>
            <a:endParaRPr altLang="en-US" lang="zh-CN"/>
          </a:p>
        </p:txBody>
      </p:sp>
      <p:sp>
        <p:nvSpPr>
          <p:cNvPr id="1049880" name="图形"/>
          <p:cNvSpPr/>
          <p:nvPr>
            <p:custDataLst>
              <p:tags r:id="rId1"/>
            </p:custDataLst>
          </p:nvPr>
        </p:nvSpPr>
        <p:spPr>
          <a:xfrm>
            <a:off x="608330" y="1562100"/>
            <a:ext cx="10944146" cy="1011978"/>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882" name="任意多边形 18"/>
          <p:cNvSpPr/>
          <p:nvPr>
            <p:custDataLst>
              <p:tags r:id="rId2"/>
            </p:custDataLst>
          </p:nvPr>
        </p:nvSpPr>
        <p:spPr>
          <a:xfrm>
            <a:off x="10639425" y="1562100"/>
            <a:ext cx="938366" cy="979262"/>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884" name="标题"/>
          <p:cNvSpPr txBox="1"/>
          <p:nvPr>
            <p:custDataLst>
              <p:tags r:id="rId3"/>
            </p:custDataLst>
          </p:nvPr>
        </p:nvSpPr>
        <p:spPr>
          <a:xfrm>
            <a:off x="638175" y="1632585"/>
            <a:ext cx="1023804" cy="869959"/>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886" name="正文"/>
          <p:cNvSpPr txBox="1"/>
          <p:nvPr>
            <p:custDataLst>
              <p:tags r:id="rId4"/>
            </p:custDataLst>
          </p:nvPr>
        </p:nvSpPr>
        <p:spPr>
          <a:xfrm>
            <a:off x="1758315" y="1632585"/>
            <a:ext cx="9793864" cy="870702"/>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模型可解释性：机器学习算法在医疗预测中的挑战之一是模型的可解释性。由于医疗领域对准确性和可靠性的要求非常高，因此需要确保模型能够提供清晰、易于理解的预测结果。</a:t>
            </a:r>
            <a:endParaRPr altLang="en-US" dirty="0" sz="1600" lang="zh-CN">
              <a:solidFill>
                <a:schemeClr val="tx1">
                  <a:lumMod val="65000"/>
                  <a:lumOff val="35000"/>
                </a:schemeClr>
              </a:solidFill>
              <a:latin typeface="+中文正文" charset="0"/>
            </a:endParaRPr>
          </a:p>
        </p:txBody>
      </p:sp>
      <p:cxnSp>
        <p:nvCxnSpPr>
          <p:cNvPr id="3145743" name="直接连接符 42"/>
          <p:cNvCxnSpPr>
            <a:cxnSpLocks/>
          </p:cNvCxnSpPr>
          <p:nvPr>
            <p:custDataLst>
              <p:tags r:id="rId5"/>
            </p:custDataLst>
          </p:nvPr>
        </p:nvCxnSpPr>
        <p:spPr>
          <a:xfrm>
            <a:off x="1661795" y="1730375"/>
            <a:ext cx="0" cy="675147"/>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49888" name="图形"/>
          <p:cNvSpPr/>
          <p:nvPr>
            <p:custDataLst>
              <p:tags r:id="rId6"/>
            </p:custDataLst>
          </p:nvPr>
        </p:nvSpPr>
        <p:spPr>
          <a:xfrm>
            <a:off x="608330" y="2763520"/>
            <a:ext cx="10944146" cy="1011978"/>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890" name="任意多边形 22"/>
          <p:cNvSpPr/>
          <p:nvPr>
            <p:custDataLst>
              <p:tags r:id="rId7"/>
            </p:custDataLst>
          </p:nvPr>
        </p:nvSpPr>
        <p:spPr>
          <a:xfrm>
            <a:off x="10639425" y="2763520"/>
            <a:ext cx="938366" cy="979262"/>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892" name="标题"/>
          <p:cNvSpPr txBox="1"/>
          <p:nvPr>
            <p:custDataLst>
              <p:tags r:id="rId8"/>
            </p:custDataLst>
          </p:nvPr>
        </p:nvSpPr>
        <p:spPr>
          <a:xfrm>
            <a:off x="638175" y="2834005"/>
            <a:ext cx="1023804" cy="869959"/>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894" name="正文"/>
          <p:cNvSpPr txBox="1"/>
          <p:nvPr>
            <p:custDataLst>
              <p:tags r:id="rId9"/>
            </p:custDataLst>
          </p:nvPr>
        </p:nvSpPr>
        <p:spPr>
          <a:xfrm>
            <a:off x="1758315" y="2834005"/>
            <a:ext cx="9793864" cy="870702"/>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可信度问题：机器学习算法在医疗预测中的另一个挑战是可信度问题。由于医疗数据通常具有复杂性和不确定性，因此需要确保模型能够提供准确、可靠的预测结果。此外，还需要考虑数据的质量和完整性，以及模型的泛化能力等因素。</a:t>
            </a:r>
            <a:endParaRPr altLang="en-US" dirty="0" sz="1600" lang="zh-CN">
              <a:solidFill>
                <a:schemeClr val="tx1">
                  <a:lumMod val="65000"/>
                  <a:lumOff val="35000"/>
                </a:schemeClr>
              </a:solidFill>
              <a:latin typeface="+中文正文" charset="0"/>
            </a:endParaRPr>
          </a:p>
        </p:txBody>
      </p:sp>
      <p:cxnSp>
        <p:nvCxnSpPr>
          <p:cNvPr id="3145745" name="直接连接符 49"/>
          <p:cNvCxnSpPr>
            <a:cxnSpLocks/>
          </p:cNvCxnSpPr>
          <p:nvPr>
            <p:custDataLst>
              <p:tags r:id="rId10"/>
            </p:custDataLst>
          </p:nvPr>
        </p:nvCxnSpPr>
        <p:spPr>
          <a:xfrm>
            <a:off x="1661795" y="2931160"/>
            <a:ext cx="0" cy="675147"/>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49896" name="图形"/>
          <p:cNvSpPr/>
          <p:nvPr>
            <p:custDataLst>
              <p:tags r:id="rId11"/>
            </p:custDataLst>
          </p:nvPr>
        </p:nvSpPr>
        <p:spPr>
          <a:xfrm>
            <a:off x="608330" y="3964940"/>
            <a:ext cx="10944146" cy="1011978"/>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898" name="任意多边形 22"/>
          <p:cNvSpPr/>
          <p:nvPr>
            <p:custDataLst>
              <p:tags r:id="rId12"/>
            </p:custDataLst>
          </p:nvPr>
        </p:nvSpPr>
        <p:spPr>
          <a:xfrm>
            <a:off x="10639425" y="3964940"/>
            <a:ext cx="938366" cy="979262"/>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900" name="标题"/>
          <p:cNvSpPr txBox="1"/>
          <p:nvPr>
            <p:custDataLst>
              <p:tags r:id="rId13"/>
            </p:custDataLst>
          </p:nvPr>
        </p:nvSpPr>
        <p:spPr>
          <a:xfrm>
            <a:off x="638175" y="4035425"/>
            <a:ext cx="1023804" cy="869959"/>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902" name="正文"/>
          <p:cNvSpPr txBox="1"/>
          <p:nvPr>
            <p:custDataLst>
              <p:tags r:id="rId14"/>
            </p:custDataLst>
          </p:nvPr>
        </p:nvSpPr>
        <p:spPr>
          <a:xfrm>
            <a:off x="1758315" y="4035425"/>
            <a:ext cx="9793864" cy="870702"/>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未来发展：为了解决模型可解释性和可信度问题，未来需要进一步研究和探索新的技术。例如，可以使用可解释性强的机器学习算法，如决策树、随机森林等，来提高模型的解释性。同时，也可以采用集成学习、迁移学习等技术来提高模型的泛化能力和可信度。</a:t>
            </a:r>
            <a:endParaRPr altLang="en-US" dirty="0" sz="1600" lang="zh-CN">
              <a:solidFill>
                <a:schemeClr val="tx1">
                  <a:lumMod val="65000"/>
                  <a:lumOff val="35000"/>
                </a:schemeClr>
              </a:solidFill>
              <a:latin typeface="+中文正文" charset="0"/>
            </a:endParaRPr>
          </a:p>
        </p:txBody>
      </p:sp>
      <p:cxnSp>
        <p:nvCxnSpPr>
          <p:cNvPr id="3145747" name="直接连接符 66"/>
          <p:cNvCxnSpPr>
            <a:cxnSpLocks/>
          </p:cNvCxnSpPr>
          <p:nvPr>
            <p:custDataLst>
              <p:tags r:id="rId15"/>
            </p:custDataLst>
          </p:nvPr>
        </p:nvCxnSpPr>
        <p:spPr>
          <a:xfrm>
            <a:off x="1661795" y="4132580"/>
            <a:ext cx="0" cy="675147"/>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49904" name="图形"/>
          <p:cNvSpPr/>
          <p:nvPr>
            <p:custDataLst>
              <p:tags r:id="rId16"/>
            </p:custDataLst>
          </p:nvPr>
        </p:nvSpPr>
        <p:spPr>
          <a:xfrm>
            <a:off x="608330" y="5165725"/>
            <a:ext cx="10944146" cy="1011978"/>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906" name="任意多边形 22"/>
          <p:cNvSpPr/>
          <p:nvPr>
            <p:custDataLst>
              <p:tags r:id="rId17"/>
            </p:custDataLst>
          </p:nvPr>
        </p:nvSpPr>
        <p:spPr>
          <a:xfrm>
            <a:off x="10639425" y="5165725"/>
            <a:ext cx="938366" cy="979262"/>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908" name="标题"/>
          <p:cNvSpPr txBox="1"/>
          <p:nvPr>
            <p:custDataLst>
              <p:tags r:id="rId18"/>
            </p:custDataLst>
          </p:nvPr>
        </p:nvSpPr>
        <p:spPr>
          <a:xfrm>
            <a:off x="638175" y="5236845"/>
            <a:ext cx="1023804" cy="869959"/>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910" name="正文"/>
          <p:cNvSpPr txBox="1"/>
          <p:nvPr>
            <p:custDataLst>
              <p:tags r:id="rId19"/>
            </p:custDataLst>
          </p:nvPr>
        </p:nvSpPr>
        <p:spPr>
          <a:xfrm>
            <a:off x="1758315" y="5236845"/>
            <a:ext cx="9793864" cy="870702"/>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结论：机器学习算法在医疗预测中的应用面临着模型可解释性和可信度等挑战。为了解决这些问题，需要进一步研究和探索新的技术，以提高模型的解释性和可信度，为医疗领域的发展提供更好的支持。</a:t>
            </a:r>
            <a:endParaRPr altLang="en-US" dirty="0" sz="1600" lang="zh-CN">
              <a:solidFill>
                <a:schemeClr val="tx1">
                  <a:lumMod val="65000"/>
                  <a:lumOff val="35000"/>
                </a:schemeClr>
              </a:solidFill>
              <a:latin typeface="+中文正文" charset="0"/>
            </a:endParaRPr>
          </a:p>
        </p:txBody>
      </p:sp>
      <p:cxnSp>
        <p:nvCxnSpPr>
          <p:cNvPr id="3145749" name="直接连接符 78"/>
          <p:cNvCxnSpPr>
            <a:cxnSpLocks/>
          </p:cNvCxnSpPr>
          <p:nvPr>
            <p:custDataLst>
              <p:tags r:id="rId20"/>
            </p:custDataLst>
          </p:nvPr>
        </p:nvCxnSpPr>
        <p:spPr>
          <a:xfrm>
            <a:off x="1661795" y="5334000"/>
            <a:ext cx="0" cy="675147"/>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44" name="标题 1"/>
          <p:cNvSpPr>
            <a:spLocks noGrp="1"/>
          </p:cNvSpPr>
          <p:nvPr>
            <p:ph type="title" idx="2"/>
          </p:nvPr>
        </p:nvSpPr>
        <p:spPr/>
        <p:txBody>
          <a:bodyPr/>
          <a:p>
            <a:r>
              <a:rPr altLang="en-US" lang="zh-CN"/>
              <a:t>模型泛化能力和鲁棒性问题</a:t>
            </a:r>
            <a:endParaRPr altLang="en-US" lang="zh-CN"/>
          </a:p>
        </p:txBody>
      </p:sp>
      <p:sp>
        <p:nvSpPr>
          <p:cNvPr id="1049946" name="对角圆角矩形 15"/>
          <p:cNvSpPr/>
          <p:nvPr>
            <p:custDataLst>
              <p:tags r:id="rId1"/>
            </p:custDataLst>
          </p:nvPr>
        </p:nvSpPr>
        <p:spPr>
          <a:xfrm>
            <a:off x="1499600" y="4193833"/>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8" name="对角圆角矩形 16"/>
          <p:cNvSpPr/>
          <p:nvPr>
            <p:custDataLst>
              <p:tags r:id="rId2"/>
            </p:custDataLst>
          </p:nvPr>
        </p:nvSpPr>
        <p:spPr>
          <a:xfrm>
            <a:off x="1499600" y="4053207"/>
            <a:ext cx="559151" cy="53355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0" name="直角三角形 17"/>
          <p:cNvSpPr/>
          <p:nvPr>
            <p:custDataLst>
              <p:tags r:id="rId3"/>
            </p:custDataLst>
          </p:nvPr>
        </p:nvSpPr>
        <p:spPr>
          <a:xfrm>
            <a:off x="2058876" y="4053852"/>
            <a:ext cx="84245" cy="14040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2" name="文本框 27"/>
          <p:cNvSpPr txBox="1"/>
          <p:nvPr>
            <p:custDataLst>
              <p:tags r:id="rId4"/>
            </p:custDataLst>
          </p:nvPr>
        </p:nvSpPr>
        <p:spPr>
          <a:xfrm>
            <a:off x="2095000" y="4204799"/>
            <a:ext cx="8300931" cy="76101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数据质量和标注问题：医疗数据的质量和标注方式对机器学习算法的准确性和可靠性有着重要影响</a:t>
            </a:r>
            <a:endParaRPr altLang="zh-CN" dirty="0" lang="en-US">
              <a:solidFill>
                <a:schemeClr val="dk1">
                  <a:lumMod val="80000"/>
                  <a:lumOff val="20000"/>
                </a:schemeClr>
              </a:solidFill>
              <a:latin typeface="+mn-ea"/>
              <a:sym typeface="+mn-ea"/>
            </a:endParaRPr>
          </a:p>
        </p:txBody>
      </p:sp>
      <p:sp>
        <p:nvSpPr>
          <p:cNvPr id="1049954" name="对角圆角矩形 52"/>
          <p:cNvSpPr/>
          <p:nvPr>
            <p:custDataLst>
              <p:tags r:id="rId5"/>
            </p:custDataLst>
          </p:nvPr>
        </p:nvSpPr>
        <p:spPr>
          <a:xfrm>
            <a:off x="1499600" y="1631615"/>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6" name="对角圆角矩形 53"/>
          <p:cNvSpPr/>
          <p:nvPr>
            <p:custDataLst>
              <p:tags r:id="rId6"/>
            </p:custDataLst>
          </p:nvPr>
        </p:nvSpPr>
        <p:spPr>
          <a:xfrm>
            <a:off x="1499600" y="1490345"/>
            <a:ext cx="559151" cy="53355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8" name="直角三角形 54"/>
          <p:cNvSpPr/>
          <p:nvPr>
            <p:custDataLst>
              <p:tags r:id="rId7"/>
            </p:custDataLst>
          </p:nvPr>
        </p:nvSpPr>
        <p:spPr>
          <a:xfrm>
            <a:off x="2058876" y="1490990"/>
            <a:ext cx="84245" cy="14040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0" name="文本框 56"/>
          <p:cNvSpPr txBox="1"/>
          <p:nvPr>
            <p:custDataLst>
              <p:tags r:id="rId8"/>
            </p:custDataLst>
          </p:nvPr>
        </p:nvSpPr>
        <p:spPr>
          <a:xfrm>
            <a:off x="2095000" y="1634841"/>
            <a:ext cx="8300931" cy="76101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模型泛化能力：机器学习算法在医疗预测中需要具备较好的泛化能力，能够处理不同类型的数据和任务</a:t>
            </a:r>
            <a:endParaRPr altLang="en-US" dirty="0" lang="zh-CN">
              <a:solidFill>
                <a:schemeClr val="dk1">
                  <a:lumMod val="80000"/>
                  <a:lumOff val="20000"/>
                </a:schemeClr>
              </a:solidFill>
              <a:latin typeface="+mn-ea"/>
              <a:sym typeface="+mn-ea"/>
            </a:endParaRPr>
          </a:p>
        </p:txBody>
      </p:sp>
      <p:sp>
        <p:nvSpPr>
          <p:cNvPr id="1049962" name="对角圆角矩形 5"/>
          <p:cNvSpPr/>
          <p:nvPr>
            <p:custDataLst>
              <p:tags r:id="rId9"/>
            </p:custDataLst>
          </p:nvPr>
        </p:nvSpPr>
        <p:spPr>
          <a:xfrm>
            <a:off x="1499600" y="2912724"/>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4" name="对角圆角矩形 6"/>
          <p:cNvSpPr/>
          <p:nvPr>
            <p:custDataLst>
              <p:tags r:id="rId10"/>
            </p:custDataLst>
          </p:nvPr>
        </p:nvSpPr>
        <p:spPr>
          <a:xfrm>
            <a:off x="1499600" y="2771454"/>
            <a:ext cx="559151" cy="53355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6" name="直角三角形 7"/>
          <p:cNvSpPr/>
          <p:nvPr>
            <p:custDataLst>
              <p:tags r:id="rId11"/>
            </p:custDataLst>
          </p:nvPr>
        </p:nvSpPr>
        <p:spPr>
          <a:xfrm>
            <a:off x="2058876" y="2772744"/>
            <a:ext cx="84245" cy="14040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8" name="文本框 8"/>
          <p:cNvSpPr txBox="1"/>
          <p:nvPr>
            <p:custDataLst>
              <p:tags r:id="rId12"/>
            </p:custDataLst>
          </p:nvPr>
        </p:nvSpPr>
        <p:spPr>
          <a:xfrm>
            <a:off x="2095000" y="2923690"/>
            <a:ext cx="8300931" cy="76101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鲁棒性问题：医疗数据往往存在一些噪声和异常值，机器学习算法需要具备鲁棒性，能够处理这些问题并给出准确的预测结果</a:t>
            </a:r>
            <a:endParaRPr altLang="en-US" dirty="0" lang="zh-CN">
              <a:solidFill>
                <a:schemeClr val="dk1">
                  <a:lumMod val="80000"/>
                  <a:lumOff val="20000"/>
                </a:schemeClr>
              </a:solidFill>
              <a:latin typeface="+mn-ea"/>
              <a:sym typeface="+mn-ea"/>
            </a:endParaRPr>
          </a:p>
        </p:txBody>
      </p:sp>
      <p:sp>
        <p:nvSpPr>
          <p:cNvPr id="1049970" name="对角圆角矩形 9"/>
          <p:cNvSpPr/>
          <p:nvPr>
            <p:custDataLst>
              <p:tags r:id="rId13"/>
            </p:custDataLst>
          </p:nvPr>
        </p:nvSpPr>
        <p:spPr>
          <a:xfrm>
            <a:off x="1499600" y="5475586"/>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2" name="对角圆角矩形 10"/>
          <p:cNvSpPr/>
          <p:nvPr>
            <p:custDataLst>
              <p:tags r:id="rId14"/>
            </p:custDataLst>
          </p:nvPr>
        </p:nvSpPr>
        <p:spPr>
          <a:xfrm>
            <a:off x="1499600" y="5334316"/>
            <a:ext cx="559151" cy="53355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4" name="直角三角形 11"/>
          <p:cNvSpPr/>
          <p:nvPr>
            <p:custDataLst>
              <p:tags r:id="rId15"/>
            </p:custDataLst>
          </p:nvPr>
        </p:nvSpPr>
        <p:spPr>
          <a:xfrm>
            <a:off x="2058876" y="5334961"/>
            <a:ext cx="84245" cy="14040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6" name="文本框 12"/>
          <p:cNvSpPr txBox="1"/>
          <p:nvPr>
            <p:custDataLst>
              <p:tags r:id="rId16"/>
            </p:custDataLst>
          </p:nvPr>
        </p:nvSpPr>
        <p:spPr>
          <a:xfrm>
            <a:off x="2095000" y="5485907"/>
            <a:ext cx="8300931" cy="76101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隐私和伦理问题：医疗数据涉及到个人隐私和伦理问题，机器学习算法需要遵守相关法律法规和伦理规范，保护患者隐私和数据安全</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10" name="标题 1"/>
          <p:cNvSpPr>
            <a:spLocks noGrp="1"/>
          </p:cNvSpPr>
          <p:nvPr>
            <p:ph type="title" idx="2"/>
          </p:nvPr>
        </p:nvSpPr>
        <p:spPr/>
        <p:txBody>
          <a:bodyPr/>
          <a:p>
            <a:r>
              <a:rPr altLang="en-US" lang="zh-CN"/>
              <a:t>未来发展趋势和展望</a:t>
            </a:r>
            <a:endParaRPr altLang="en-US" lang="zh-CN"/>
          </a:p>
        </p:txBody>
      </p:sp>
      <p:sp>
        <p:nvSpPr>
          <p:cNvPr id="1050012"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14"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16"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18"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0"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医疗预测将更加精准和个性化</a:t>
            </a:r>
            <a:endParaRPr altLang="en-US" sz="1400" lang="zh-CN" spc="150">
              <a:solidFill>
                <a:schemeClr val="tx1"/>
              </a:solidFill>
              <a:effectLst/>
              <a:latin typeface="+mn-ea"/>
              <a:sym typeface="+mn-ea"/>
            </a:endParaRPr>
          </a:p>
        </p:txBody>
      </p:sp>
      <p:sp>
        <p:nvSpPr>
          <p:cNvPr id="1050022"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深度学习算法在医疗预测中的应用将更加广泛</a:t>
            </a:r>
            <a:endParaRPr altLang="en-US" dirty="0" sz="1400" lang="zh-CN" spc="150">
              <a:solidFill>
                <a:schemeClr val="tx1"/>
              </a:solidFill>
              <a:effectLst/>
              <a:latin typeface="+mn-ea"/>
              <a:sym typeface="+mn-ea"/>
            </a:endParaRPr>
          </a:p>
        </p:txBody>
      </p:sp>
      <p:sp>
        <p:nvSpPr>
          <p:cNvPr id="1050024"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医疗预测将与大数据、云计算等新技术结合</a:t>
            </a:r>
            <a:endParaRPr altLang="en-US" sz="1400" lang="zh-CN" spc="150">
              <a:solidFill>
                <a:schemeClr val="tx1"/>
              </a:solidFill>
              <a:effectLst/>
              <a:latin typeface="+mn-ea"/>
              <a:sym typeface="+mn-ea"/>
            </a:endParaRPr>
          </a:p>
        </p:txBody>
      </p:sp>
      <p:sp>
        <p:nvSpPr>
          <p:cNvPr id="1050026"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医疗预测将为医疗决策提供更加科学和可靠的依据</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60" name="文本占位符 1"/>
          <p:cNvSpPr>
            <a:spLocks noGrp="1"/>
          </p:cNvSpPr>
          <p:nvPr>
            <p:ph type="body" idx="2"/>
            <p:custDataLst>
              <p:tags r:id="rId1"/>
            </p:custDataLst>
          </p:nvPr>
        </p:nvSpPr>
        <p:spPr/>
        <p:txBody>
          <a:bodyPr/>
          <a:p>
            <a:r>
              <a:rPr altLang="en-US" lang="zh-CN"/>
              <a:t>Part Six</a:t>
            </a:r>
            <a:endParaRPr altLang="en-US" lang="zh-CN"/>
          </a:p>
        </p:txBody>
      </p:sp>
      <p:sp>
        <p:nvSpPr>
          <p:cNvPr id="1050062" name="标题 3"/>
          <p:cNvSpPr>
            <a:spLocks noGrp="1"/>
          </p:cNvSpPr>
          <p:nvPr>
            <p:ph type="title" idx="1"/>
            <p:custDataLst>
              <p:tags r:id="rId2"/>
            </p:custDataLst>
          </p:nvPr>
        </p:nvSpPr>
        <p:spPr/>
        <p:txBody>
          <a:bodyPr/>
          <a:p>
            <a:r>
              <a:rPr altLang="en-US" lang="zh-CN"/>
              <a:t>总结与展望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24" name="标题 1"/>
          <p:cNvSpPr>
            <a:spLocks noGrp="1"/>
          </p:cNvSpPr>
          <p:nvPr>
            <p:ph type="title" idx="2"/>
          </p:nvPr>
        </p:nvSpPr>
        <p:spPr/>
        <p:txBody>
          <a:bodyPr/>
          <a:p>
            <a:r>
              <a:rPr altLang="en-US" lang="zh-CN"/>
              <a:t>总结机器学习算法在医疗预测中的应用价值和实践经验</a:t>
            </a:r>
            <a:endParaRPr altLang="en-US" lang="zh-CN"/>
          </a:p>
        </p:txBody>
      </p:sp>
      <p:sp>
        <p:nvSpPr>
          <p:cNvPr id="1050126" name="内容占位符 2"/>
          <p:cNvSpPr>
            <a:spLocks noGrp="1"/>
          </p:cNvSpPr>
          <p:nvPr>
            <p:ph idx="1"/>
          </p:nvPr>
        </p:nvSpPr>
        <p:spPr/>
        <p:txBody>
          <a:bodyPr>
            <a:normAutofit lnSpcReduction="10000"/>
          </a:bodyPr>
          <a:p>
            <a:r>
              <a:rPr altLang="en-US" lang="zh-CN"/>
              <a:t>机器学习算法在医疗预测中的应用价值：  * 提高诊断准确性和效率 * 帮助医生制定个性化治疗方案 * 降低医疗成本和提高患者满意度</a:t>
            </a:r>
            <a:endParaRPr altLang="en-US" lang="zh-CN"/>
          </a:p>
          <a:p>
            <a:pPr lvl="1"/>
            <a:r>
              <a:rPr altLang="en-US" lang="zh-CN"/>
              <a:t>* 提高诊断准确性和效率</a:t>
            </a:r>
            <a:endParaRPr altLang="en-US" lang="zh-CN"/>
          </a:p>
          <a:p>
            <a:pPr lvl="1"/>
            <a:r>
              <a:rPr altLang="en-US" lang="zh-CN"/>
              <a:t>* 帮助医生制定个性化治疗方案</a:t>
            </a:r>
            <a:endParaRPr altLang="en-US" lang="zh-CN"/>
          </a:p>
          <a:p>
            <a:pPr lvl="1"/>
            <a:r>
              <a:rPr altLang="en-US" lang="zh-CN"/>
              <a:t>* 降低医疗成本和提高患者满意度</a:t>
            </a:r>
            <a:endParaRPr altLang="en-US" lang="zh-CN"/>
          </a:p>
          <a:p>
            <a:r>
              <a:rPr altLang="en-US" lang="zh-CN"/>
              <a:t>机器学习算法在医疗预测中的实践经验：  * 选择合适的算法和模型进行训练和预测 * 确保数据质量和完整性 * 考虑隐私和伦理问题 * 不断优化和改进模型以提高预测准确性和可靠性</a:t>
            </a:r>
            <a:endParaRPr altLang="en-US" lang="zh-CN"/>
          </a:p>
          <a:p>
            <a:pPr lvl="1"/>
            <a:r>
              <a:rPr altLang="en-US" lang="zh-CN"/>
              <a:t>* 选择合适的算法和模型进行训练和预测</a:t>
            </a:r>
            <a:endParaRPr altLang="en-US" lang="zh-CN"/>
          </a:p>
          <a:p>
            <a:pPr lvl="1"/>
            <a:r>
              <a:rPr altLang="en-US" lang="zh-CN"/>
              <a:t>* 确保数据质量和完整性</a:t>
            </a:r>
            <a:endParaRPr altLang="en-US" lang="zh-CN"/>
          </a:p>
          <a:p>
            <a:pPr lvl="1"/>
            <a:r>
              <a:rPr altLang="en-US" lang="zh-CN"/>
              <a:t>* 考虑隐私和伦理问题</a:t>
            </a:r>
            <a:endParaRPr altLang="en-US" lang="zh-CN"/>
          </a:p>
          <a:p>
            <a:pPr lvl="1"/>
            <a:r>
              <a:rPr altLang="en-US" lang="zh-CN"/>
              <a:t>* 不断优化和改进模型以提高预测准确性和可靠性</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60" name="标题 1"/>
          <p:cNvSpPr>
            <a:spLocks noGrp="1"/>
          </p:cNvSpPr>
          <p:nvPr>
            <p:ph type="title" idx="2"/>
          </p:nvPr>
        </p:nvSpPr>
        <p:spPr/>
        <p:txBody>
          <a:bodyPr/>
          <a:p>
            <a:r>
              <a:rPr altLang="en-US" lang="zh-CN"/>
              <a:t>展望未来机器学习算法在医疗领域的发展前景和应用前景</a:t>
            </a:r>
            <a:endParaRPr altLang="en-US" lang="zh-CN"/>
          </a:p>
        </p:txBody>
      </p:sp>
      <p:sp>
        <p:nvSpPr>
          <p:cNvPr id="1050162" name="矩形: 圆角 1"/>
          <p:cNvSpPr/>
          <p:nvPr>
            <p:custDataLst>
              <p:tags r:id="rId1"/>
            </p:custDataLst>
          </p:nvPr>
        </p:nvSpPr>
        <p:spPr>
          <a:xfrm>
            <a:off x="608330" y="2350292"/>
            <a:ext cx="5418575" cy="1394964"/>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0164" name="Freeform 7"/>
          <p:cNvSpPr/>
          <p:nvPr>
            <p:custDataLst>
              <p:tags r:id="rId2"/>
            </p:custDataLst>
          </p:nvPr>
        </p:nvSpPr>
        <p:spPr bwMode="auto">
          <a:xfrm flipV="1">
            <a:off x="733360" y="2488650"/>
            <a:ext cx="1476670" cy="1120912"/>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66" name="标题"/>
          <p:cNvSpPr txBox="1"/>
          <p:nvPr>
            <p:custDataLst>
              <p:tags r:id="rId3"/>
            </p:custDataLst>
          </p:nvPr>
        </p:nvSpPr>
        <p:spPr>
          <a:xfrm>
            <a:off x="733360" y="2446761"/>
            <a:ext cx="1146525" cy="1203964"/>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68" name="正文"/>
          <p:cNvSpPr txBox="1"/>
          <p:nvPr>
            <p:custDataLst>
              <p:tags r:id="rId4"/>
            </p:custDataLst>
          </p:nvPr>
        </p:nvSpPr>
        <p:spPr>
          <a:xfrm>
            <a:off x="2169617" y="2351561"/>
            <a:ext cx="3857344" cy="1394964"/>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dk1">
                    <a:lumMod val="80000"/>
                    <a:lumOff val="20000"/>
                  </a:schemeClr>
                </a:solidFill>
                <a:latin typeface="+mn-ea"/>
              </a:rPr>
              <a:t>未来发展趋势：随着技术的不断进步，机器学习算法将在医疗领域发挥更加重要的作用，推动医疗行业的创新和发展。</a:t>
            </a:r>
            <a:endParaRPr altLang="en-US" dirty="0" sz="1400" lang="zh-CN" spc="150">
              <a:solidFill>
                <a:schemeClr val="dk1">
                  <a:lumMod val="80000"/>
                  <a:lumOff val="20000"/>
                </a:schemeClr>
              </a:solidFill>
              <a:latin typeface="+mn-ea"/>
            </a:endParaRPr>
          </a:p>
        </p:txBody>
      </p:sp>
      <p:sp>
        <p:nvSpPr>
          <p:cNvPr id="1050170" name="矩形: 圆角 19"/>
          <p:cNvSpPr/>
          <p:nvPr>
            <p:custDataLst>
              <p:tags r:id="rId5"/>
            </p:custDataLst>
          </p:nvPr>
        </p:nvSpPr>
        <p:spPr>
          <a:xfrm>
            <a:off x="6159148" y="2350292"/>
            <a:ext cx="5418575" cy="1394964"/>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0172" name="Freeform 7"/>
          <p:cNvSpPr/>
          <p:nvPr>
            <p:custDataLst>
              <p:tags r:id="rId6"/>
            </p:custDataLst>
          </p:nvPr>
        </p:nvSpPr>
        <p:spPr bwMode="auto">
          <a:xfrm flipV="1">
            <a:off x="6277831" y="2487380"/>
            <a:ext cx="1476670" cy="1120912"/>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74" name="标题"/>
          <p:cNvSpPr txBox="1"/>
          <p:nvPr>
            <p:custDataLst>
              <p:tags r:id="rId7"/>
            </p:custDataLst>
          </p:nvPr>
        </p:nvSpPr>
        <p:spPr>
          <a:xfrm>
            <a:off x="6277831" y="2446127"/>
            <a:ext cx="1146525" cy="1203964"/>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76" name="正文"/>
          <p:cNvSpPr txBox="1"/>
          <p:nvPr>
            <p:custDataLst>
              <p:tags r:id="rId8"/>
            </p:custDataLst>
          </p:nvPr>
        </p:nvSpPr>
        <p:spPr>
          <a:xfrm>
            <a:off x="7714723" y="2352830"/>
            <a:ext cx="3857344" cy="1394964"/>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dk1">
                    <a:lumMod val="80000"/>
                    <a:lumOff val="20000"/>
                  </a:schemeClr>
                </a:solidFill>
                <a:latin typeface="+mn-ea"/>
              </a:rPr>
              <a:t>应用前景：机器学习算法在医疗领域的应用前景非常广阔，包括疾病预测、辅助诊断、个性化治疗等方面，将为医疗行业带来更多的便利和创新。</a:t>
            </a:r>
            <a:endParaRPr altLang="en-US" dirty="0" sz="1400" lang="zh-CN" spc="150">
              <a:solidFill>
                <a:schemeClr val="dk1">
                  <a:lumMod val="80000"/>
                  <a:lumOff val="20000"/>
                </a:schemeClr>
              </a:solidFill>
              <a:latin typeface="+mn-ea"/>
            </a:endParaRPr>
          </a:p>
        </p:txBody>
      </p:sp>
      <p:sp>
        <p:nvSpPr>
          <p:cNvPr id="1050178" name="矩形: 圆角 28"/>
          <p:cNvSpPr/>
          <p:nvPr>
            <p:custDataLst>
              <p:tags r:id="rId9"/>
            </p:custDataLst>
          </p:nvPr>
        </p:nvSpPr>
        <p:spPr>
          <a:xfrm>
            <a:off x="608330" y="3992816"/>
            <a:ext cx="5418575" cy="1394964"/>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0180" name="Freeform 7"/>
          <p:cNvSpPr/>
          <p:nvPr>
            <p:custDataLst>
              <p:tags r:id="rId10"/>
            </p:custDataLst>
          </p:nvPr>
        </p:nvSpPr>
        <p:spPr bwMode="auto">
          <a:xfrm flipV="1">
            <a:off x="733360" y="4131174"/>
            <a:ext cx="1476670" cy="1120912"/>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82" name="标题"/>
          <p:cNvSpPr txBox="1"/>
          <p:nvPr>
            <p:custDataLst>
              <p:tags r:id="rId11"/>
            </p:custDataLst>
          </p:nvPr>
        </p:nvSpPr>
        <p:spPr>
          <a:xfrm>
            <a:off x="733360" y="4089286"/>
            <a:ext cx="1146525" cy="1203964"/>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84" name="正文"/>
          <p:cNvSpPr txBox="1"/>
          <p:nvPr>
            <p:custDataLst>
              <p:tags r:id="rId12"/>
            </p:custDataLst>
          </p:nvPr>
        </p:nvSpPr>
        <p:spPr>
          <a:xfrm>
            <a:off x="2169617" y="3994085"/>
            <a:ext cx="3857344" cy="1394964"/>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dk1">
                    <a:lumMod val="80000"/>
                    <a:lumOff val="20000"/>
                  </a:schemeClr>
                </a:solidFill>
                <a:latin typeface="+mn-ea"/>
              </a:rPr>
              <a:t>挑战与机遇：虽然机器学习算法在医疗领域的应用面临一些挑战，如数据隐私、算法可靠性等问题，但同时也带来了更多的机遇，将推动医疗行业的进步和发展。</a:t>
            </a:r>
            <a:endParaRPr altLang="en-US" dirty="0" sz="1400" lang="zh-CN" spc="150">
              <a:solidFill>
                <a:schemeClr val="dk1">
                  <a:lumMod val="80000"/>
                  <a:lumOff val="20000"/>
                </a:schemeClr>
              </a:solidFill>
              <a:latin typeface="+mn-ea"/>
            </a:endParaRPr>
          </a:p>
        </p:txBody>
      </p:sp>
      <p:sp>
        <p:nvSpPr>
          <p:cNvPr id="1050186" name="矩形: 圆角 24"/>
          <p:cNvSpPr/>
          <p:nvPr>
            <p:custDataLst>
              <p:tags r:id="rId13"/>
            </p:custDataLst>
          </p:nvPr>
        </p:nvSpPr>
        <p:spPr>
          <a:xfrm>
            <a:off x="6159148" y="3992816"/>
            <a:ext cx="5418575" cy="1394964"/>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0188" name="Freeform 7"/>
          <p:cNvSpPr/>
          <p:nvPr>
            <p:custDataLst>
              <p:tags r:id="rId14"/>
            </p:custDataLst>
          </p:nvPr>
        </p:nvSpPr>
        <p:spPr bwMode="auto">
          <a:xfrm flipV="1">
            <a:off x="6277831" y="4129905"/>
            <a:ext cx="1476670" cy="1120912"/>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90" name="标题"/>
          <p:cNvSpPr txBox="1"/>
          <p:nvPr>
            <p:custDataLst>
              <p:tags r:id="rId15"/>
            </p:custDataLst>
          </p:nvPr>
        </p:nvSpPr>
        <p:spPr>
          <a:xfrm>
            <a:off x="6277831" y="4088016"/>
            <a:ext cx="1146525" cy="1203964"/>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92" name="正文"/>
          <p:cNvSpPr txBox="1"/>
          <p:nvPr>
            <p:custDataLst>
              <p:tags r:id="rId16"/>
            </p:custDataLst>
          </p:nvPr>
        </p:nvSpPr>
        <p:spPr>
          <a:xfrm>
            <a:off x="7714723" y="3994720"/>
            <a:ext cx="3857344" cy="1394964"/>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dk1">
                    <a:lumMod val="80000"/>
                    <a:lumOff val="20000"/>
                  </a:schemeClr>
                </a:solidFill>
                <a:latin typeface="+mn-ea"/>
              </a:rPr>
              <a:t>未来展望：随着技术的不断进步和应用场景的不断拓展，机器学习算法将在医疗领域发挥更加重要的作用，为医疗行业带来更多的创新和发展。</a:t>
            </a:r>
            <a:endParaRPr altLang="en-US" dirty="0" sz="1400" lang="zh-CN" spc="150">
              <a:solidFill>
                <a:schemeClr val="dk1">
                  <a:lumMod val="80000"/>
                  <a:lumOff val="20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26" name="标题 2"/>
          <p:cNvSpPr>
            <a:spLocks noGrp="1"/>
          </p:cNvSpPr>
          <p:nvPr>
            <p:ph type="title" idx="8"/>
            <p:custDataLst>
              <p:tags r:id="rId1"/>
            </p:custDataLst>
          </p:nvPr>
        </p:nvSpPr>
        <p:spPr/>
        <p:txBody>
          <a:bodyPr/>
          <a:p>
            <a:r>
              <a:rPr altLang="en-US" lang="zh-CN"/>
              <a:t>THANKS</a:t>
            </a:r>
            <a:endParaRPr altLang="en-US" lang="zh-CN"/>
          </a:p>
        </p:txBody>
      </p:sp>
      <p:sp>
        <p:nvSpPr>
          <p:cNvPr id="1050228" name="文本占位符 3"/>
          <p:cNvSpPr>
            <a:spLocks noGrp="1"/>
          </p:cNvSpPr>
          <p:nvPr>
            <p:ph type="body" idx="4"/>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21.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文本样式 第二级 第三级 第四级 第五级"/>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4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8.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Lst>
</file>

<file path=ppt/tags/tag7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1*i*6"/>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1*i*7"/>
  <p:tag name="KSO_WM_UNIT_LAYERLEVEL" val="1"/>
  <p:tag name="KSO_WM_TAG_VERSION" val="1.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7"/>
  <p:tag name="KSO_WM_SPECIAL_SOURCE" val="bdnull"/>
  <p:tag name="KSO_WM_TEMPLATE_THUMBS_INDEX" val="1、11"/>
</p:tagLst>
</file>

<file path=ppt/tags/tag8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7_1*b*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WPS,a click to unlimited possibilities"/>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添加文档标题"/>
</p:tagLst>
</file>

<file path=ppt/tags/tag8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89.xml><?xml version="1.0" encoding="utf-8"?>
<p:tagLst xmlns:p="http://schemas.openxmlformats.org/presentationml/2006/main">
  <p:tag name="KSO_WM_SLIDE_ID" val="custom2023091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7"/>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32.2&quot;,&quot;top&quot;:&quot;127.65&quot;,&quot;width&quot;:&quot;698.95&quot;,&quot;height&quot;:&quot;343.45&quot;}"/>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6*a*1"/>
  <p:tag name="KSO_WM_TEMPLATE_CATEGORY" val="custom"/>
  <p:tag name="KSO_WM_TEMPLATE_INDEX" val="2023091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1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7_6*l_h_i*1_1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1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2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7_6*l_h_i*1_2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2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3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7_6*l_h_i*1_3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3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4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7_6*l_h_i*1_4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4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5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7_6*l_h_i*1_5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5"/>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5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6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7_6*l_h_i*1_6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6"/>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6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SLIDE_ID" val="custom2023091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7"/>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One"/>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2.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wo"/>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5.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6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6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6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6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6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6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hree"/>
</p:tagLst>
</file>

<file path=ppt/tags/tag1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52.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our"/>
</p:tagLst>
</file>

<file path=ppt/tags/tag2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24.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4*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4*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4*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4*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5_1"/>
  <p:tag name="KSO_WM_UNIT_ID" val="diagram20231255_4*l_h_f*1_5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5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5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5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ive"/>
</p:tagLst>
</file>

<file path=ppt/tags/tag2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63.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1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3*l_h_i*1_1_3"/>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2_3*l_h_a*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2_3*l_h_f*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3*l_h_i*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2_3*l_h_a*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2_3*l_h_f*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2_3*l_h_a*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2_3*l_h_f*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2_3*l_h_a*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2_3*l_h_f*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Six"/>
</p:tagLst>
</file>

<file path=ppt/tags/tag3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322.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4_3*l_h_i*1_1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4_3*l_h_i*1_1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4_3*l_h_a*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4_3*l_h_f*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4_3*l_h_i*1_2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4_3*l_h_i*1_2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4_3*l_h_a*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4_3*l_h_f*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4_3*l_h_i*1_3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4_3*l_h_i*1_3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4_3*l_h_a*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4_3*l_h_f*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4_3*l_h_i*1_4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4_3*l_h_i*1_4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4_3*l_h_a*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4_3*l_h_f*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THANKS"/>
</p:tagLst>
</file>

<file path=ppt/tags/tag34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341.xml><?xml version="1.0" encoding="utf-8"?>
<p:tagLst xmlns:p="http://schemas.openxmlformats.org/presentationml/2006/main">
  <p:tag name="KSO_WM_SLIDE_ID" val="custom2023091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917"/>
  <p:tag name="KSO_WM_SLIDE_TYPE" val="endPage"/>
  <p:tag name="KSO_WM_SLIDE_SUBTYPE" val="pureTxt"/>
  <p:tag name="KSO_WM_SLIDE_LAYOUT" val="a_f"/>
  <p:tag name="KSO_WM_SLIDE_LAYOUT_CNT" val="1_1"/>
  <p:tag name="KSO_WM_SPECIAL_SOURCE" val="bdnull"/>
  <p:tag name="KSO_WM_SLIDE_CONTENT_AREA" val="{&quot;left&quot;:&quot;34&quot;,&quot;top&quot;:&quot;101.9&quot;,&quot;width&quot;:&quot;498.95&quot;,&quot;height&quot;:&quot;364.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3">
      <a:dk1>
        <a:srgbClr val="000000"/>
      </a:dk1>
      <a:lt1>
        <a:srgbClr val="FFFFFF"/>
      </a:lt1>
      <a:dk2>
        <a:srgbClr val="161D32"/>
      </a:dk2>
      <a:lt2>
        <a:srgbClr val="FFFAEF"/>
      </a:lt2>
      <a:accent1>
        <a:srgbClr val="FFC955"/>
      </a:accent1>
      <a:accent2>
        <a:srgbClr val="CFB058"/>
      </a:accent2>
      <a:accent3>
        <a:srgbClr val="9F975B"/>
      </a:accent3>
      <a:accent4>
        <a:srgbClr val="707D5E"/>
      </a:accent4>
      <a:accent5>
        <a:srgbClr val="707D5E"/>
      </a:accent5>
      <a:accent6>
        <a:srgbClr val="104B64"/>
      </a:accent6>
      <a:hlink>
        <a:srgbClr val="0563C1"/>
      </a:hlink>
      <a:folHlink>
        <a:srgbClr val="954D72"/>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2023-12-17T03:58:31Z</dcterms:created>
  <dcterms:modified xsi:type="dcterms:W3CDTF">2023-12-17T03:58:31Z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c374a6fb54d14066a4384ef1f22b0434_21</vt:lpwstr>
  </property>
</Properties>
</file>