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84" r:id="rId1"/>
    <p:sldMasterId id="2147489621" r:id="rId2"/>
  </p:sldMasterIdLst>
  <p:notesMasterIdLst>
    <p:notesMasterId r:id="rId3"/>
  </p:notesMasterIdLst>
  <p:sldIdLst>
    <p:sldId id="2956" r:id="rId4"/>
    <p:sldId id="2960" r:id="rId5"/>
    <p:sldId id="2963" r:id="rId6"/>
    <p:sldId id="2966" r:id="rId7"/>
    <p:sldId id="2969" r:id="rId8"/>
    <p:sldId id="2972" r:id="rId9"/>
    <p:sldId id="2975" r:id="rId10"/>
    <p:sldId id="2978" r:id="rId11"/>
    <p:sldId id="2981" r:id="rId12"/>
    <p:sldId id="2984" r:id="rId13"/>
    <p:sldId id="2987" r:id="rId14"/>
    <p:sldId id="2990" r:id="rId15"/>
    <p:sldId id="2993" r:id="rId16"/>
    <p:sldId id="2996" r:id="rId17"/>
    <p:sldId id="2999" r:id="rId18"/>
    <p:sldId id="3002" r:id="rId19"/>
    <p:sldId id="3005" r:id="rId20"/>
    <p:sldId id="3008" r:id="rId21"/>
    <p:sldId id="3011" r:id="rId22"/>
    <p:sldId id="3014" r:id="rId23"/>
    <p:sldId id="3017" r:id="rId24"/>
    <p:sldId id="3020" r:id="rId25"/>
    <p:sldId id="3023" r:id="rId26"/>
    <p:sldId id="3026" r:id="rId27"/>
    <p:sldId id="3029" r:id="rId28"/>
    <p:sldId id="3032" r:id="rId29"/>
    <p:sldId id="3035" r:id="rId30"/>
    <p:sldId id="3038" r:id="rId31"/>
    <p:sldId id="3041" r:id="rId32"/>
    <p:sldId id="3044" r:id="rId33"/>
    <p:sldId id="3047" r:id="rId34"/>
    <p:sldId id="3050" r:id="rId35"/>
    <p:sldId id="3053" r:id="rId36"/>
    <p:sldId id="3056" r:id="rId37"/>
    <p:sldId id="3059" r:id="rId38"/>
    <p:sldId id="3062" r:id="rId39"/>
    <p:sldId id="3065" r:id="rId40"/>
    <p:sldId id="3068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85" r:id="rId1"/>
    <p:sldLayoutId id="2147489586" r:id="rId2"/>
    <p:sldLayoutId id="2147489587" r:id="rId3"/>
    <p:sldLayoutId id="2147489588" r:id="rId4"/>
    <p:sldLayoutId id="2147489589" r:id="rId5"/>
    <p:sldLayoutId id="2147489590" r:id="rId6"/>
    <p:sldLayoutId id="2147489591" r:id="rId7"/>
    <p:sldLayoutId id="2147489592" r:id="rId8"/>
    <p:sldLayoutId id="2147489593" r:id="rId9"/>
    <p:sldLayoutId id="2147489594" r:id="rId10"/>
    <p:sldLayoutId id="21474895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9622" r:id="rId1"/>
    <p:sldLayoutId id="2147489623" r:id="rId2"/>
    <p:sldLayoutId id="2147489624" r:id="rId3"/>
    <p:sldLayoutId id="2147489625" r:id="rId4"/>
    <p:sldLayoutId id="2147489626" r:id="rId5"/>
    <p:sldLayoutId id="2147489627" r:id="rId6"/>
    <p:sldLayoutId id="2147489628" r:id="rId7"/>
    <p:sldLayoutId id="2147489629" r:id="rId8"/>
    <p:sldLayoutId id="2147489630" r:id="rId9"/>
    <p:sldLayoutId id="2147489631" r:id="rId10"/>
    <p:sldLayoutId id="21474896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tags" Target="../tags/tag306.xml"/><Relationship Id="rId22" Type="http://schemas.openxmlformats.org/officeDocument/2006/relationships/tags" Target="../tags/tag307.xml"/><Relationship Id="rId23" Type="http://schemas.openxmlformats.org/officeDocument/2006/relationships/tags" Target="../tags/tag308.xml"/><Relationship Id="rId24" Type="http://schemas.openxmlformats.org/officeDocument/2006/relationships/tags" Target="../tags/tag309.xml"/><Relationship Id="rId25" Type="http://schemas.openxmlformats.org/officeDocument/2006/relationships/tags" Target="../tags/tag310.xml"/><Relationship Id="rId26" Type="http://schemas.openxmlformats.org/officeDocument/2006/relationships/tags" Target="../tags/tag311.xml"/><Relationship Id="rId27" Type="http://schemas.openxmlformats.org/officeDocument/2006/relationships/tags" Target="../tags/tag312.xml"/><Relationship Id="rId28" Type="http://schemas.openxmlformats.org/officeDocument/2006/relationships/tags" Target="../tags/tag313.xml"/><Relationship Id="rId29" Type="http://schemas.openxmlformats.org/officeDocument/2006/relationships/tags" Target="../tags/tag314.xml"/><Relationship Id="rId30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4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14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slideLayout" Target="../slideLayouts/slideLayout15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slideLayout" Target="../slideLayouts/slideLayout15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数字校园：促进学生多元化学习的平台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数字校园的建设背景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数字校园的多元化学习资源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数字校园的多元化学习方式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数字校园的多元化学习支持服务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数字校园的多元化学习成果展示与分享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数字校园的建设背景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信息化时代的到来</a:t>
            </a:r>
            <a:endParaRPr altLang="en-US" lang="zh-CN"/>
          </a:p>
        </p:txBody>
      </p:sp>
      <p:sp>
        <p:nvSpPr>
          <p:cNvPr id="104908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信息技术的发展：计算机、互联网、移动设备的普及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教育改革的需求：传统教育模式的局限性，需要创新和变革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数字校园建设的推动：政府、学校、企业等各方面的努力和投入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促进学生多元化学习的需要：适应不同学生的需求，提供个性化的学习体验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教育改革的需求</a:t>
            </a:r>
            <a:endParaRPr altLang="en-US" lang="zh-CN"/>
          </a:p>
        </p:txBody>
      </p:sp>
      <p:sp>
        <p:nvSpPr>
          <p:cNvPr id="10491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传统教育模式的局限性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数字校园的建设是教育改革的重要举措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数字校园的建设背景与教育改革的需求密切相关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信息技术的发展为教育改革提供了可能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数字校园的建设意义</a:t>
            </a:r>
            <a:endParaRPr altLang="en-US" lang="zh-CN"/>
          </a:p>
        </p:txBody>
      </p:sp>
      <p:sp>
        <p:nvSpPr>
          <p:cNvPr id="1049236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适应教育信息化发展趋势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2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促进教育公平与均衡发展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8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提高教育教学质量和效益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4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培养学生创新精神和实践能力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数字校园的多元化学习资源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多媒体教学资源</a:t>
            </a:r>
            <a:endParaRPr altLang="en-US" lang="zh-CN"/>
          </a:p>
        </p:txBody>
      </p:sp>
      <p:sp>
        <p:nvSpPr>
          <p:cNvPr id="104941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电子图书：提供大量的电子图书，方便学生阅读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视频教程：提供各种学科的视频教程，帮助学生自主学习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在线实验室：提供虚拟实验室，让学生进行实验操作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在线讨论区：学生可以在线讨论，交流学习心得和问题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在线课程资源</a:t>
            </a:r>
            <a:endParaRPr altLang="en-US" lang="zh-CN"/>
          </a:p>
        </p:txBody>
      </p:sp>
      <p:sp>
        <p:nvSpPr>
          <p:cNvPr id="10494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丰富多样的课程资源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互动性强的在线学习平台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方便快捷的课程访问方式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实时更新的课程内容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互动学习资源</a:t>
            </a:r>
            <a:endParaRPr altLang="en-US" lang="zh-CN"/>
          </a:p>
        </p:txBody>
      </p:sp>
      <p:sp>
        <p:nvSpPr>
          <p:cNvPr id="104955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实时互动：支持在线讨论、问答等功能，促进师生之间的交流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多媒体资源：提供视频、音频、图片等多种形式的数字资源，满足不同学习风格的需求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自主学习：学生可以根据自己的兴趣和需求选择学习内容，实现个性化学习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合作学习：支持小组合作、团队项目等学习方式，培养学生的合作精神和沟通能力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移动学习资源</a:t>
            </a:r>
            <a:endParaRPr altLang="en-US" lang="zh-CN"/>
          </a:p>
        </p:txBody>
      </p:sp>
      <p:sp>
        <p:nvSpPr>
          <p:cNvPr id="104962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移动学习资源的特点：随时随地、个性化、互动性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移动学习资源的类型：电子书籍、在线课程、互动游戏等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移动学习资源的应用场景：学生自主学习、教师辅助教学、家长参与教育等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移动学习资源的优势：提高学习效率、增强学习兴趣、促进个性化发展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数字校园的多元化学习方式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在线学习方式</a:t>
            </a:r>
            <a:endParaRPr altLang="en-US" lang="zh-CN"/>
          </a:p>
        </p:txBody>
      </p:sp>
      <p:sp>
        <p:nvSpPr>
          <p:cNvPr id="104980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在线课程：提供丰富的在线课程资源，满足学生个性化学习需求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在线讨论：鼓励学生参与在线讨论，促进交流与合作，提高学习效果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在线测试：提供在线测试功能，方便学生随时随地进行自我检测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在线辅导：提供在线辅导功能，帮助学生解决学习中遇到的问题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混合式学习方式</a:t>
            </a:r>
            <a:endParaRPr altLang="en-US" lang="zh-CN"/>
          </a:p>
        </p:txBody>
      </p:sp>
      <p:sp>
        <p:nvSpPr>
          <p:cNvPr id="1049872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8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自主学习与协作学习的结合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线上学习与线下学习的结合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正式学习与非正式学习的结合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理论与实践的结合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协作式学习方式</a:t>
            </a:r>
            <a:endParaRPr altLang="en-US" lang="zh-CN"/>
          </a:p>
        </p:txBody>
      </p:sp>
      <p:sp>
        <p:nvSpPr>
          <p:cNvPr id="1049934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6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38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定义：协作式学习是一种基于小组或团队的学习方式，学生通过合作、讨论和交流来共同完成任务或解决问题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2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4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优点：促进团队合作、提高沟通能力和解决问题的能力，同时也可以增强学生的学习动力和兴趣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8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0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数字校园中的协作式学习方式：利用数字校园平台，学生可以方便地进行在线分组、讨论和协作，教师也可以实时监控和指导学生的学习进度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4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6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实际应用案例：在数字校园中，可以组织学生进行在线协作式学习，例如共同完成一个研究项目、讨论某个主题或解决实际问题等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个性化学习方式</a:t>
            </a:r>
            <a:endParaRPr altLang="en-US" lang="zh-CN"/>
          </a:p>
        </p:txBody>
      </p:sp>
      <p:sp>
        <p:nvSpPr>
          <p:cNvPr id="1050004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定制化学习计划：根据学生的兴趣、能力和需求，制定个性化的学习计划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多样化学习资源：提供丰富的学习资源，如在线课程、电子图书、研究资料库等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互动式学习：通过在线讨论、协作学习和互动评价等方式，增强学生之间的交流与合作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自主学习：鼓励学生自主学习，培养其独立思考和解决问题的能力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数字校园的多元化学习支持服务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学习支持服务体系</a:t>
            </a:r>
            <a:endParaRPr altLang="en-US" lang="zh-CN"/>
          </a:p>
        </p:txBody>
      </p:sp>
      <p:sp>
        <p:nvSpPr>
          <p:cNvPr id="1050162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4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6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8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0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个性化的学习路径：根据学生的特点和需求，提供个性化的学习路径和课程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多元化的学习资源：提供丰富的学习资料和资源，满足不同学生的需求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实时的学习辅导：提供实时的在线辅导和答疑，帮助学生解决学习中遇到的问题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多元化的评估方式：采用多种评估方式，全面评价学生的学习成果和进步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学习辅导服务</a:t>
            </a:r>
            <a:endParaRPr altLang="en-US" lang="zh-CN"/>
          </a:p>
        </p:txBody>
      </p:sp>
      <p:sp>
        <p:nvSpPr>
          <p:cNvPr id="1050224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6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8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6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8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2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4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6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2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8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0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在线答疑：提供实时在线答疑，解决学生学习中的困惑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学习计划：根据学生的学习情况和需求，制定个性化的学习计划，提高学习效率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学习资源：提供丰富的学习资源，如课件、教案、习题等，方便学生自主学习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作业辅导：针对作业中的难点，提供详细的解题思路和指导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学习评价服务</a:t>
            </a:r>
            <a:endParaRPr altLang="en-US" lang="zh-CN"/>
          </a:p>
        </p:txBody>
      </p:sp>
      <p:sp>
        <p:nvSpPr>
          <p:cNvPr id="105031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及时反馈：及时向学生提供学习评价结果，帮助学生了解自己的学习状况，调整学习策略。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多元化评价方式：采用多种评价方式，如考试、作业、讨论、实践等，全面评估学生的学习成果。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个性化评价标准：根据学生的特点和需求，制定个性化的评价标准，关注学生的全面发展。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促进反思：鼓励学生进行反思和自我评价，培养学生的学习自主性和自我管理能力。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学习管理服务</a:t>
            </a:r>
            <a:endParaRPr altLang="en-US" lang="zh-CN"/>
          </a:p>
        </p:txBody>
      </p:sp>
      <p:sp>
        <p:nvSpPr>
          <p:cNvPr id="1050392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学生信息管理：记录学生基本信息和学习情况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课程管理：提供在线课程资源和学习计划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学习资源管理：整合各类学习资源，方便学生获取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学习评价：对学生学习成果进行评估和反馈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数字校园的多元化学习成果展示与分享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学习成果展示平台</a:t>
            </a:r>
            <a:endParaRPr altLang="en-US" lang="zh-CN"/>
          </a:p>
        </p:txBody>
      </p:sp>
      <p:sp>
        <p:nvSpPr>
          <p:cNvPr id="105055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多元化学习成果展示：学生可以通过数字校园平台展示自己的学习成果，包括作品、研究报告、论文等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互动交流：数字校园平台提供互动交流功能，学生可以互相评价、讨论和分享学习成果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成果分享：学生可以将自己的学习成果分享给其他同学、老师或家长，促进知识传播和交流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激励与认可：数字校园平台通过展示和分享学习成果，激励学生继续努力，并获得他人的认可和赞赏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学习成果分享机制</a:t>
            </a:r>
            <a:endParaRPr altLang="en-US" lang="zh-CN"/>
          </a:p>
        </p:txBody>
      </p:sp>
      <p:sp>
        <p:nvSpPr>
          <p:cNvPr id="10506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22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4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建立学习成果分享平台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28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0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鼓励师生之间互动交流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34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定期举办学习成果展示活动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36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40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2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建立评价与激励机制，促进学习成果的转化和应用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学习成果评价与反馈</a:t>
            </a:r>
            <a:endParaRPr altLang="en-US" lang="zh-CN"/>
          </a:p>
        </p:txBody>
      </p:sp>
      <p:sp>
        <p:nvSpPr>
          <p:cNvPr id="1050690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92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94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多元化学习成果展示：学生可以通过数字校园平台展示自己的学习成果，如作品、研究报告等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98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00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评价方式多样化：采用多种评价方式，如教师评价、同学评价、自我评价等，确保评价的客观性和全面性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04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06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及时反馈与指导：教师可以通过数字校园平台及时了解学生的学习情况，并给予相应的反馈和指导，帮助学生更好地掌握知识和技能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10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12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促进学习动力：通过展示自己的学习成果和获得他人的认可，可以激发学生的学习动力，提高学习效果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学习成果的推广与应用</a:t>
            </a:r>
            <a:endParaRPr altLang="en-US" lang="zh-CN"/>
          </a:p>
        </p:txBody>
      </p:sp>
      <p:sp>
        <p:nvSpPr>
          <p:cNvPr id="105076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数字校园平台提供多元化的学习资源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学生可以通过平台展示自己的学习成果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多元化的学习成果可以促进学生的全面发展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学习成果的推广与应用可以促进教育公平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8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数字校园的未来发展与展望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技术创新推动数字校园发展</a:t>
            </a:r>
            <a:endParaRPr altLang="en-US" lang="zh-CN"/>
          </a:p>
        </p:txBody>
      </p:sp>
      <p:sp>
        <p:nvSpPr>
          <p:cNvPr id="1050934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6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38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0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42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4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46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8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50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云计算、区块链等技术的应用，将为数字校园提供更加安全、可靠的技术支持，保障教育教学的顺利进行。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952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未来数字校园的发展将更加注重技术创新和人才培养，推动教育教学的数字化、智能化、网络化发展，为学生提供更加多元化、个性化的学习体验。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54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人工智能、大数据等技术在数字校园中的应用，将为学生提供更加个性化、精准的学习体验。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956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5G、物联网等技术的普及，将进一步推动数字校园的智能化、网络化发展，提高教育教学的效率和质量。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教育改革促进数字校园完善</a:t>
            </a:r>
            <a:endParaRPr altLang="en-US" lang="zh-CN"/>
          </a:p>
        </p:txBody>
      </p:sp>
      <p:sp>
        <p:nvSpPr>
          <p:cNvPr id="1051004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教育改革推动数字化转型：随着教育改革的深入，数字化转型成为必然趋势，数字校园作为数字化转型的重要载体，将不断完善和发展。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多元化学习需求驱动：随着社会的发展和进步，学生对于多元化学习的需求越来越高，数字校园能够提供更加丰富、多样化的学习资源和学习方式，满足学生的个性化需求。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技术创新助力数字校园发展：随着技术的不断创新和发展，数字校园将不断引入新的技术和应用，提高教学效率和质量，为学生提供更好的学习体验。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政策支持推动数字校园普及：政府对于数字化教育的支持力度不断加大，相关政策的出台将推动数字校园的普及和应用，促进教育公平和提高教育质量。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多元化学习需求引领数字校园创新</a:t>
            </a:r>
            <a:endParaRPr altLang="en-US" lang="zh-CN"/>
          </a:p>
        </p:txBody>
      </p:sp>
      <p:sp>
        <p:nvSpPr>
          <p:cNvPr id="1051058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多元化学习需求：随着社会发展和教育改革，学生对于学习的需求越来越多元化，数字校园需要不断创新以满足这些需求。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0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数字校园创新：为了满足多元化学习需求，数字校园需要不断创新，包括技术、教学、管理等方面的创新。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2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未来发展展望：数字校园需要不断适应未来教育发展的趋势，如个性化教育、在线教育等，以满足更多元化的学习需求。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4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数字化学习平台：数字校园需要构建更加完善的数字化学习平台，提供更加丰富的学习资源和更加便捷的学习方式，以促进学生的多元化学习。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11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8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1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1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2023-12-15T15:04:00Z</dcterms:created>
  <dcterms:modified xsi:type="dcterms:W3CDTF">2023-12-15T15:04:00Z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ca01c95c0c9b4d0696b44e1e5720a806_21</vt:lpwstr>
  </property>
</Properties>
</file>