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137" r:id="rId1"/>
    <p:sldMasterId id="2147484174" r:id="rId2"/>
  </p:sldMasterIdLst>
  <p:notesMasterIdLst>
    <p:notesMasterId r:id="rId3"/>
  </p:notesMasterIdLst>
  <p:sldIdLst>
    <p:sldId id="481" r:id="rId4"/>
    <p:sldId id="486" r:id="rId5"/>
    <p:sldId id="490" r:id="rId6"/>
    <p:sldId id="493" r:id="rId7"/>
    <p:sldId id="499" r:id="rId9"/>
    <p:sldId id="502" r:id="rId10"/>
    <p:sldId id="505" r:id="rId11"/>
    <p:sldId id="508" r:id="rId12"/>
    <p:sldId id="514" r:id="rId14"/>
    <p:sldId id="517" r:id="rId15"/>
    <p:sldId id="520" r:id="rId16"/>
    <p:sldId id="523" r:id="rId17"/>
    <p:sldId id="526" r:id="rId18"/>
    <p:sldId id="532" r:id="rId20"/>
    <p:sldId id="535" r:id="rId21"/>
    <p:sldId id="538" r:id="rId22"/>
    <p:sldId id="541" r:id="rId23"/>
    <p:sldId id="544" r:id="rId24"/>
    <p:sldId id="550" r:id="rId26"/>
    <p:sldId id="553" r:id="rId27"/>
    <p:sldId id="556" r:id="rId28"/>
    <p:sldId id="559" r:id="rId29"/>
    <p:sldId id="562" r:id="rId30"/>
    <p:sldId id="568" r:id="rId32"/>
    <p:sldId id="571" r:id="rId33"/>
    <p:sldId id="574" r:id="rId34"/>
    <p:sldId id="577" r:id="rId35"/>
    <p:sldId id="580" r:id="rId36"/>
    <p:sldId id="586" r:id="rId38"/>
    <p:sldId id="589" r:id="rId39"/>
    <p:sldId id="592" r:id="rId40"/>
    <p:sldId id="596" r:id="rId4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tableStyles" Target="tableStyles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2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2.jpe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image" Target="../media/image2.jpeg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tags" Target="../tags/tag36.xml"/><Relationship Id="rId8" Type="http://schemas.openxmlformats.org/officeDocument/2006/relationships/tags" Target="../tags/tag37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image" Target="../media/image2.jpeg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tags" Target="../tags/tag45.xml"/><Relationship Id="rId10" Type="http://schemas.openxmlformats.org/officeDocument/2006/relationships/tags" Target="../tags/tag46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jpe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image" Target="../media/image2.jpeg"/><Relationship Id="rId3" Type="http://schemas.openxmlformats.org/officeDocument/2006/relationships/tags" Target="../tags/tag57.xml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2.jpeg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image" Target="../media/image1.png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tags" Target="../tags/tag78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9" hasCustomPrompt="1"/>
            <p:custDataLst>
              <p:tags r:id="rId3"/>
            </p:custDataLst>
          </p:nvPr>
        </p:nvSpPr>
        <p:spPr>
          <a:xfrm>
            <a:off x="649605" y="3589020"/>
            <a:ext cx="8394700" cy="1262380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sz="1800" i="0" kern="1200" kumimoji="0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68" name="圆角矩形 8"/>
          <p:cNvSpPr/>
          <p:nvPr>
            <p:custDataLst>
              <p:tags r:id="rId4"/>
            </p:custDataLst>
          </p:nvPr>
        </p:nvSpPr>
        <p:spPr>
          <a:xfrm>
            <a:off x="64960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0" name="圆角矩形 15"/>
          <p:cNvSpPr/>
          <p:nvPr>
            <p:custDataLst>
              <p:tags r:id="rId5"/>
            </p:custDataLst>
          </p:nvPr>
        </p:nvSpPr>
        <p:spPr>
          <a:xfrm>
            <a:off x="64960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2" name="圆角矩形 16"/>
          <p:cNvSpPr/>
          <p:nvPr>
            <p:custDataLst>
              <p:tags r:id="rId6"/>
            </p:custDataLst>
          </p:nvPr>
        </p:nvSpPr>
        <p:spPr>
          <a:xfrm>
            <a:off x="64960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5" hasCustomPrompt="1"/>
            <p:custDataLst>
              <p:tags r:id="rId7"/>
            </p:custDataLst>
          </p:nvPr>
        </p:nvSpPr>
        <p:spPr>
          <a:xfrm>
            <a:off x="649605" y="1620520"/>
            <a:ext cx="8394065" cy="183896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6" name="署名"/>
          <p:cNvSpPr>
            <a:spLocks noGrp="1"/>
          </p:cNvSpPr>
          <p:nvPr>
            <p:ph type="body" idx="4" hasCustomPrompt="1"/>
            <p:custDataLst>
              <p:tags r:id="rId8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任意多边形 39"/>
          <p:cNvSpPr/>
          <p:nvPr>
            <p:custDataLst>
              <p:tags r:id="rId9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 40"/>
          <p:cNvSpPr/>
          <p:nvPr>
            <p:custDataLst>
              <p:tags r:id="rId10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 41"/>
          <p:cNvSpPr/>
          <p:nvPr>
            <p:custDataLst>
              <p:tags r:id="rId11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3352800" y="213360"/>
            <a:ext cx="5486400" cy="161163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ct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fontAlgn="ctr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 flipH="1">
            <a:off x="0" y="0"/>
            <a:ext cx="12192000" cy="6858000"/>
          </a:xfrm>
          <a:prstGeom prst="rect"/>
        </p:spPr>
      </p:pic>
      <p:sp>
        <p:nvSpPr>
          <p:cNvPr id="1048698" name="节编号"/>
          <p:cNvSpPr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7912735" y="1858010"/>
            <a:ext cx="3754755" cy="80454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6304280" y="3044825"/>
            <a:ext cx="5397500" cy="2398395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fontAlgn="ctr" lvl="0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60960"/>
            <a:ext cx="10968990" cy="1252855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1" hasCustomPrompt="1"/>
            <p:custDataLst>
              <p:tags r:id="rId4"/>
            </p:custDataLst>
          </p:nvPr>
        </p:nvSpPr>
        <p:spPr>
          <a:xfrm>
            <a:off x="608330" y="1490345"/>
            <a:ext cx="10969625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4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30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4066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371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4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8" name="标题"/>
          <p:cNvSpPr txBox="1">
            <a:spLocks noGrp="1"/>
          </p:cNvSpPr>
          <p:nvPr>
            <p:ph type="title" idx="8" hasCustomPrompt="1"/>
            <p:custDataLst>
              <p:tags r:id="rId3"/>
            </p:custDataLst>
          </p:nvPr>
        </p:nvSpPr>
        <p:spPr>
          <a:xfrm>
            <a:off x="620395" y="1293495"/>
            <a:ext cx="5520055" cy="267970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7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0" name="圆角矩形 8"/>
          <p:cNvSpPr/>
          <p:nvPr>
            <p:custDataLst>
              <p:tags r:id="rId4"/>
            </p:custDataLst>
          </p:nvPr>
        </p:nvSpPr>
        <p:spPr>
          <a:xfrm>
            <a:off x="73215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圆角矩形 7"/>
          <p:cNvSpPr/>
          <p:nvPr>
            <p:custDataLst>
              <p:tags r:id="rId5"/>
            </p:custDataLst>
          </p:nvPr>
        </p:nvSpPr>
        <p:spPr>
          <a:xfrm>
            <a:off x="73215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圆角矩形 9"/>
          <p:cNvSpPr/>
          <p:nvPr>
            <p:custDataLst>
              <p:tags r:id="rId6"/>
            </p:custDataLst>
          </p:nvPr>
        </p:nvSpPr>
        <p:spPr>
          <a:xfrm>
            <a:off x="73215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署名"/>
          <p:cNvSpPr>
            <a:spLocks noGrp="1"/>
          </p:cNvSpPr>
          <p:nvPr>
            <p:ph type="body" idx="4" hasCustomPrompt="1"/>
            <p:custDataLst>
              <p:tags r:id="rId7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88" name="任意多边形 10"/>
          <p:cNvSpPr/>
          <p:nvPr>
            <p:custDataLst>
              <p:tags r:id="rId8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任意多边形 11"/>
          <p:cNvSpPr/>
          <p:nvPr>
            <p:custDataLst>
              <p:tags r:id="rId9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任意多边形 12"/>
          <p:cNvSpPr/>
          <p:nvPr>
            <p:custDataLst>
              <p:tags r:id="rId10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9.xml"/><Relationship Id="rId13" Type="http://schemas.openxmlformats.org/officeDocument/2006/relationships/image" Target="../media/image2.jpeg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ags" Target="../tags/tag85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138" r:id="rId1"/>
    <p:sldLayoutId id="2147484139" r:id="rId2"/>
    <p:sldLayoutId id="2147484140" r:id="rId3"/>
    <p:sldLayoutId id="2147484141" r:id="rId4"/>
    <p:sldLayoutId id="2147484142" r:id="rId5"/>
    <p:sldLayoutId id="2147484143" r:id="rId6"/>
    <p:sldLayoutId id="2147484144" r:id="rId7"/>
    <p:sldLayoutId id="2147484145" r:id="rId8"/>
    <p:sldLayoutId id="2147484146" r:id="rId9"/>
    <p:sldLayoutId id="2147484147" r:id="rId10"/>
    <p:sldLayoutId id="214748414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D:/lky/主题模板/VCG2113794977894.jpgVCG211379497789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30" y="1465580"/>
            <a:ext cx="10968990" cy="471138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30" y="174171"/>
            <a:ext cx="10975340" cy="1219201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175" r:id="rId1"/>
    <p:sldLayoutId id="2147484176" r:id="rId2"/>
    <p:sldLayoutId id="2147484177" r:id="rId3"/>
    <p:sldLayoutId id="2147484178" r:id="rId4"/>
    <p:sldLayoutId id="2147484179" r:id="rId5"/>
    <p:sldLayoutId id="2147484180" r:id="rId6"/>
    <p:sldLayoutId id="2147484181" r:id="rId7"/>
    <p:sldLayoutId id="2147484182" r:id="rId8"/>
    <p:sldLayoutId id="2147484183" r:id="rId9"/>
    <p:sldLayoutId id="2147484184" r:id="rId10"/>
    <p:sldLayoutId id="214748418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tags" Target="../tags/tag103.xml"/><Relationship Id="rId15" Type="http://schemas.openxmlformats.org/officeDocument/2006/relationships/tags" Target="../tags/tag104.xml"/><Relationship Id="rId16" Type="http://schemas.openxmlformats.org/officeDocument/2006/relationships/tags" Target="../tags/tag105.xml"/><Relationship Id="rId17" Type="http://schemas.openxmlformats.org/officeDocument/2006/relationships/tags" Target="../tags/tag106.xml"/><Relationship Id="rId18" Type="http://schemas.openxmlformats.org/officeDocument/2006/relationships/tags" Target="../tags/tag107.xml"/><Relationship Id="rId19" Type="http://schemas.openxmlformats.org/officeDocument/2006/relationships/tags" Target="../tags/tag108.xml"/><Relationship Id="rId20" Type="http://schemas.openxmlformats.org/officeDocument/2006/relationships/tags" Target="../tags/tag109.xml"/><Relationship Id="rId21" Type="http://schemas.openxmlformats.org/officeDocument/2006/relationships/tags" Target="../tags/tag110.xml"/><Relationship Id="rId22" Type="http://schemas.openxmlformats.org/officeDocument/2006/relationships/tags" Target="../tags/tag111.xml"/><Relationship Id="rId23" Type="http://schemas.openxmlformats.org/officeDocument/2006/relationships/tags" Target="../tags/tag112.xml"/><Relationship Id="rId24" Type="http://schemas.openxmlformats.org/officeDocument/2006/relationships/slideLayout" Target="../slideLayouts/slideLayout13.xml"/><Relationship Id="rId2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tags" Target="../tags/tag143.xml"/><Relationship Id="rId14" Type="http://schemas.openxmlformats.org/officeDocument/2006/relationships/tags" Target="../tags/tag144.xml"/><Relationship Id="rId15" Type="http://schemas.openxmlformats.org/officeDocument/2006/relationships/tags" Target="../tags/tag145.xml"/><Relationship Id="rId16" Type="http://schemas.openxmlformats.org/officeDocument/2006/relationships/tags" Target="../tags/tag146.xml"/><Relationship Id="rId17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tags" Target="../tags/tag210.xml"/><Relationship Id="rId14" Type="http://schemas.openxmlformats.org/officeDocument/2006/relationships/tags" Target="../tags/tag211.xml"/><Relationship Id="rId15" Type="http://schemas.openxmlformats.org/officeDocument/2006/relationships/tags" Target="../tags/tag212.xml"/><Relationship Id="rId16" Type="http://schemas.openxmlformats.org/officeDocument/2006/relationships/tags" Target="../tags/tag213.xml"/><Relationship Id="rId17" Type="http://schemas.openxmlformats.org/officeDocument/2006/relationships/tags" Target="../tags/tag214.xml"/><Relationship Id="rId18" Type="http://schemas.openxmlformats.org/officeDocument/2006/relationships/tags" Target="../tags/tag215.xml"/><Relationship Id="rId19" Type="http://schemas.openxmlformats.org/officeDocument/2006/relationships/tags" Target="../tags/tag216.xml"/><Relationship Id="rId20" Type="http://schemas.openxmlformats.org/officeDocument/2006/relationships/tags" Target="../tags/tag217.xml"/><Relationship Id="rId21" Type="http://schemas.openxmlformats.org/officeDocument/2006/relationships/tags" Target="../tags/tag218.xml"/><Relationship Id="rId22" Type="http://schemas.openxmlformats.org/officeDocument/2006/relationships/tags" Target="../tags/tag219.xml"/><Relationship Id="rId23" Type="http://schemas.openxmlformats.org/officeDocument/2006/relationships/tags" Target="../tags/tag220.xml"/><Relationship Id="rId24" Type="http://schemas.openxmlformats.org/officeDocument/2006/relationships/tags" Target="../tags/tag221.xml"/><Relationship Id="rId25" Type="http://schemas.openxmlformats.org/officeDocument/2006/relationships/tags" Target="../tags/tag222.xml"/><Relationship Id="rId26" Type="http://schemas.openxmlformats.org/officeDocument/2006/relationships/tags" Target="../tags/tag223.xml"/><Relationship Id="rId27" Type="http://schemas.openxmlformats.org/officeDocument/2006/relationships/tags" Target="../tags/tag224.xml"/><Relationship Id="rId28" Type="http://schemas.openxmlformats.org/officeDocument/2006/relationships/tags" Target="../tags/tag225.xml"/><Relationship Id="rId29" Type="http://schemas.openxmlformats.org/officeDocument/2006/relationships/tags" Target="../tags/tag226.xml"/><Relationship Id="rId30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slideLayout" Target="../slideLayouts/slideLayout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tags" Target="../tags/tag242.xml"/><Relationship Id="rId14" Type="http://schemas.openxmlformats.org/officeDocument/2006/relationships/tags" Target="../tags/tag243.xml"/><Relationship Id="rId15" Type="http://schemas.openxmlformats.org/officeDocument/2006/relationships/tags" Target="../tags/tag244.xml"/><Relationship Id="rId16" Type="http://schemas.openxmlformats.org/officeDocument/2006/relationships/tags" Target="../tags/tag245.xml"/><Relationship Id="rId17" Type="http://schemas.openxmlformats.org/officeDocument/2006/relationships/tags" Target="../tags/tag246.xml"/><Relationship Id="rId18" Type="http://schemas.openxmlformats.org/officeDocument/2006/relationships/tags" Target="../tags/tag247.xml"/><Relationship Id="rId19" Type="http://schemas.openxmlformats.org/officeDocument/2006/relationships/tags" Target="../tags/tag248.xml"/><Relationship Id="rId20" Type="http://schemas.openxmlformats.org/officeDocument/2006/relationships/tags" Target="../tags/tag249.xml"/><Relationship Id="rId21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tags" Target="../tags/tag262.xml"/><Relationship Id="rId14" Type="http://schemas.openxmlformats.org/officeDocument/2006/relationships/tags" Target="../tags/tag263.xml"/><Relationship Id="rId15" Type="http://schemas.openxmlformats.org/officeDocument/2006/relationships/tags" Target="../tags/tag264.xml"/><Relationship Id="rId16" Type="http://schemas.openxmlformats.org/officeDocument/2006/relationships/tags" Target="../tags/tag265.xml"/><Relationship Id="rId17" Type="http://schemas.openxmlformats.org/officeDocument/2006/relationships/tags" Target="../tags/tag266.xml"/><Relationship Id="rId18" Type="http://schemas.openxmlformats.org/officeDocument/2006/relationships/tags" Target="../tags/tag267.xml"/><Relationship Id="rId19" Type="http://schemas.openxmlformats.org/officeDocument/2006/relationships/tags" Target="../tags/tag268.xml"/><Relationship Id="rId20" Type="http://schemas.openxmlformats.org/officeDocument/2006/relationships/tags" Target="../tags/tag269.xml"/><Relationship Id="rId21" Type="http://schemas.openxmlformats.org/officeDocument/2006/relationships/tags" Target="../tags/tag270.xml"/><Relationship Id="rId22" Type="http://schemas.openxmlformats.org/officeDocument/2006/relationships/tags" Target="../tags/tag271.xml"/><Relationship Id="rId23" Type="http://schemas.openxmlformats.org/officeDocument/2006/relationships/tags" Target="../tags/tag272.xml"/><Relationship Id="rId24" Type="http://schemas.openxmlformats.org/officeDocument/2006/relationships/tags" Target="../tags/tag273.xml"/><Relationship Id="rId25" Type="http://schemas.openxmlformats.org/officeDocument/2006/relationships/tags" Target="../tags/tag274.xml"/><Relationship Id="rId26" Type="http://schemas.openxmlformats.org/officeDocument/2006/relationships/tags" Target="../tags/tag275.xml"/><Relationship Id="rId27" Type="http://schemas.openxmlformats.org/officeDocument/2006/relationships/tags" Target="../tags/tag276.xml"/><Relationship Id="rId28" Type="http://schemas.openxmlformats.org/officeDocument/2006/relationships/tags" Target="../tags/tag277.xml"/><Relationship Id="rId29" Type="http://schemas.openxmlformats.org/officeDocument/2006/relationships/tags" Target="../tags/tag278.xml"/><Relationship Id="rId30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slideLayout" Target="../slideLayouts/slideLayout14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slideLayout" Target="../slideLayouts/slideLayout14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tags" Target="../tags/tag353.xml"/><Relationship Id="rId14" Type="http://schemas.openxmlformats.org/officeDocument/2006/relationships/tags" Target="../tags/tag354.xml"/><Relationship Id="rId15" Type="http://schemas.openxmlformats.org/officeDocument/2006/relationships/tags" Target="../tags/tag355.xml"/><Relationship Id="rId16" Type="http://schemas.openxmlformats.org/officeDocument/2006/relationships/tags" Target="../tags/tag356.xml"/><Relationship Id="rId17" Type="http://schemas.openxmlformats.org/officeDocument/2006/relationships/tags" Target="../tags/tag357.xml"/><Relationship Id="rId18" Type="http://schemas.openxmlformats.org/officeDocument/2006/relationships/tags" Target="../tags/tag358.xml"/><Relationship Id="rId19" Type="http://schemas.openxmlformats.org/officeDocument/2006/relationships/tags" Target="../tags/tag359.xml"/><Relationship Id="rId20" Type="http://schemas.openxmlformats.org/officeDocument/2006/relationships/tags" Target="../tags/tag360.xml"/><Relationship Id="rId21" Type="http://schemas.openxmlformats.org/officeDocument/2006/relationships/tags" Target="../tags/tag361.xml"/><Relationship Id="rId22" Type="http://schemas.openxmlformats.org/officeDocument/2006/relationships/tags" Target="../tags/tag362.xml"/><Relationship Id="rId23" Type="http://schemas.openxmlformats.org/officeDocument/2006/relationships/tags" Target="../tags/tag363.xml"/><Relationship Id="rId24" Type="http://schemas.openxmlformats.org/officeDocument/2006/relationships/tags" Target="../tags/tag364.xml"/><Relationship Id="rId25" Type="http://schemas.openxmlformats.org/officeDocument/2006/relationships/tags" Target="../tags/tag365.xml"/><Relationship Id="rId26" Type="http://schemas.openxmlformats.org/officeDocument/2006/relationships/tags" Target="../tags/tag366.xml"/><Relationship Id="rId27" Type="http://schemas.openxmlformats.org/officeDocument/2006/relationships/tags" Target="../tags/tag367.xml"/><Relationship Id="rId28" Type="http://schemas.openxmlformats.org/officeDocument/2006/relationships/tags" Target="../tags/tag368.xml"/><Relationship Id="rId29" Type="http://schemas.openxmlformats.org/officeDocument/2006/relationships/tags" Target="../tags/tag369.xml"/><Relationship Id="rId30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tags" Target="../tags/tag374.xml"/><Relationship Id="rId6" Type="http://schemas.openxmlformats.org/officeDocument/2006/relationships/tags" Target="../tags/tag375.xml"/><Relationship Id="rId7" Type="http://schemas.openxmlformats.org/officeDocument/2006/relationships/tags" Target="../tags/tag376.xml"/><Relationship Id="rId8" Type="http://schemas.openxmlformats.org/officeDocument/2006/relationships/tags" Target="../tags/tag377.xml"/><Relationship Id="rId9" Type="http://schemas.openxmlformats.org/officeDocument/2006/relationships/tags" Target="../tags/tag378.xml"/><Relationship Id="rId10" Type="http://schemas.openxmlformats.org/officeDocument/2006/relationships/tags" Target="../tags/tag379.xml"/><Relationship Id="rId11" Type="http://schemas.openxmlformats.org/officeDocument/2006/relationships/tags" Target="../tags/tag380.xml"/><Relationship Id="rId12" Type="http://schemas.openxmlformats.org/officeDocument/2006/relationships/tags" Target="../tags/tag381.xml"/><Relationship Id="rId13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tags" Target="../tags/tag385.xml"/><Relationship Id="rId5" Type="http://schemas.openxmlformats.org/officeDocument/2006/relationships/tags" Target="../tags/tag386.xml"/><Relationship Id="rId6" Type="http://schemas.openxmlformats.org/officeDocument/2006/relationships/tags" Target="../tags/tag387.xml"/><Relationship Id="rId7" Type="http://schemas.openxmlformats.org/officeDocument/2006/relationships/tags" Target="../tags/tag388.xml"/><Relationship Id="rId8" Type="http://schemas.openxmlformats.org/officeDocument/2006/relationships/tags" Target="../tags/tag389.xml"/><Relationship Id="rId9" Type="http://schemas.openxmlformats.org/officeDocument/2006/relationships/tags" Target="../tags/tag390.xml"/><Relationship Id="rId10" Type="http://schemas.openxmlformats.org/officeDocument/2006/relationships/tags" Target="../tags/tag391.xml"/><Relationship Id="rId11" Type="http://schemas.openxmlformats.org/officeDocument/2006/relationships/tags" Target="../tags/tag392.xml"/><Relationship Id="rId12" Type="http://schemas.openxmlformats.org/officeDocument/2006/relationships/tags" Target="../tags/tag393.xml"/><Relationship Id="rId13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4.xml"/><Relationship Id="rId2" Type="http://schemas.openxmlformats.org/officeDocument/2006/relationships/tags" Target="../tags/tag395.xml"/><Relationship Id="rId3" Type="http://schemas.openxmlformats.org/officeDocument/2006/relationships/tags" Target="../tags/tag396.xml"/><Relationship Id="rId4" Type="http://schemas.openxmlformats.org/officeDocument/2006/relationships/slideLayout" Target="../slideLayouts/slideLayout14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7.xml"/><Relationship Id="rId2" Type="http://schemas.openxmlformats.org/officeDocument/2006/relationships/tags" Target="../tags/tag398.xml"/><Relationship Id="rId3" Type="http://schemas.openxmlformats.org/officeDocument/2006/relationships/tags" Target="../tags/tag399.xml"/><Relationship Id="rId4" Type="http://schemas.openxmlformats.org/officeDocument/2006/relationships/tags" Target="../tags/tag400.xml"/><Relationship Id="rId5" Type="http://schemas.openxmlformats.org/officeDocument/2006/relationships/tags" Target="../tags/tag401.xml"/><Relationship Id="rId6" Type="http://schemas.openxmlformats.org/officeDocument/2006/relationships/tags" Target="../tags/tag402.xml"/><Relationship Id="rId7" Type="http://schemas.openxmlformats.org/officeDocument/2006/relationships/tags" Target="../tags/tag403.xml"/><Relationship Id="rId8" Type="http://schemas.openxmlformats.org/officeDocument/2006/relationships/tags" Target="../tags/tag404.xml"/><Relationship Id="rId9" Type="http://schemas.openxmlformats.org/officeDocument/2006/relationships/tags" Target="../tags/tag405.xml"/><Relationship Id="rId10" Type="http://schemas.openxmlformats.org/officeDocument/2006/relationships/tags" Target="../tags/tag406.xml"/><Relationship Id="rId11" Type="http://schemas.openxmlformats.org/officeDocument/2006/relationships/tags" Target="../tags/tag407.xml"/><Relationship Id="rId12" Type="http://schemas.openxmlformats.org/officeDocument/2006/relationships/tags" Target="../tags/tag408.xml"/><Relationship Id="rId13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09.xml"/><Relationship Id="rId2" Type="http://schemas.openxmlformats.org/officeDocument/2006/relationships/tags" Target="../tags/tag410.xml"/><Relationship Id="rId3" Type="http://schemas.openxmlformats.org/officeDocument/2006/relationships/tags" Target="../tags/tag411.xml"/><Relationship Id="rId4" Type="http://schemas.openxmlformats.org/officeDocument/2006/relationships/tags" Target="../tags/tag412.xml"/><Relationship Id="rId5" Type="http://schemas.openxmlformats.org/officeDocument/2006/relationships/tags" Target="../tags/tag413.xml"/><Relationship Id="rId6" Type="http://schemas.openxmlformats.org/officeDocument/2006/relationships/tags" Target="../tags/tag414.xml"/><Relationship Id="rId7" Type="http://schemas.openxmlformats.org/officeDocument/2006/relationships/tags" Target="../tags/tag415.xml"/><Relationship Id="rId8" Type="http://schemas.openxmlformats.org/officeDocument/2006/relationships/tags" Target="../tags/tag416.xml"/><Relationship Id="rId9" Type="http://schemas.openxmlformats.org/officeDocument/2006/relationships/tags" Target="../tags/tag417.xml"/><Relationship Id="rId10" Type="http://schemas.openxmlformats.org/officeDocument/2006/relationships/tags" Target="../tags/tag418.xml"/><Relationship Id="rId11" Type="http://schemas.openxmlformats.org/officeDocument/2006/relationships/tags" Target="../tags/tag419.xml"/><Relationship Id="rId12" Type="http://schemas.openxmlformats.org/officeDocument/2006/relationships/tags" Target="../tags/tag420.xml"/><Relationship Id="rId13" Type="http://schemas.openxmlformats.org/officeDocument/2006/relationships/slideLayout" Target="../slideLayouts/slideLayout15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slideLayout" Target="../slideLayouts/slideLayout15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33.xml"/><Relationship Id="rId2" Type="http://schemas.openxmlformats.org/officeDocument/2006/relationships/tags" Target="../tags/tag434.xml"/><Relationship Id="rId3" Type="http://schemas.openxmlformats.org/officeDocument/2006/relationships/tags" Target="../tags/tag435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/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基于深度学习的智能语音合成技术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tx1"/>
                </a:solidFill>
              </a:rPr>
              <a:t>目录</a:t>
            </a:r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826" name="标题"/>
          <p:cNvSpPr txBox="1"/>
          <p:nvPr>
            <p:custDataLst>
              <p:tags r:id="rId2"/>
            </p:custDataLst>
          </p:nvPr>
        </p:nvSpPr>
        <p:spPr>
          <a:xfrm>
            <a:off x="2675255" y="2459355"/>
            <a:ext cx="3320415" cy="52133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3"/>
            </p:custDataLst>
          </p:nvPr>
        </p:nvSpPr>
        <p:spPr>
          <a:xfrm>
            <a:off x="1525270" y="22860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01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0" name="弧形 10"/>
          <p:cNvSpPr/>
          <p:nvPr>
            <p:custDataLst>
              <p:tags r:id="rId4"/>
            </p:custDataLst>
          </p:nvPr>
        </p:nvSpPr>
        <p:spPr>
          <a:xfrm rot="5040000">
            <a:off x="1710055" y="22180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2" name="标题"/>
          <p:cNvSpPr txBox="1"/>
          <p:nvPr>
            <p:custDataLst>
              <p:tags r:id="rId5"/>
            </p:custDataLst>
          </p:nvPr>
        </p:nvSpPr>
        <p:spPr>
          <a:xfrm>
            <a:off x="7397115" y="2459355"/>
            <a:ext cx="3270250" cy="551180"/>
          </a:xfrm>
          <a:prstGeom prst="rect"/>
          <a:noFill/>
        </p:spPr>
        <p:txBody>
          <a:bodyPr anchor="t" anchorCtr="0" bIns="0" lIns="0" rIns="0" rtlCol="0" tIns="0" wrap="square">
            <a:normAutofit fontScale="74167"/>
          </a:bodyPr>
          <a:p>
            <a:pPr indent="-6985" marL="84455"/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深度学习在智能语音合成中的应用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834" name="序号"/>
          <p:cNvSpPr txBox="1"/>
          <p:nvPr>
            <p:custDataLst>
              <p:tags r:id="rId6"/>
            </p:custDataLst>
          </p:nvPr>
        </p:nvSpPr>
        <p:spPr>
          <a:xfrm>
            <a:off x="6247130" y="22860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02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6" name="弧形 34"/>
          <p:cNvSpPr/>
          <p:nvPr>
            <p:custDataLst>
              <p:tags r:id="rId7"/>
            </p:custDataLst>
          </p:nvPr>
        </p:nvSpPr>
        <p:spPr>
          <a:xfrm rot="5040000">
            <a:off x="6431915" y="22180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8"/>
            </p:custDataLst>
          </p:nvPr>
        </p:nvSpPr>
        <p:spPr>
          <a:xfrm>
            <a:off x="2675255" y="3435985"/>
            <a:ext cx="3321050" cy="60452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基于深度学习的智能语音合成技术原理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9"/>
            </p:custDataLst>
          </p:nvPr>
        </p:nvSpPr>
        <p:spPr>
          <a:xfrm>
            <a:off x="1525270" y="326263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03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2" name="弧形 39"/>
          <p:cNvSpPr/>
          <p:nvPr>
            <p:custDataLst>
              <p:tags r:id="rId10"/>
            </p:custDataLst>
          </p:nvPr>
        </p:nvSpPr>
        <p:spPr>
          <a:xfrm rot="5040000">
            <a:off x="1710055" y="319468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44" name="标题"/>
          <p:cNvSpPr txBox="1"/>
          <p:nvPr>
            <p:custDataLst>
              <p:tags r:id="rId11"/>
            </p:custDataLst>
          </p:nvPr>
        </p:nvSpPr>
        <p:spPr>
          <a:xfrm>
            <a:off x="7397115" y="3435985"/>
            <a:ext cx="3270250" cy="59753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基于深度学习的智能语音合成技术优势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6" name="序号"/>
          <p:cNvSpPr txBox="1"/>
          <p:nvPr>
            <p:custDataLst>
              <p:tags r:id="rId12"/>
            </p:custDataLst>
          </p:nvPr>
        </p:nvSpPr>
        <p:spPr>
          <a:xfrm>
            <a:off x="6247130" y="326263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04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8" name="弧形 44"/>
          <p:cNvSpPr/>
          <p:nvPr>
            <p:custDataLst>
              <p:tags r:id="rId13"/>
            </p:custDataLst>
          </p:nvPr>
        </p:nvSpPr>
        <p:spPr>
          <a:xfrm rot="5040000">
            <a:off x="6431915" y="319468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0" name="标题"/>
          <p:cNvSpPr txBox="1"/>
          <p:nvPr>
            <p:custDataLst>
              <p:tags r:id="rId14"/>
            </p:custDataLst>
          </p:nvPr>
        </p:nvSpPr>
        <p:spPr>
          <a:xfrm>
            <a:off x="2675255" y="4465955"/>
            <a:ext cx="3320415" cy="573405"/>
          </a:xfrm>
          <a:prstGeom prst="rect"/>
          <a:noFill/>
        </p:spPr>
        <p:txBody>
          <a:bodyPr anchor="t" anchorCtr="0" bIns="0" lIns="0" rIns="0" rtlCol="0" tIns="0" wrap="square">
            <a:normAutofit fontScale="78333"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基于深度学习的智能语音合成技术挑战与未来发展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2" name="序号"/>
          <p:cNvSpPr txBox="1"/>
          <p:nvPr>
            <p:custDataLst>
              <p:tags r:id="rId15"/>
            </p:custDataLst>
          </p:nvPr>
        </p:nvSpPr>
        <p:spPr>
          <a:xfrm>
            <a:off x="1525270" y="42926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05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4" name="弧形 7"/>
          <p:cNvSpPr/>
          <p:nvPr>
            <p:custDataLst>
              <p:tags r:id="rId16"/>
            </p:custDataLst>
          </p:nvPr>
        </p:nvSpPr>
        <p:spPr>
          <a:xfrm rot="5040000">
            <a:off x="1710055" y="42246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17"/>
            </p:custDataLst>
          </p:nvPr>
        </p:nvSpPr>
        <p:spPr>
          <a:xfrm>
            <a:off x="7397115" y="4465955"/>
            <a:ext cx="3269615" cy="581025"/>
          </a:xfrm>
          <a:prstGeom prst="rect"/>
          <a:noFill/>
        </p:spPr>
        <p:txBody>
          <a:bodyPr anchor="t" anchorCtr="0" bIns="0" lIns="0" rIns="0" rtlCol="0" tIns="0" wrap="square">
            <a:normAutofit fontScale="78333"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基于深度学习的智能语音合成技术实践案例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18"/>
            </p:custDataLst>
          </p:nvPr>
        </p:nvSpPr>
        <p:spPr>
          <a:xfrm>
            <a:off x="6247130" y="42926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06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0" name="弧形 18"/>
          <p:cNvSpPr/>
          <p:nvPr>
            <p:custDataLst>
              <p:tags r:id="rId19"/>
            </p:custDataLst>
          </p:nvPr>
        </p:nvSpPr>
        <p:spPr>
          <a:xfrm rot="5040000">
            <a:off x="6431915" y="42246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20"/>
            </p:custDataLst>
          </p:nvPr>
        </p:nvSpPr>
        <p:spPr>
          <a:xfrm>
            <a:off x="2675255" y="5471795"/>
            <a:ext cx="3319145" cy="589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总结与展望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4" name="序号"/>
          <p:cNvSpPr txBox="1"/>
          <p:nvPr>
            <p:custDataLst>
              <p:tags r:id="rId21"/>
            </p:custDataLst>
          </p:nvPr>
        </p:nvSpPr>
        <p:spPr>
          <a:xfrm>
            <a:off x="1525270" y="529844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07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6" name="弧形 22"/>
          <p:cNvSpPr/>
          <p:nvPr>
            <p:custDataLst>
              <p:tags r:id="rId22"/>
            </p:custDataLst>
          </p:nvPr>
        </p:nvSpPr>
        <p:spPr>
          <a:xfrm rot="5040000">
            <a:off x="1710055" y="523049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</p:spTree>
    <p:custDataLst>
      <p:tags r:id="rId2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9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3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深度学习在智能语音合成中的应用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深度学习技术介绍</a:t>
            </a:r>
            <a:endParaRPr altLang="en-US" lang="zh-CN"/>
          </a:p>
        </p:txBody>
      </p:sp>
      <p:sp>
        <p:nvSpPr>
          <p:cNvPr id="1048998" name="矩形 5"/>
          <p:cNvSpPr/>
          <p:nvPr>
            <p:custDataLst>
              <p:tags r:id="rId1"/>
            </p:custDataLst>
          </p:nvPr>
        </p:nvSpPr>
        <p:spPr>
          <a:xfrm>
            <a:off x="608330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0" name="矩形 10"/>
          <p:cNvSpPr/>
          <p:nvPr>
            <p:custDataLst>
              <p:tags r:id="rId2"/>
            </p:custDataLst>
          </p:nvPr>
        </p:nvSpPr>
        <p:spPr>
          <a:xfrm>
            <a:off x="962950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2" name="TextBox 2"/>
          <p:cNvSpPr txBox="1"/>
          <p:nvPr>
            <p:custDataLst>
              <p:tags r:id="rId3"/>
            </p:custDataLst>
          </p:nvPr>
        </p:nvSpPr>
        <p:spPr>
          <a:xfrm>
            <a:off x="76331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深度学习的基本原理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04" name="矩形 6"/>
          <p:cNvSpPr/>
          <p:nvPr>
            <p:custDataLst>
              <p:tags r:id="rId4"/>
            </p:custDataLst>
          </p:nvPr>
        </p:nvSpPr>
        <p:spPr>
          <a:xfrm>
            <a:off x="3407023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6" name="矩形 11"/>
          <p:cNvSpPr/>
          <p:nvPr>
            <p:custDataLst>
              <p:tags r:id="rId5"/>
            </p:custDataLst>
          </p:nvPr>
        </p:nvSpPr>
        <p:spPr>
          <a:xfrm>
            <a:off x="3780777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8" name="TextBox 2"/>
          <p:cNvSpPr txBox="1"/>
          <p:nvPr>
            <p:custDataLst>
              <p:tags r:id="rId6"/>
            </p:custDataLst>
          </p:nvPr>
        </p:nvSpPr>
        <p:spPr>
          <a:xfrm>
            <a:off x="3561372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深度学习在语音合成中的应用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10" name="矩形 33"/>
          <p:cNvSpPr/>
          <p:nvPr>
            <p:custDataLst>
              <p:tags r:id="rId7"/>
            </p:custDataLst>
          </p:nvPr>
        </p:nvSpPr>
        <p:spPr>
          <a:xfrm>
            <a:off x="6201251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矩形 37"/>
          <p:cNvSpPr/>
          <p:nvPr>
            <p:custDataLst>
              <p:tags r:id="rId8"/>
            </p:custDataLst>
          </p:nvPr>
        </p:nvSpPr>
        <p:spPr>
          <a:xfrm>
            <a:off x="6555871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TextBox 2"/>
          <p:cNvSpPr txBox="1"/>
          <p:nvPr>
            <p:custDataLst>
              <p:tags r:id="rId9"/>
            </p:custDataLst>
          </p:nvPr>
        </p:nvSpPr>
        <p:spPr>
          <a:xfrm>
            <a:off x="635623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深度学习在语音识别中的应用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16" name="矩形 34"/>
          <p:cNvSpPr/>
          <p:nvPr>
            <p:custDataLst>
              <p:tags r:id="rId10"/>
            </p:custDataLst>
          </p:nvPr>
        </p:nvSpPr>
        <p:spPr>
          <a:xfrm>
            <a:off x="8989738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矩形 38"/>
          <p:cNvSpPr/>
          <p:nvPr>
            <p:custDataLst>
              <p:tags r:id="rId11"/>
            </p:custDataLst>
          </p:nvPr>
        </p:nvSpPr>
        <p:spPr>
          <a:xfrm>
            <a:off x="9363493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TextBox 2"/>
          <p:cNvSpPr txBox="1"/>
          <p:nvPr>
            <p:custDataLst>
              <p:tags r:id="rId12"/>
            </p:custDataLst>
          </p:nvPr>
        </p:nvSpPr>
        <p:spPr>
          <a:xfrm>
            <a:off x="9144725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深度学习在自然语言处理中的应用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智能语音合成技术介绍</a:t>
            </a:r>
            <a:endParaRPr altLang="en-US" lang="zh-CN"/>
          </a:p>
        </p:txBody>
      </p:sp>
      <p:sp>
        <p:nvSpPr>
          <p:cNvPr id="1049056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8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基于深度学习的智能语音合成技术的优势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6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8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0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智能语音合成技术的定义和原理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4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6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8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深度学习在智能语音合成中的应用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深度学习在智能语音合成中的未来发展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深度学习在智能语音合成中的应用</a:t>
            </a:r>
            <a:endParaRPr altLang="en-US" lang="zh-CN"/>
          </a:p>
        </p:txBody>
      </p:sp>
      <p:sp>
        <p:nvSpPr>
          <p:cNvPr id="1049122" name="矩形 5"/>
          <p:cNvSpPr/>
          <p:nvPr>
            <p:custDataLst>
              <p:tags r:id="rId1"/>
            </p:custDataLst>
          </p:nvPr>
        </p:nvSpPr>
        <p:spPr>
          <a:xfrm>
            <a:off x="608330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4" name="矩形 10"/>
          <p:cNvSpPr/>
          <p:nvPr>
            <p:custDataLst>
              <p:tags r:id="rId2"/>
            </p:custDataLst>
          </p:nvPr>
        </p:nvSpPr>
        <p:spPr>
          <a:xfrm>
            <a:off x="962950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6" name="TextBox 2"/>
          <p:cNvSpPr txBox="1"/>
          <p:nvPr>
            <p:custDataLst>
              <p:tags r:id="rId3"/>
            </p:custDataLst>
          </p:nvPr>
        </p:nvSpPr>
        <p:spPr>
          <a:xfrm>
            <a:off x="76331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深度学习技术介绍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28" name="矩形 6"/>
          <p:cNvSpPr/>
          <p:nvPr>
            <p:custDataLst>
              <p:tags r:id="rId4"/>
            </p:custDataLst>
          </p:nvPr>
        </p:nvSpPr>
        <p:spPr>
          <a:xfrm>
            <a:off x="3407023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0" name="矩形 11"/>
          <p:cNvSpPr/>
          <p:nvPr>
            <p:custDataLst>
              <p:tags r:id="rId5"/>
            </p:custDataLst>
          </p:nvPr>
        </p:nvSpPr>
        <p:spPr>
          <a:xfrm>
            <a:off x="3780777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2" name="TextBox 2"/>
          <p:cNvSpPr txBox="1"/>
          <p:nvPr>
            <p:custDataLst>
              <p:tags r:id="rId6"/>
            </p:custDataLst>
          </p:nvPr>
        </p:nvSpPr>
        <p:spPr>
          <a:xfrm>
            <a:off x="3561372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智能语音合成技术介绍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34" name="矩形 33"/>
          <p:cNvSpPr/>
          <p:nvPr>
            <p:custDataLst>
              <p:tags r:id="rId7"/>
            </p:custDataLst>
          </p:nvPr>
        </p:nvSpPr>
        <p:spPr>
          <a:xfrm>
            <a:off x="6201251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6" name="矩形 37"/>
          <p:cNvSpPr/>
          <p:nvPr>
            <p:custDataLst>
              <p:tags r:id="rId8"/>
            </p:custDataLst>
          </p:nvPr>
        </p:nvSpPr>
        <p:spPr>
          <a:xfrm>
            <a:off x="6555871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8" name="TextBox 2"/>
          <p:cNvSpPr txBox="1"/>
          <p:nvPr>
            <p:custDataLst>
              <p:tags r:id="rId9"/>
            </p:custDataLst>
          </p:nvPr>
        </p:nvSpPr>
        <p:spPr>
          <a:xfrm>
            <a:off x="635623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深度学习在智能语音合成中的应用原理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40" name="矩形 34"/>
          <p:cNvSpPr/>
          <p:nvPr>
            <p:custDataLst>
              <p:tags r:id="rId10"/>
            </p:custDataLst>
          </p:nvPr>
        </p:nvSpPr>
        <p:spPr>
          <a:xfrm>
            <a:off x="8989738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2" name="矩形 38"/>
          <p:cNvSpPr/>
          <p:nvPr>
            <p:custDataLst>
              <p:tags r:id="rId11"/>
            </p:custDataLst>
          </p:nvPr>
        </p:nvSpPr>
        <p:spPr>
          <a:xfrm>
            <a:off x="9363493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4" name="TextBox 2"/>
          <p:cNvSpPr txBox="1"/>
          <p:nvPr>
            <p:custDataLst>
              <p:tags r:id="rId12"/>
            </p:custDataLst>
          </p:nvPr>
        </p:nvSpPr>
        <p:spPr>
          <a:xfrm>
            <a:off x="9144725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深度学习在智能语音合成中的优势与挑战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8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基于深度学习的智能语音合成技术原理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深度神经网络模型</a:t>
            </a:r>
            <a:endParaRPr altLang="en-US" lang="zh-CN"/>
          </a:p>
        </p:txBody>
      </p:sp>
      <p:sp>
        <p:nvSpPr>
          <p:cNvPr id="1049244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48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2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5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0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深度神经网络模型的训练方法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62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深度神经网络模型的应用场景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64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深度神经网络模型的基本结构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66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基于深度神经网络的声学建模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声学模型</a:t>
            </a:r>
            <a:endParaRPr altLang="en-US" lang="zh-CN"/>
          </a:p>
        </p:txBody>
      </p:sp>
      <p:sp>
        <p:nvSpPr>
          <p:cNvPr id="104930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9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04" name="矩形 65"/>
          <p:cNvSpPr/>
          <p:nvPr>
            <p:custDataLst>
              <p:tags r:id="rId2"/>
            </p:custDataLst>
          </p:nvPr>
        </p:nvSpPr>
        <p:spPr>
          <a:xfrm>
            <a:off x="1243965" y="1850390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6" name="文本框 66"/>
          <p:cNvSpPr txBox="1"/>
          <p:nvPr>
            <p:custDataLst>
              <p:tags r:id="rId3"/>
            </p:custDataLst>
          </p:nvPr>
        </p:nvSpPr>
        <p:spPr>
          <a:xfrm>
            <a:off x="162179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声学模型的基本原理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0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57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10" name="矩形 69"/>
          <p:cNvSpPr/>
          <p:nvPr>
            <p:custDataLst>
              <p:tags r:id="rId5"/>
            </p:custDataLst>
          </p:nvPr>
        </p:nvSpPr>
        <p:spPr>
          <a:xfrm>
            <a:off x="6391910" y="1850390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2" name="文本框 70"/>
          <p:cNvSpPr txBox="1"/>
          <p:nvPr>
            <p:custDataLst>
              <p:tags r:id="rId6"/>
            </p:custDataLst>
          </p:nvPr>
        </p:nvSpPr>
        <p:spPr>
          <a:xfrm>
            <a:off x="677037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基于深度学习的声学模型架构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1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95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16" name="文本框 74"/>
          <p:cNvSpPr txBox="1"/>
          <p:nvPr>
            <p:custDataLst>
              <p:tags r:id="rId8"/>
            </p:custDataLst>
          </p:nvPr>
        </p:nvSpPr>
        <p:spPr>
          <a:xfrm>
            <a:off x="1621790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声学模型的训练方法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18" name="矩形 73"/>
          <p:cNvSpPr/>
          <p:nvPr>
            <p:custDataLst>
              <p:tags r:id="rId9"/>
            </p:custDataLst>
          </p:nvPr>
        </p:nvSpPr>
        <p:spPr>
          <a:xfrm>
            <a:off x="1243965" y="4378325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360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22" name="矩形 84"/>
          <p:cNvSpPr/>
          <p:nvPr>
            <p:custDataLst>
              <p:tags r:id="rId11"/>
            </p:custDataLst>
          </p:nvPr>
        </p:nvSpPr>
        <p:spPr>
          <a:xfrm>
            <a:off x="6450330" y="4378325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4" name="文本框 85"/>
          <p:cNvSpPr txBox="1"/>
          <p:nvPr>
            <p:custDataLst>
              <p:tags r:id="rId12"/>
            </p:custDataLst>
          </p:nvPr>
        </p:nvSpPr>
        <p:spPr>
          <a:xfrm>
            <a:off x="6828155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声学模型的应用场景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文本处理模型</a:t>
            </a:r>
            <a:endParaRPr altLang="en-US" lang="zh-CN"/>
          </a:p>
        </p:txBody>
      </p:sp>
      <p:sp>
        <p:nvSpPr>
          <p:cNvPr id="1049360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64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8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7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6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文本编码：将文本特征编码为向量表示，以便后续处理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78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文本解码：将编码后的向量表示解码为语音信号，实现语音合成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80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文本预处理：对输入文本进行分词、词性标注等预处理操作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82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特征提取：提取文本中的特征信息，如词频、词性等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训练方法与优化技术</a:t>
            </a:r>
            <a:endParaRPr altLang="en-US" lang="zh-CN"/>
          </a:p>
        </p:txBody>
      </p:sp>
      <p:sp>
        <p:nvSpPr>
          <p:cNvPr id="1049418" name="椭圆 262"/>
          <p:cNvSpPr/>
          <p:nvPr>
            <p:custDataLst>
              <p:tags r:id="rId1"/>
            </p:custDataLst>
          </p:nvPr>
        </p:nvSpPr>
        <p:spPr>
          <a:xfrm>
            <a:off x="2414161" y="4122288"/>
            <a:ext cx="7357453" cy="192487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0" name="椭圆 263"/>
          <p:cNvSpPr/>
          <p:nvPr>
            <p:custDataLst>
              <p:tags r:id="rId2"/>
            </p:custDataLst>
          </p:nvPr>
        </p:nvSpPr>
        <p:spPr>
          <a:xfrm>
            <a:off x="3266425" y="4202678"/>
            <a:ext cx="5578309" cy="165301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2" name="椭圆 264"/>
          <p:cNvSpPr/>
          <p:nvPr>
            <p:custDataLst>
              <p:tags r:id="rId3"/>
            </p:custDataLst>
          </p:nvPr>
        </p:nvSpPr>
        <p:spPr>
          <a:xfrm>
            <a:off x="4064442" y="4439272"/>
            <a:ext cx="3981376" cy="11797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4" name="椭圆 265"/>
          <p:cNvSpPr/>
          <p:nvPr>
            <p:custDataLst>
              <p:tags r:id="rId4"/>
            </p:custDataLst>
          </p:nvPr>
        </p:nvSpPr>
        <p:spPr>
          <a:xfrm>
            <a:off x="4738932" y="4639267"/>
            <a:ext cx="2632144" cy="77998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6" name="椭圆 266"/>
          <p:cNvSpPr/>
          <p:nvPr>
            <p:custDataLst>
              <p:tags r:id="rId5"/>
            </p:custDataLst>
          </p:nvPr>
        </p:nvSpPr>
        <p:spPr>
          <a:xfrm>
            <a:off x="5430416" y="4843836"/>
            <a:ext cx="1514022" cy="44865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704" y="4769329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8" name="椭圆 268"/>
          <p:cNvSpPr/>
          <p:nvPr>
            <p:custDataLst>
              <p:tags r:id="rId7"/>
            </p:custDataLst>
          </p:nvPr>
        </p:nvSpPr>
        <p:spPr>
          <a:xfrm flipV="1">
            <a:off x="2778203" y="4583059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0" name="椭圆 269"/>
          <p:cNvSpPr/>
          <p:nvPr>
            <p:custDataLst>
              <p:tags r:id="rId8"/>
            </p:custDataLst>
          </p:nvPr>
        </p:nvSpPr>
        <p:spPr>
          <a:xfrm flipV="1">
            <a:off x="2820032" y="4625542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2" name="椭圆 270"/>
          <p:cNvSpPr/>
          <p:nvPr>
            <p:custDataLst>
              <p:tags r:id="rId9"/>
            </p:custDataLst>
          </p:nvPr>
        </p:nvSpPr>
        <p:spPr>
          <a:xfrm flipV="1">
            <a:off x="7787212" y="3768703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40152" y="3883733"/>
            <a:ext cx="0" cy="192487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4" name="椭圆 272"/>
          <p:cNvSpPr/>
          <p:nvPr>
            <p:custDataLst>
              <p:tags r:id="rId11"/>
            </p:custDataLst>
          </p:nvPr>
        </p:nvSpPr>
        <p:spPr>
          <a:xfrm flipV="1">
            <a:off x="4010195" y="3643216"/>
            <a:ext cx="387643" cy="387631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3000" y="4062812"/>
            <a:ext cx="0" cy="101710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1022" y="3750403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6" name="椭圆 275"/>
          <p:cNvSpPr/>
          <p:nvPr>
            <p:custDataLst>
              <p:tags r:id="rId14"/>
            </p:custDataLst>
          </p:nvPr>
        </p:nvSpPr>
        <p:spPr>
          <a:xfrm flipV="1">
            <a:off x="7039521" y="3564134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8" name="椭圆 276"/>
          <p:cNvSpPr/>
          <p:nvPr>
            <p:custDataLst>
              <p:tags r:id="rId15"/>
            </p:custDataLst>
          </p:nvPr>
        </p:nvSpPr>
        <p:spPr>
          <a:xfrm flipV="1">
            <a:off x="7081350" y="3606616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0" name="椭圆 277"/>
          <p:cNvSpPr/>
          <p:nvPr>
            <p:custDataLst>
              <p:tags r:id="rId16"/>
            </p:custDataLst>
          </p:nvPr>
        </p:nvSpPr>
        <p:spPr>
          <a:xfrm flipV="1">
            <a:off x="3758568" y="4424894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508" y="4539923"/>
            <a:ext cx="0" cy="111300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2" name="椭圆 279"/>
          <p:cNvSpPr/>
          <p:nvPr>
            <p:custDataLst>
              <p:tags r:id="rId18"/>
            </p:custDataLst>
          </p:nvPr>
        </p:nvSpPr>
        <p:spPr>
          <a:xfrm flipV="1">
            <a:off x="8529675" y="4660835"/>
            <a:ext cx="264050" cy="26404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390" y="4953637"/>
            <a:ext cx="0" cy="41291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4" name="椭圆 281"/>
          <p:cNvSpPr/>
          <p:nvPr>
            <p:custDataLst>
              <p:tags r:id="rId20"/>
            </p:custDataLst>
          </p:nvPr>
        </p:nvSpPr>
        <p:spPr>
          <a:xfrm flipV="1">
            <a:off x="4949384" y="4972591"/>
            <a:ext cx="327074" cy="32706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164" y="5351665"/>
            <a:ext cx="0" cy="7225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6" name="图形 15"/>
          <p:cNvSpPr/>
          <p:nvPr>
            <p:custDataLst>
              <p:tags r:id="rId22"/>
            </p:custDataLst>
          </p:nvPr>
        </p:nvSpPr>
        <p:spPr>
          <a:xfrm>
            <a:off x="5016702" y="5042523"/>
            <a:ext cx="187022" cy="182234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8" name="图形 19"/>
          <p:cNvSpPr/>
          <p:nvPr>
            <p:custDataLst>
              <p:tags r:id="rId23"/>
            </p:custDataLst>
          </p:nvPr>
        </p:nvSpPr>
        <p:spPr>
          <a:xfrm>
            <a:off x="8597647" y="4734689"/>
            <a:ext cx="128082" cy="115339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0" name="图形 27"/>
          <p:cNvSpPr/>
          <p:nvPr>
            <p:custDataLst>
              <p:tags r:id="rId24"/>
            </p:custDataLst>
          </p:nvPr>
        </p:nvSpPr>
        <p:spPr>
          <a:xfrm>
            <a:off x="4113460" y="3767396"/>
            <a:ext cx="181128" cy="139307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2" name="任意多边形: 形状 286"/>
          <p:cNvSpPr/>
          <p:nvPr>
            <p:custDataLst>
              <p:tags r:id="rId25"/>
            </p:custDataLst>
          </p:nvPr>
        </p:nvSpPr>
        <p:spPr>
          <a:xfrm>
            <a:off x="5421266" y="3716417"/>
            <a:ext cx="1343206" cy="134321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4" name="正文"/>
          <p:cNvSpPr txBox="1"/>
          <p:nvPr>
            <p:custDataLst>
              <p:tags r:id="rId26"/>
            </p:custDataLst>
          </p:nvPr>
        </p:nvSpPr>
        <p:spPr>
          <a:xfrm>
            <a:off x="608330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训练方法：使用大量语音数据训练神经网络模型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正文"/>
          <p:cNvSpPr txBox="1"/>
          <p:nvPr>
            <p:custDataLst>
              <p:tags r:id="rId27"/>
            </p:custDataLst>
          </p:nvPr>
        </p:nvSpPr>
        <p:spPr>
          <a:xfrm>
            <a:off x="9419846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技术挑战：提高合成语音的自然度和可懂度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正文"/>
          <p:cNvSpPr txBox="1"/>
          <p:nvPr>
            <p:custDataLst>
              <p:tags r:id="rId28"/>
            </p:custDataLst>
          </p:nvPr>
        </p:nvSpPr>
        <p:spPr>
          <a:xfrm>
            <a:off x="706370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模型评估：通过客观指标和主观听感评估模型性能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正文"/>
          <p:cNvSpPr txBox="1"/>
          <p:nvPr>
            <p:custDataLst>
              <p:tags r:id="rId29"/>
            </p:custDataLst>
          </p:nvPr>
        </p:nvSpPr>
        <p:spPr>
          <a:xfrm>
            <a:off x="296447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优化技术：采用梯度下降算法优化模型参数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9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基于深度学习的智能语音合成技术优势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自然度更高</a:t>
            </a:r>
            <a:endParaRPr altLang="en-US" lang="zh-CN"/>
          </a:p>
        </p:txBody>
      </p:sp>
      <p:sp>
        <p:nvSpPr>
          <p:cNvPr id="10495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2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语音合成技术发展历程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基于深度学习的智能语音合成技术优势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2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自然度更高的智能语音合成技术实现方法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深度学习在语音合成中的应用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音质更清晰</a:t>
            </a:r>
            <a:endParaRPr altLang="en-US" lang="zh-CN"/>
          </a:p>
        </p:txBody>
      </p:sp>
      <p:sp>
        <p:nvSpPr>
          <p:cNvPr id="1049634" name="椭圆 262"/>
          <p:cNvSpPr/>
          <p:nvPr>
            <p:custDataLst>
              <p:tags r:id="rId1"/>
            </p:custDataLst>
          </p:nvPr>
        </p:nvSpPr>
        <p:spPr>
          <a:xfrm>
            <a:off x="2414161" y="4122288"/>
            <a:ext cx="7357453" cy="192487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6" name="椭圆 263"/>
          <p:cNvSpPr/>
          <p:nvPr>
            <p:custDataLst>
              <p:tags r:id="rId2"/>
            </p:custDataLst>
          </p:nvPr>
        </p:nvSpPr>
        <p:spPr>
          <a:xfrm>
            <a:off x="3266425" y="4202678"/>
            <a:ext cx="5578309" cy="165301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8" name="椭圆 264"/>
          <p:cNvSpPr/>
          <p:nvPr>
            <p:custDataLst>
              <p:tags r:id="rId3"/>
            </p:custDataLst>
          </p:nvPr>
        </p:nvSpPr>
        <p:spPr>
          <a:xfrm>
            <a:off x="4064442" y="4439272"/>
            <a:ext cx="3981376" cy="11797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0" name="椭圆 265"/>
          <p:cNvSpPr/>
          <p:nvPr>
            <p:custDataLst>
              <p:tags r:id="rId4"/>
            </p:custDataLst>
          </p:nvPr>
        </p:nvSpPr>
        <p:spPr>
          <a:xfrm>
            <a:off x="4738932" y="4639267"/>
            <a:ext cx="2632144" cy="77998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2" name="椭圆 266"/>
          <p:cNvSpPr/>
          <p:nvPr>
            <p:custDataLst>
              <p:tags r:id="rId5"/>
            </p:custDataLst>
          </p:nvPr>
        </p:nvSpPr>
        <p:spPr>
          <a:xfrm>
            <a:off x="5430416" y="4843836"/>
            <a:ext cx="1514022" cy="44865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704" y="4769329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4" name="椭圆 268"/>
          <p:cNvSpPr/>
          <p:nvPr>
            <p:custDataLst>
              <p:tags r:id="rId7"/>
            </p:custDataLst>
          </p:nvPr>
        </p:nvSpPr>
        <p:spPr>
          <a:xfrm flipV="1">
            <a:off x="2778203" y="4583059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6" name="椭圆 269"/>
          <p:cNvSpPr/>
          <p:nvPr>
            <p:custDataLst>
              <p:tags r:id="rId8"/>
            </p:custDataLst>
          </p:nvPr>
        </p:nvSpPr>
        <p:spPr>
          <a:xfrm flipV="1">
            <a:off x="2820032" y="4625542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8" name="椭圆 270"/>
          <p:cNvSpPr/>
          <p:nvPr>
            <p:custDataLst>
              <p:tags r:id="rId9"/>
            </p:custDataLst>
          </p:nvPr>
        </p:nvSpPr>
        <p:spPr>
          <a:xfrm flipV="1">
            <a:off x="7787212" y="3768703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40152" y="3883733"/>
            <a:ext cx="0" cy="192487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0" name="椭圆 272"/>
          <p:cNvSpPr/>
          <p:nvPr>
            <p:custDataLst>
              <p:tags r:id="rId11"/>
            </p:custDataLst>
          </p:nvPr>
        </p:nvSpPr>
        <p:spPr>
          <a:xfrm flipV="1">
            <a:off x="4010195" y="3643216"/>
            <a:ext cx="387643" cy="387631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3000" y="4062812"/>
            <a:ext cx="0" cy="101710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1022" y="3750403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2" name="椭圆 275"/>
          <p:cNvSpPr/>
          <p:nvPr>
            <p:custDataLst>
              <p:tags r:id="rId14"/>
            </p:custDataLst>
          </p:nvPr>
        </p:nvSpPr>
        <p:spPr>
          <a:xfrm flipV="1">
            <a:off x="7039521" y="3564134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4" name="椭圆 276"/>
          <p:cNvSpPr/>
          <p:nvPr>
            <p:custDataLst>
              <p:tags r:id="rId15"/>
            </p:custDataLst>
          </p:nvPr>
        </p:nvSpPr>
        <p:spPr>
          <a:xfrm flipV="1">
            <a:off x="7081350" y="3606616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6" name="椭圆 277"/>
          <p:cNvSpPr/>
          <p:nvPr>
            <p:custDataLst>
              <p:tags r:id="rId16"/>
            </p:custDataLst>
          </p:nvPr>
        </p:nvSpPr>
        <p:spPr>
          <a:xfrm flipV="1">
            <a:off x="3758568" y="4424894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508" y="4539923"/>
            <a:ext cx="0" cy="111300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8" name="椭圆 279"/>
          <p:cNvSpPr/>
          <p:nvPr>
            <p:custDataLst>
              <p:tags r:id="rId18"/>
            </p:custDataLst>
          </p:nvPr>
        </p:nvSpPr>
        <p:spPr>
          <a:xfrm flipV="1">
            <a:off x="8529675" y="4660835"/>
            <a:ext cx="264050" cy="26404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390" y="4953637"/>
            <a:ext cx="0" cy="41291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0" name="椭圆 281"/>
          <p:cNvSpPr/>
          <p:nvPr>
            <p:custDataLst>
              <p:tags r:id="rId20"/>
            </p:custDataLst>
          </p:nvPr>
        </p:nvSpPr>
        <p:spPr>
          <a:xfrm flipV="1">
            <a:off x="4949384" y="4972591"/>
            <a:ext cx="327074" cy="32706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164" y="5351665"/>
            <a:ext cx="0" cy="7225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2" name="图形 15"/>
          <p:cNvSpPr/>
          <p:nvPr>
            <p:custDataLst>
              <p:tags r:id="rId22"/>
            </p:custDataLst>
          </p:nvPr>
        </p:nvSpPr>
        <p:spPr>
          <a:xfrm>
            <a:off x="5016702" y="5042523"/>
            <a:ext cx="187022" cy="182234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4" name="图形 19"/>
          <p:cNvSpPr/>
          <p:nvPr>
            <p:custDataLst>
              <p:tags r:id="rId23"/>
            </p:custDataLst>
          </p:nvPr>
        </p:nvSpPr>
        <p:spPr>
          <a:xfrm>
            <a:off x="8597647" y="4734689"/>
            <a:ext cx="128082" cy="115339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6" name="图形 27"/>
          <p:cNvSpPr/>
          <p:nvPr>
            <p:custDataLst>
              <p:tags r:id="rId24"/>
            </p:custDataLst>
          </p:nvPr>
        </p:nvSpPr>
        <p:spPr>
          <a:xfrm>
            <a:off x="4113460" y="3767396"/>
            <a:ext cx="181128" cy="139307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8" name="任意多边形: 形状 286"/>
          <p:cNvSpPr/>
          <p:nvPr>
            <p:custDataLst>
              <p:tags r:id="rId25"/>
            </p:custDataLst>
          </p:nvPr>
        </p:nvSpPr>
        <p:spPr>
          <a:xfrm>
            <a:off x="5421266" y="3716417"/>
            <a:ext cx="1343206" cy="134321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0" name="正文"/>
          <p:cNvSpPr txBox="1"/>
          <p:nvPr>
            <p:custDataLst>
              <p:tags r:id="rId26"/>
            </p:custDataLst>
          </p:nvPr>
        </p:nvSpPr>
        <p:spPr>
          <a:xfrm>
            <a:off x="608330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深度学习技术提升语音合成质量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正文"/>
          <p:cNvSpPr txBox="1"/>
          <p:nvPr>
            <p:custDataLst>
              <p:tags r:id="rId27"/>
            </p:custDataLst>
          </p:nvPr>
        </p:nvSpPr>
        <p:spPr>
          <a:xfrm>
            <a:off x="9419846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适用于多种语言和方言的语音合成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正文"/>
          <p:cNvSpPr txBox="1"/>
          <p:nvPr>
            <p:custDataLst>
              <p:tags r:id="rId28"/>
            </p:custDataLst>
          </p:nvPr>
        </p:nvSpPr>
        <p:spPr>
          <a:xfrm>
            <a:off x="706370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自然流畅的语音输出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正文"/>
          <p:cNvSpPr txBox="1"/>
          <p:nvPr>
            <p:custDataLst>
              <p:tags r:id="rId29"/>
            </p:custDataLst>
          </p:nvPr>
        </p:nvSpPr>
        <p:spPr>
          <a:xfrm>
            <a:off x="296447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高保真度还原真实语音效果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情感表达更丰富</a:t>
            </a:r>
            <a:endParaRPr altLang="en-US" lang="zh-CN"/>
          </a:p>
        </p:txBody>
      </p:sp>
      <p:sp>
        <p:nvSpPr>
          <p:cNvPr id="104971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98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60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深度学习技术能够让语音合成更加自然、流畅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矩形 42"/>
          <p:cNvSpPr/>
          <p:nvPr>
            <p:custDataLst>
              <p:tags r:id="rId3"/>
            </p:custDataLst>
          </p:nvPr>
        </p:nvSpPr>
        <p:spPr>
          <a:xfrm>
            <a:off x="1499697" y="2843950"/>
            <a:ext cx="1723074" cy="1220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9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709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基于深度学习的智能语音合成技术能够模拟人类情感表达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矩形 43"/>
          <p:cNvSpPr/>
          <p:nvPr>
            <p:custDataLst>
              <p:tags r:id="rId6"/>
            </p:custDataLst>
          </p:nvPr>
        </p:nvSpPr>
        <p:spPr>
          <a:xfrm>
            <a:off x="3987894" y="2843950"/>
            <a:ext cx="1723074" cy="1220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34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906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深度学习技术能够提高语音合成的个性化程度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矩形 44"/>
          <p:cNvSpPr/>
          <p:nvPr>
            <p:custDataLst>
              <p:tags r:id="rId9"/>
            </p:custDataLst>
          </p:nvPr>
        </p:nvSpPr>
        <p:spPr>
          <a:xfrm>
            <a:off x="6474796" y="2843950"/>
            <a:ext cx="1723074" cy="1220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894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455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基于深度学习的智能语音合成技术能够实现多语言、多语种合成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矩形 45"/>
          <p:cNvSpPr/>
          <p:nvPr>
            <p:custDataLst>
              <p:tags r:id="rId12"/>
            </p:custDataLst>
          </p:nvPr>
        </p:nvSpPr>
        <p:spPr>
          <a:xfrm>
            <a:off x="8962993" y="2843950"/>
            <a:ext cx="1723074" cy="1220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适用场景更广泛</a:t>
            </a:r>
            <a:endParaRPr altLang="en-US" lang="zh-CN"/>
          </a:p>
        </p:txBody>
      </p:sp>
      <p:sp>
        <p:nvSpPr>
          <p:cNvPr id="1049770" name="矩形 5"/>
          <p:cNvSpPr/>
          <p:nvPr>
            <p:custDataLst>
              <p:tags r:id="rId1"/>
            </p:custDataLst>
          </p:nvPr>
        </p:nvSpPr>
        <p:spPr>
          <a:xfrm>
            <a:off x="608330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2" name="矩形 10"/>
          <p:cNvSpPr/>
          <p:nvPr>
            <p:custDataLst>
              <p:tags r:id="rId2"/>
            </p:custDataLst>
          </p:nvPr>
        </p:nvSpPr>
        <p:spPr>
          <a:xfrm>
            <a:off x="962950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4" name="TextBox 2"/>
          <p:cNvSpPr txBox="1"/>
          <p:nvPr>
            <p:custDataLst>
              <p:tags r:id="rId3"/>
            </p:custDataLst>
          </p:nvPr>
        </p:nvSpPr>
        <p:spPr>
          <a:xfrm>
            <a:off x="76331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适用于各种语言和方言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76" name="矩形 6"/>
          <p:cNvSpPr/>
          <p:nvPr>
            <p:custDataLst>
              <p:tags r:id="rId4"/>
            </p:custDataLst>
          </p:nvPr>
        </p:nvSpPr>
        <p:spPr>
          <a:xfrm>
            <a:off x="3407023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8" name="矩形 11"/>
          <p:cNvSpPr/>
          <p:nvPr>
            <p:custDataLst>
              <p:tags r:id="rId5"/>
            </p:custDataLst>
          </p:nvPr>
        </p:nvSpPr>
        <p:spPr>
          <a:xfrm>
            <a:off x="3780777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0" name="TextBox 2"/>
          <p:cNvSpPr txBox="1"/>
          <p:nvPr>
            <p:custDataLst>
              <p:tags r:id="rId6"/>
            </p:custDataLst>
          </p:nvPr>
        </p:nvSpPr>
        <p:spPr>
          <a:xfrm>
            <a:off x="3561372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适用于不同的语音风格和语调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82" name="矩形 33"/>
          <p:cNvSpPr/>
          <p:nvPr>
            <p:custDataLst>
              <p:tags r:id="rId7"/>
            </p:custDataLst>
          </p:nvPr>
        </p:nvSpPr>
        <p:spPr>
          <a:xfrm>
            <a:off x="6201251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4" name="矩形 37"/>
          <p:cNvSpPr/>
          <p:nvPr>
            <p:custDataLst>
              <p:tags r:id="rId8"/>
            </p:custDataLst>
          </p:nvPr>
        </p:nvSpPr>
        <p:spPr>
          <a:xfrm>
            <a:off x="6555871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6" name="TextBox 2"/>
          <p:cNvSpPr txBox="1"/>
          <p:nvPr>
            <p:custDataLst>
              <p:tags r:id="rId9"/>
            </p:custDataLst>
          </p:nvPr>
        </p:nvSpPr>
        <p:spPr>
          <a:xfrm>
            <a:off x="635623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适用于不同的应用场景和领域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88" name="矩形 34"/>
          <p:cNvSpPr/>
          <p:nvPr>
            <p:custDataLst>
              <p:tags r:id="rId10"/>
            </p:custDataLst>
          </p:nvPr>
        </p:nvSpPr>
        <p:spPr>
          <a:xfrm>
            <a:off x="8989738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0" name="矩形 38"/>
          <p:cNvSpPr/>
          <p:nvPr>
            <p:custDataLst>
              <p:tags r:id="rId11"/>
            </p:custDataLst>
          </p:nvPr>
        </p:nvSpPr>
        <p:spPr>
          <a:xfrm>
            <a:off x="9363493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2" name="TextBox 2"/>
          <p:cNvSpPr txBox="1"/>
          <p:nvPr>
            <p:custDataLst>
              <p:tags r:id="rId12"/>
            </p:custDataLst>
          </p:nvPr>
        </p:nvSpPr>
        <p:spPr>
          <a:xfrm>
            <a:off x="9144725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适用于不同的用户需求和偏好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2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基于深度学习的智能语音合成技术挑战与未来发展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技术挑战</a:t>
            </a:r>
            <a:endParaRPr altLang="en-US" lang="zh-CN"/>
          </a:p>
        </p:txBody>
      </p:sp>
      <p:sp>
        <p:nvSpPr>
          <p:cNvPr id="1049892" name="矩形 31"/>
          <p:cNvSpPr/>
          <p:nvPr>
            <p:custDataLst>
              <p:tags r:id="rId1"/>
            </p:custDataLst>
          </p:nvPr>
        </p:nvSpPr>
        <p:spPr>
          <a:xfrm>
            <a:off x="2677426" y="1490345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数据稀疏性：如何利用有限的数据进行有效的训练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矩形 4"/>
          <p:cNvSpPr/>
          <p:nvPr>
            <p:custDataLst>
              <p:tags r:id="rId2"/>
            </p:custDataLst>
          </p:nvPr>
        </p:nvSpPr>
        <p:spPr>
          <a:xfrm>
            <a:off x="2677426" y="2725582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语音自然度：提高合成语音的自然度和可听性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矩形 5"/>
          <p:cNvSpPr/>
          <p:nvPr>
            <p:custDataLst>
              <p:tags r:id="rId3"/>
            </p:custDataLst>
          </p:nvPr>
        </p:nvSpPr>
        <p:spPr>
          <a:xfrm>
            <a:off x="2677426" y="3960819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情感和语调：如何实现情感和语调的合成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矩形 7"/>
          <p:cNvSpPr/>
          <p:nvPr>
            <p:custDataLst>
              <p:tags r:id="rId4"/>
            </p:custDataLst>
          </p:nvPr>
        </p:nvSpPr>
        <p:spPr>
          <a:xfrm>
            <a:off x="2677426" y="5196056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多语言支持：如何支持多语言和方言的语音合成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未来发展方向</a:t>
            </a:r>
            <a:endParaRPr altLang="en-US" lang="zh-CN"/>
          </a:p>
        </p:txBody>
      </p:sp>
      <p:sp>
        <p:nvSpPr>
          <p:cNvPr id="1049934" name="矩形 31"/>
          <p:cNvSpPr/>
          <p:nvPr>
            <p:custDataLst>
              <p:tags r:id="rId1"/>
            </p:custDataLst>
          </p:nvPr>
        </p:nvSpPr>
        <p:spPr>
          <a:xfrm>
            <a:off x="2677426" y="1490345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深度学习模型优化：提高语音合成的自然度和流畅度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矩形 4"/>
          <p:cNvSpPr/>
          <p:nvPr>
            <p:custDataLst>
              <p:tags r:id="rId2"/>
            </p:custDataLst>
          </p:nvPr>
        </p:nvSpPr>
        <p:spPr>
          <a:xfrm>
            <a:off x="2677426" y="2725582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多模态交互技术：结合视觉、语音等多模态信息，提高语音合成智能化水平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矩形 5"/>
          <p:cNvSpPr/>
          <p:nvPr>
            <p:custDataLst>
              <p:tags r:id="rId3"/>
            </p:custDataLst>
          </p:nvPr>
        </p:nvSpPr>
        <p:spPr>
          <a:xfrm>
            <a:off x="2677426" y="3960819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个性化定制：满足不同用户需求，提供个性化语音合成服务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矩形 7"/>
          <p:cNvSpPr/>
          <p:nvPr>
            <p:custDataLst>
              <p:tags r:id="rId4"/>
            </p:custDataLst>
          </p:nvPr>
        </p:nvSpPr>
        <p:spPr>
          <a:xfrm>
            <a:off x="2677426" y="5196056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多语种支持：拓展语音合成技术在多语种领域的应用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技术应用前景</a:t>
            </a:r>
            <a:endParaRPr altLang="en-US" lang="zh-CN"/>
          </a:p>
        </p:txBody>
      </p:sp>
      <p:sp>
        <p:nvSpPr>
          <p:cNvPr id="1049976" name="五边形 30"/>
          <p:cNvSpPr/>
          <p:nvPr>
            <p:custDataLst>
              <p:tags r:id="rId1"/>
            </p:custDataLst>
          </p:nvPr>
        </p:nvSpPr>
        <p:spPr>
          <a:xfrm>
            <a:off x="608330" y="3293192"/>
            <a:ext cx="2907431" cy="1181832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8" name="燕尾形 36"/>
          <p:cNvSpPr/>
          <p:nvPr>
            <p:custDataLst>
              <p:tags r:id="rId2"/>
            </p:custDataLst>
          </p:nvPr>
        </p:nvSpPr>
        <p:spPr>
          <a:xfrm>
            <a:off x="3220523" y="3293192"/>
            <a:ext cx="2907431" cy="1181832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0" name="燕尾形 37"/>
          <p:cNvSpPr/>
          <p:nvPr>
            <p:custDataLst>
              <p:tags r:id="rId3"/>
            </p:custDataLst>
          </p:nvPr>
        </p:nvSpPr>
        <p:spPr>
          <a:xfrm>
            <a:off x="8444910" y="3293192"/>
            <a:ext cx="2907431" cy="1181832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2" name="燕尾形 38"/>
          <p:cNvSpPr/>
          <p:nvPr>
            <p:custDataLst>
              <p:tags r:id="rId4"/>
            </p:custDataLst>
          </p:nvPr>
        </p:nvSpPr>
        <p:spPr>
          <a:xfrm>
            <a:off x="5832716" y="3293192"/>
            <a:ext cx="2907431" cy="1181832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4" name="文本框 3"/>
          <p:cNvSpPr txBox="1"/>
          <p:nvPr>
            <p:custDataLst>
              <p:tags r:id="rId5"/>
            </p:custDataLst>
          </p:nvPr>
        </p:nvSpPr>
        <p:spPr>
          <a:xfrm>
            <a:off x="3159713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未来发展趋势和挑战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6" name="文本框 6"/>
          <p:cNvSpPr txBox="1"/>
          <p:nvPr>
            <p:custDataLst>
              <p:tags r:id="rId6"/>
            </p:custDataLst>
          </p:nvPr>
        </p:nvSpPr>
        <p:spPr>
          <a:xfrm>
            <a:off x="608330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智能语音合成技术在各个领域的应用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8" name="文本框 7"/>
          <p:cNvSpPr txBox="1"/>
          <p:nvPr>
            <p:custDataLst>
              <p:tags r:id="rId7"/>
            </p:custDataLst>
          </p:nvPr>
        </p:nvSpPr>
        <p:spPr>
          <a:xfrm>
            <a:off x="5830954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深度学习在智能语音合成技术中的应用前景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0" name="文本框 8"/>
          <p:cNvSpPr txBox="1"/>
          <p:nvPr>
            <p:custDataLst>
              <p:tags r:id="rId8"/>
            </p:custDataLst>
          </p:nvPr>
        </p:nvSpPr>
        <p:spPr>
          <a:xfrm>
            <a:off x="8442266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未来智能语音合成技术的创新方向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跨领域合作与创新</a:t>
            </a:r>
            <a:endParaRPr altLang="en-US" lang="zh-CN"/>
          </a:p>
        </p:txBody>
      </p:sp>
      <p:sp>
        <p:nvSpPr>
          <p:cNvPr id="105002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9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28" name="矩形 65"/>
          <p:cNvSpPr/>
          <p:nvPr>
            <p:custDataLst>
              <p:tags r:id="rId2"/>
            </p:custDataLst>
          </p:nvPr>
        </p:nvSpPr>
        <p:spPr>
          <a:xfrm>
            <a:off x="1243965" y="1850390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0" name="文本框 66"/>
          <p:cNvSpPr txBox="1"/>
          <p:nvPr>
            <p:custDataLst>
              <p:tags r:id="rId3"/>
            </p:custDataLst>
          </p:nvPr>
        </p:nvSpPr>
        <p:spPr>
          <a:xfrm>
            <a:off x="162179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深度学习与语音合成技术的结合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03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57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34" name="矩形 69"/>
          <p:cNvSpPr/>
          <p:nvPr>
            <p:custDataLst>
              <p:tags r:id="rId5"/>
            </p:custDataLst>
          </p:nvPr>
        </p:nvSpPr>
        <p:spPr>
          <a:xfrm>
            <a:off x="6391910" y="1850390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6" name="文本框 70"/>
          <p:cNvSpPr txBox="1"/>
          <p:nvPr>
            <p:custDataLst>
              <p:tags r:id="rId6"/>
            </p:custDataLst>
          </p:nvPr>
        </p:nvSpPr>
        <p:spPr>
          <a:xfrm>
            <a:off x="677037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跨领域合作：计算机科学、语言学、声学等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03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95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40" name="文本框 74"/>
          <p:cNvSpPr txBox="1"/>
          <p:nvPr>
            <p:custDataLst>
              <p:tags r:id="rId8"/>
            </p:custDataLst>
          </p:nvPr>
        </p:nvSpPr>
        <p:spPr>
          <a:xfrm>
            <a:off x="1621790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创新应用：个性化语音合成、情感语音合成等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042" name="矩形 73"/>
          <p:cNvSpPr/>
          <p:nvPr>
            <p:custDataLst>
              <p:tags r:id="rId9"/>
            </p:custDataLst>
          </p:nvPr>
        </p:nvSpPr>
        <p:spPr>
          <a:xfrm>
            <a:off x="1243965" y="4378325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360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46" name="矩形 84"/>
          <p:cNvSpPr/>
          <p:nvPr>
            <p:custDataLst>
              <p:tags r:id="rId11"/>
            </p:custDataLst>
          </p:nvPr>
        </p:nvSpPr>
        <p:spPr>
          <a:xfrm>
            <a:off x="6450330" y="4378325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8" name="文本框 85"/>
          <p:cNvSpPr txBox="1"/>
          <p:nvPr>
            <p:custDataLst>
              <p:tags r:id="rId12"/>
            </p:custDataLst>
          </p:nvPr>
        </p:nvSpPr>
        <p:spPr>
          <a:xfrm>
            <a:off x="6828155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未来发展：更自然、更真实的语音合成技术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08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基于深度学习的智能语音合成技术实践案例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语音助手应用案例</a:t>
            </a:r>
            <a:endParaRPr altLang="en-US" lang="zh-CN"/>
          </a:p>
        </p:txBody>
      </p:sp>
      <p:sp>
        <p:nvSpPr>
          <p:cNvPr id="1050148" name="矩形 31"/>
          <p:cNvSpPr/>
          <p:nvPr>
            <p:custDataLst>
              <p:tags r:id="rId1"/>
            </p:custDataLst>
          </p:nvPr>
        </p:nvSpPr>
        <p:spPr>
          <a:xfrm>
            <a:off x="2677426" y="1490345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小度智能助手：通过自然语言处理技术，实现语音交互和智能问答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矩形 4"/>
          <p:cNvSpPr/>
          <p:nvPr>
            <p:custDataLst>
              <p:tags r:id="rId2"/>
            </p:custDataLst>
          </p:nvPr>
        </p:nvSpPr>
        <p:spPr>
          <a:xfrm>
            <a:off x="2677426" y="2725582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Siri：苹果公司推出的语音助手，可实现语音输入、智能推荐等功能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矩形 5"/>
          <p:cNvSpPr/>
          <p:nvPr>
            <p:custDataLst>
              <p:tags r:id="rId3"/>
            </p:custDataLst>
          </p:nvPr>
        </p:nvSpPr>
        <p:spPr>
          <a:xfrm>
            <a:off x="2677426" y="3960819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小爱同学：小米公司推出的智能语音助手，可控制智能家居、查询天气、播放音乐等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矩形 7"/>
          <p:cNvSpPr/>
          <p:nvPr>
            <p:custDataLst>
              <p:tags r:id="rId4"/>
            </p:custDataLst>
          </p:nvPr>
        </p:nvSpPr>
        <p:spPr>
          <a:xfrm>
            <a:off x="2677426" y="5196056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谷歌助手：谷歌推出的语音助手，可实现语音搜索、智能家居控制等功能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智能客服应用案例</a:t>
            </a:r>
            <a:endParaRPr altLang="en-US" lang="zh-CN"/>
          </a:p>
        </p:txBody>
      </p:sp>
      <p:sp>
        <p:nvSpPr>
          <p:cNvPr id="1050190" name="椭圆 262"/>
          <p:cNvSpPr/>
          <p:nvPr>
            <p:custDataLst>
              <p:tags r:id="rId1"/>
            </p:custDataLst>
          </p:nvPr>
        </p:nvSpPr>
        <p:spPr>
          <a:xfrm>
            <a:off x="2414161" y="4122288"/>
            <a:ext cx="7357453" cy="192487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2" name="椭圆 263"/>
          <p:cNvSpPr/>
          <p:nvPr>
            <p:custDataLst>
              <p:tags r:id="rId2"/>
            </p:custDataLst>
          </p:nvPr>
        </p:nvSpPr>
        <p:spPr>
          <a:xfrm>
            <a:off x="3266425" y="4202678"/>
            <a:ext cx="5578309" cy="165301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4" name="椭圆 264"/>
          <p:cNvSpPr/>
          <p:nvPr>
            <p:custDataLst>
              <p:tags r:id="rId3"/>
            </p:custDataLst>
          </p:nvPr>
        </p:nvSpPr>
        <p:spPr>
          <a:xfrm>
            <a:off x="4064442" y="4439272"/>
            <a:ext cx="3981376" cy="11797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6" name="椭圆 265"/>
          <p:cNvSpPr/>
          <p:nvPr>
            <p:custDataLst>
              <p:tags r:id="rId4"/>
            </p:custDataLst>
          </p:nvPr>
        </p:nvSpPr>
        <p:spPr>
          <a:xfrm>
            <a:off x="4738932" y="4639267"/>
            <a:ext cx="2632144" cy="77998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8" name="椭圆 266"/>
          <p:cNvSpPr/>
          <p:nvPr>
            <p:custDataLst>
              <p:tags r:id="rId5"/>
            </p:custDataLst>
          </p:nvPr>
        </p:nvSpPr>
        <p:spPr>
          <a:xfrm>
            <a:off x="5430416" y="4843836"/>
            <a:ext cx="1514022" cy="44865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704" y="4769329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0" name="椭圆 268"/>
          <p:cNvSpPr/>
          <p:nvPr>
            <p:custDataLst>
              <p:tags r:id="rId7"/>
            </p:custDataLst>
          </p:nvPr>
        </p:nvSpPr>
        <p:spPr>
          <a:xfrm flipV="1">
            <a:off x="2778203" y="4583059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02" name="椭圆 269"/>
          <p:cNvSpPr/>
          <p:nvPr>
            <p:custDataLst>
              <p:tags r:id="rId8"/>
            </p:custDataLst>
          </p:nvPr>
        </p:nvSpPr>
        <p:spPr>
          <a:xfrm flipV="1">
            <a:off x="2820032" y="4625542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04" name="椭圆 270"/>
          <p:cNvSpPr/>
          <p:nvPr>
            <p:custDataLst>
              <p:tags r:id="rId9"/>
            </p:custDataLst>
          </p:nvPr>
        </p:nvSpPr>
        <p:spPr>
          <a:xfrm flipV="1">
            <a:off x="7787212" y="3768703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40152" y="3883733"/>
            <a:ext cx="0" cy="192487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6" name="椭圆 272"/>
          <p:cNvSpPr/>
          <p:nvPr>
            <p:custDataLst>
              <p:tags r:id="rId11"/>
            </p:custDataLst>
          </p:nvPr>
        </p:nvSpPr>
        <p:spPr>
          <a:xfrm flipV="1">
            <a:off x="4010195" y="3643216"/>
            <a:ext cx="387643" cy="387631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3000" y="4062812"/>
            <a:ext cx="0" cy="101710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1022" y="3750403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8" name="椭圆 275"/>
          <p:cNvSpPr/>
          <p:nvPr>
            <p:custDataLst>
              <p:tags r:id="rId14"/>
            </p:custDataLst>
          </p:nvPr>
        </p:nvSpPr>
        <p:spPr>
          <a:xfrm flipV="1">
            <a:off x="7039521" y="3564134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10" name="椭圆 276"/>
          <p:cNvSpPr/>
          <p:nvPr>
            <p:custDataLst>
              <p:tags r:id="rId15"/>
            </p:custDataLst>
          </p:nvPr>
        </p:nvSpPr>
        <p:spPr>
          <a:xfrm flipV="1">
            <a:off x="7081350" y="3606616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12" name="椭圆 277"/>
          <p:cNvSpPr/>
          <p:nvPr>
            <p:custDataLst>
              <p:tags r:id="rId16"/>
            </p:custDataLst>
          </p:nvPr>
        </p:nvSpPr>
        <p:spPr>
          <a:xfrm flipV="1">
            <a:off x="3758568" y="4424894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508" y="4539923"/>
            <a:ext cx="0" cy="111300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4" name="椭圆 279"/>
          <p:cNvSpPr/>
          <p:nvPr>
            <p:custDataLst>
              <p:tags r:id="rId18"/>
            </p:custDataLst>
          </p:nvPr>
        </p:nvSpPr>
        <p:spPr>
          <a:xfrm flipV="1">
            <a:off x="8529675" y="4660835"/>
            <a:ext cx="264050" cy="26404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390" y="4953637"/>
            <a:ext cx="0" cy="41291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6" name="椭圆 281"/>
          <p:cNvSpPr/>
          <p:nvPr>
            <p:custDataLst>
              <p:tags r:id="rId20"/>
            </p:custDataLst>
          </p:nvPr>
        </p:nvSpPr>
        <p:spPr>
          <a:xfrm flipV="1">
            <a:off x="4949384" y="4972591"/>
            <a:ext cx="327074" cy="32706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164" y="5351665"/>
            <a:ext cx="0" cy="7225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8" name="图形 15"/>
          <p:cNvSpPr/>
          <p:nvPr>
            <p:custDataLst>
              <p:tags r:id="rId22"/>
            </p:custDataLst>
          </p:nvPr>
        </p:nvSpPr>
        <p:spPr>
          <a:xfrm>
            <a:off x="5016702" y="5042523"/>
            <a:ext cx="187022" cy="182234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20" name="图形 19"/>
          <p:cNvSpPr/>
          <p:nvPr>
            <p:custDataLst>
              <p:tags r:id="rId23"/>
            </p:custDataLst>
          </p:nvPr>
        </p:nvSpPr>
        <p:spPr>
          <a:xfrm>
            <a:off x="8597647" y="4734689"/>
            <a:ext cx="128082" cy="115339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22" name="图形 27"/>
          <p:cNvSpPr/>
          <p:nvPr>
            <p:custDataLst>
              <p:tags r:id="rId24"/>
            </p:custDataLst>
          </p:nvPr>
        </p:nvSpPr>
        <p:spPr>
          <a:xfrm>
            <a:off x="4113460" y="3767396"/>
            <a:ext cx="181128" cy="139307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24" name="任意多边形: 形状 286"/>
          <p:cNvSpPr/>
          <p:nvPr>
            <p:custDataLst>
              <p:tags r:id="rId25"/>
            </p:custDataLst>
          </p:nvPr>
        </p:nvSpPr>
        <p:spPr>
          <a:xfrm>
            <a:off x="5421266" y="3716417"/>
            <a:ext cx="1343206" cy="134321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26" name="正文"/>
          <p:cNvSpPr txBox="1"/>
          <p:nvPr>
            <p:custDataLst>
              <p:tags r:id="rId26"/>
            </p:custDataLst>
          </p:nvPr>
        </p:nvSpPr>
        <p:spPr>
          <a:xfrm>
            <a:off x="608330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智能客服系统架构：包括语音识别、自然语言处理、语音合成等模块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正文"/>
          <p:cNvSpPr txBox="1"/>
          <p:nvPr>
            <p:custDataLst>
              <p:tags r:id="rId27"/>
            </p:custDataLst>
          </p:nvPr>
        </p:nvSpPr>
        <p:spPr>
          <a:xfrm>
            <a:off x="9419846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智能客服应用案例：包括某银行智能客服系统、某电商平台的智能客服机器人等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正文"/>
          <p:cNvSpPr txBox="1"/>
          <p:nvPr>
            <p:custDataLst>
              <p:tags r:id="rId28"/>
            </p:custDataLst>
          </p:nvPr>
        </p:nvSpPr>
        <p:spPr>
          <a:xfrm>
            <a:off x="706370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智能客服应用效果：包括提高客户满意度、降低客服成本、提升服务质量等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正文"/>
          <p:cNvSpPr txBox="1"/>
          <p:nvPr>
            <p:custDataLst>
              <p:tags r:id="rId29"/>
            </p:custDataLst>
          </p:nvPr>
        </p:nvSpPr>
        <p:spPr>
          <a:xfrm>
            <a:off x="296447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智能客服应用场景：包括智能客服、智能导航、智能推荐等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虚拟角色与游戏应用案例</a:t>
            </a:r>
            <a:endParaRPr altLang="en-US" lang="zh-CN"/>
          </a:p>
        </p:txBody>
      </p:sp>
      <p:sp>
        <p:nvSpPr>
          <p:cNvPr id="1050268" name="矩形 5"/>
          <p:cNvSpPr/>
          <p:nvPr>
            <p:custDataLst>
              <p:tags r:id="rId1"/>
            </p:custDataLst>
          </p:nvPr>
        </p:nvSpPr>
        <p:spPr>
          <a:xfrm>
            <a:off x="608330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0" name="矩形 10"/>
          <p:cNvSpPr/>
          <p:nvPr>
            <p:custDataLst>
              <p:tags r:id="rId2"/>
            </p:custDataLst>
          </p:nvPr>
        </p:nvSpPr>
        <p:spPr>
          <a:xfrm>
            <a:off x="962950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2" name="TextBox 2"/>
          <p:cNvSpPr txBox="1"/>
          <p:nvPr>
            <p:custDataLst>
              <p:tags r:id="rId3"/>
            </p:custDataLst>
          </p:nvPr>
        </p:nvSpPr>
        <p:spPr>
          <a:xfrm>
            <a:off x="76331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虚拟角色语音合成技术介绍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74" name="矩形 6"/>
          <p:cNvSpPr/>
          <p:nvPr>
            <p:custDataLst>
              <p:tags r:id="rId4"/>
            </p:custDataLst>
          </p:nvPr>
        </p:nvSpPr>
        <p:spPr>
          <a:xfrm>
            <a:off x="3407023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6" name="矩形 11"/>
          <p:cNvSpPr/>
          <p:nvPr>
            <p:custDataLst>
              <p:tags r:id="rId5"/>
            </p:custDataLst>
          </p:nvPr>
        </p:nvSpPr>
        <p:spPr>
          <a:xfrm>
            <a:off x="3780777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8" name="TextBox 2"/>
          <p:cNvSpPr txBox="1"/>
          <p:nvPr>
            <p:custDataLst>
              <p:tags r:id="rId6"/>
            </p:custDataLst>
          </p:nvPr>
        </p:nvSpPr>
        <p:spPr>
          <a:xfrm>
            <a:off x="3561372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游戏应用案例展示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80" name="矩形 33"/>
          <p:cNvSpPr/>
          <p:nvPr>
            <p:custDataLst>
              <p:tags r:id="rId7"/>
            </p:custDataLst>
          </p:nvPr>
        </p:nvSpPr>
        <p:spPr>
          <a:xfrm>
            <a:off x="6201251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2" name="矩形 37"/>
          <p:cNvSpPr/>
          <p:nvPr>
            <p:custDataLst>
              <p:tags r:id="rId8"/>
            </p:custDataLst>
          </p:nvPr>
        </p:nvSpPr>
        <p:spPr>
          <a:xfrm>
            <a:off x="6555871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4" name="TextBox 2"/>
          <p:cNvSpPr txBox="1"/>
          <p:nvPr>
            <p:custDataLst>
              <p:tags r:id="rId9"/>
            </p:custDataLst>
          </p:nvPr>
        </p:nvSpPr>
        <p:spPr>
          <a:xfrm>
            <a:off x="635623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虚拟角色与游戏结合的优势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86" name="矩形 34"/>
          <p:cNvSpPr/>
          <p:nvPr>
            <p:custDataLst>
              <p:tags r:id="rId10"/>
            </p:custDataLst>
          </p:nvPr>
        </p:nvSpPr>
        <p:spPr>
          <a:xfrm>
            <a:off x="8989738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8" name="矩形 38"/>
          <p:cNvSpPr/>
          <p:nvPr>
            <p:custDataLst>
              <p:tags r:id="rId11"/>
            </p:custDataLst>
          </p:nvPr>
        </p:nvSpPr>
        <p:spPr>
          <a:xfrm>
            <a:off x="9363493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0" name="TextBox 2"/>
          <p:cNvSpPr txBox="1"/>
          <p:nvPr>
            <p:custDataLst>
              <p:tags r:id="rId12"/>
            </p:custDataLst>
          </p:nvPr>
        </p:nvSpPr>
        <p:spPr>
          <a:xfrm>
            <a:off x="9144725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未来发展趋势与挑战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其他应用案例分享</a:t>
            </a:r>
            <a:endParaRPr altLang="en-US" lang="zh-CN"/>
          </a:p>
        </p:txBody>
      </p:sp>
      <p:sp>
        <p:nvSpPr>
          <p:cNvPr id="1050326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8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0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智能客服：利用深度学习技术，实现智能语音合成，提高客服效率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2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4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6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语音助手：通过智能语音合成技术，实现语音助手功能，方便用户操作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8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0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2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语音导航：利用深度学习技术，实现语音导航功能，提供更加便捷的出行体验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4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6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8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语音教育：通过智能语音合成技术，实现语音教育功能，提高学习效率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38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技术发展总结</a:t>
            </a:r>
            <a:endParaRPr altLang="en-US" lang="zh-CN"/>
          </a:p>
        </p:txBody>
      </p:sp>
      <p:sp>
        <p:nvSpPr>
          <p:cNvPr id="1050448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0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52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4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56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8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6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64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端到端深度学习模型使得智能语音合成更加自然和流畅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66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未来发展方向包括提高合成质量、降低计算成本和拓展应用场景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68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深度学习技术的快速发展推动了智能语音合成技术的发展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70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多种深度学习模型被应用于智能语音合成，提高了合成质量和效率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技术应用前景展望</a:t>
            </a:r>
            <a:endParaRPr altLang="en-US" lang="zh-CN"/>
          </a:p>
        </p:txBody>
      </p:sp>
      <p:sp>
        <p:nvSpPr>
          <p:cNvPr id="1050506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8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10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智能语音合成技术在未来的应用场景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2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14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16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深度学习技术在智能语音合成领域的未来发展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8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20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22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智能语音合成技术与其他技术的融合与创新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4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26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28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未来智能语音合成技术的挑战与机遇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跨领域合作与创新建议</a:t>
            </a:r>
            <a:endParaRPr altLang="en-US" lang="zh-CN"/>
          </a:p>
        </p:txBody>
      </p:sp>
      <p:sp>
        <p:nvSpPr>
          <p:cNvPr id="1050564" name="圆角矩形 26"/>
          <p:cNvSpPr/>
          <p:nvPr>
            <p:custDataLst>
              <p:tags r:id="rId1"/>
            </p:custDataLst>
          </p:nvPr>
        </p:nvSpPr>
        <p:spPr>
          <a:xfrm>
            <a:off x="608330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66" name="圆角矩形 28"/>
          <p:cNvSpPr/>
          <p:nvPr>
            <p:custDataLst>
              <p:tags r:id="rId2"/>
            </p:custDataLst>
          </p:nvPr>
        </p:nvSpPr>
        <p:spPr>
          <a:xfrm>
            <a:off x="610871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568" name="文本框 31"/>
          <p:cNvSpPr txBox="1"/>
          <p:nvPr>
            <p:custDataLst>
              <p:tags r:id="rId3"/>
            </p:custDataLst>
          </p:nvPr>
        </p:nvSpPr>
        <p:spPr>
          <a:xfrm>
            <a:off x="763315" y="2290305"/>
            <a:ext cx="2282989" cy="340530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跨领域合作：与计算机科学、语言学、心理学等领域的专家进行合作，共同研究智能语音合成技术，提高语音合成的质量和自然度。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0" name="圆角矩形 29"/>
          <p:cNvSpPr/>
          <p:nvPr>
            <p:custDataLst>
              <p:tags r:id="rId4"/>
            </p:custDataLst>
          </p:nvPr>
        </p:nvSpPr>
        <p:spPr>
          <a:xfrm>
            <a:off x="3400598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72" name="圆角矩形 32"/>
          <p:cNvSpPr/>
          <p:nvPr>
            <p:custDataLst>
              <p:tags r:id="rId5"/>
            </p:custDataLst>
          </p:nvPr>
        </p:nvSpPr>
        <p:spPr>
          <a:xfrm>
            <a:off x="3403139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74" name="文本框 34"/>
          <p:cNvSpPr txBox="1"/>
          <p:nvPr>
            <p:custDataLst>
              <p:tags r:id="rId6"/>
            </p:custDataLst>
          </p:nvPr>
        </p:nvSpPr>
        <p:spPr>
          <a:xfrm>
            <a:off x="3558124" y="2290305"/>
            <a:ext cx="2280191" cy="3406651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技术创新：不断引入新的技术手段，如深度学习、神经网络等，对现有的语音合成技术进行改进和优化，提高语音合成的智能化水平。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6" name="圆角矩形 3"/>
          <p:cNvSpPr/>
          <p:nvPr>
            <p:custDataLst>
              <p:tags r:id="rId7"/>
            </p:custDataLst>
          </p:nvPr>
        </p:nvSpPr>
        <p:spPr>
          <a:xfrm>
            <a:off x="6192866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78" name="圆角矩形 4"/>
          <p:cNvSpPr/>
          <p:nvPr>
            <p:custDataLst>
              <p:tags r:id="rId8"/>
            </p:custDataLst>
          </p:nvPr>
        </p:nvSpPr>
        <p:spPr>
          <a:xfrm>
            <a:off x="6195407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80" name="文本框 5"/>
          <p:cNvSpPr txBox="1"/>
          <p:nvPr>
            <p:custDataLst>
              <p:tags r:id="rId9"/>
            </p:custDataLst>
          </p:nvPr>
        </p:nvSpPr>
        <p:spPr>
          <a:xfrm>
            <a:off x="6349757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应用创新：将智能语音合成技术应用于更多的领域，如智能客服、智能家居、虚拟现实等，提高语音合成的实用性和应用范围。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2" name="圆角矩形 8"/>
          <p:cNvSpPr/>
          <p:nvPr>
            <p:custDataLst>
              <p:tags r:id="rId10"/>
            </p:custDataLst>
          </p:nvPr>
        </p:nvSpPr>
        <p:spPr>
          <a:xfrm>
            <a:off x="8985135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84" name="圆角矩形 9"/>
          <p:cNvSpPr/>
          <p:nvPr>
            <p:custDataLst>
              <p:tags r:id="rId11"/>
            </p:custDataLst>
          </p:nvPr>
        </p:nvSpPr>
        <p:spPr>
          <a:xfrm>
            <a:off x="8987675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86" name="文本框 10"/>
          <p:cNvSpPr txBox="1"/>
          <p:nvPr>
            <p:custDataLst>
              <p:tags r:id="rId12"/>
            </p:custDataLst>
          </p:nvPr>
        </p:nvSpPr>
        <p:spPr>
          <a:xfrm>
            <a:off x="9142025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人才培养：加强语音合成技术领域的人才培养和引进，为该领域的发展提供更多的人才支持。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0" name="标题 2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  <p:sp>
        <p:nvSpPr>
          <p:cNvPr id="1050622" name="文本占位符 3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2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文本样式 第二级 第三级 第四级 第五级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1*i*6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1*i*7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7"/>
  <p:tag name="KSO_WM_SPECIAL_SOURCE" val="bdnull"/>
  <p:tag name="KSO_WM_TEMPLATE_THUMBS_INDEX" val="1、11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7_1*b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9.xml><?xml version="1.0" encoding="utf-8"?>
<p:tagLst xmlns:p="http://schemas.openxmlformats.org/presentationml/2006/main">
  <p:tag name="KSO_WM_SLIDE_ID" val="custom2023091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32.2&quot;,&quot;top&quot;:&quot;127.65&quot;,&quot;width&quot;:&quot;698.95&quot;,&quot;height&quot;:&quot;343.45&quot;}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7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1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7_7*l_h_i*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1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2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7_7*l_h_i*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2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3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7_7*l_h_i*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3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4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7_7*l_h_i*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4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5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7_7*l_h_i*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5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6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7_7*l_h_i*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6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7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7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custom20230917_7*l_h_i*1_7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7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7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7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SLIDE_ID" val="custom20230917_7"/>
  <p:tag name="KSO_WM_TEMPLATE_SUBCATEGORY" val="29"/>
  <p:tag name="KSO_WM_TEMPLATE_MASTER_TYPE" val="0"/>
  <p:tag name="KSO_WM_TEMPLATE_COLOR_TYPE" val="0"/>
  <p:tag name="KSO_WM_SLIDE_ITEM_CNT" val="7"/>
  <p:tag name="KSO_WM_SLIDE_INDEX" val="7"/>
  <p:tag name="KSO_WM_TAG_VERSION" val="1.0"/>
  <p:tag name="KSO_WM_BEAUTIFY_FLAG" val="#wm#"/>
  <p:tag name="KSO_WM_TEMPLATE_CATEGORY" val="custom"/>
  <p:tag name="KSO_WM_TEMPLATE_INDEX" val="20230917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8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61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29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05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36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Seven"/>
</p:tagLst>
</file>

<file path=ppt/tags/tag3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96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43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35.xml><?xml version="1.0" encoding="utf-8"?>
<p:tagLst xmlns:p="http://schemas.openxmlformats.org/presentationml/2006/main">
  <p:tag name="KSO_WM_SLIDE_ID" val="custom2023091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91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&quot;,&quot;top&quot;:&quot;101.9&quot;,&quot;width&quot;:&quot;498.95&quot;,&quot;height&quot;:&quot;364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3">
      <a:dk1>
        <a:srgbClr val="000000"/>
      </a:dk1>
      <a:lt1>
        <a:srgbClr val="FFFFFF"/>
      </a:lt1>
      <a:dk2>
        <a:srgbClr val="161D32"/>
      </a:dk2>
      <a:lt2>
        <a:srgbClr val="FFFAEF"/>
      </a:lt2>
      <a:accent1>
        <a:srgbClr val="FFC955"/>
      </a:accent1>
      <a:accent2>
        <a:srgbClr val="CFB058"/>
      </a:accent2>
      <a:accent3>
        <a:srgbClr val="9F975B"/>
      </a:accent3>
      <a:accent4>
        <a:srgbClr val="707D5E"/>
      </a:accent4>
      <a:accent5>
        <a:srgbClr val="707D5E"/>
      </a:accent5>
      <a:accent6>
        <a:srgbClr val="104B64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2023-12-16T18:23:58Z</dcterms:created>
  <dcterms:modified xsi:type="dcterms:W3CDTF">2023-12-16T18:23:58Z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c20ad3932ea54d01a666a6716bad7a28_21</vt:lpwstr>
  </property>
</Properties>
</file>