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536" r:id="rId1"/>
    <p:sldMasterId id="2147497573" r:id="rId2"/>
  </p:sldMasterIdLst>
  <p:notesMasterIdLst>
    <p:notesMasterId r:id="rId3"/>
  </p:notesMasterIdLst>
  <p:sldIdLst>
    <p:sldId id="6757" r:id="rId4"/>
    <p:sldId id="6760" r:id="rId5"/>
    <p:sldId id="6763" r:id="rId6"/>
    <p:sldId id="6766" r:id="rId7"/>
    <p:sldId id="6772" r:id="rId9"/>
    <p:sldId id="6775" r:id="rId10"/>
    <p:sldId id="6778" r:id="rId11"/>
    <p:sldId id="6781" r:id="rId12"/>
    <p:sldId id="6787" r:id="rId14"/>
    <p:sldId id="6790" r:id="rId15"/>
    <p:sldId id="6793" r:id="rId16"/>
    <p:sldId id="6796" r:id="rId17"/>
    <p:sldId id="6799" r:id="rId18"/>
    <p:sldId id="6805" r:id="rId20"/>
    <p:sldId id="6808" r:id="rId21"/>
    <p:sldId id="6811" r:id="rId22"/>
    <p:sldId id="6814" r:id="rId23"/>
    <p:sldId id="6817" r:id="rId24"/>
    <p:sldId id="6823" r:id="rId26"/>
    <p:sldId id="6826" r:id="rId27"/>
    <p:sldId id="6829" r:id="rId28"/>
    <p:sldId id="6832" r:id="rId29"/>
    <p:sldId id="6835" r:id="rId30"/>
    <p:sldId id="6841" r:id="rId32"/>
    <p:sldId id="6844" r:id="rId33"/>
    <p:sldId id="6847" r:id="rId34"/>
    <p:sldId id="6850" r:id="rId35"/>
    <p:sldId id="6856" r:id="rId37"/>
    <p:sldId id="6859" r:id="rId38"/>
    <p:sldId id="686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37" r:id="rId1"/>
    <p:sldLayoutId id="2147497538" r:id="rId2"/>
    <p:sldLayoutId id="2147497539" r:id="rId3"/>
    <p:sldLayoutId id="2147497540" r:id="rId4"/>
    <p:sldLayoutId id="2147497541" r:id="rId5"/>
    <p:sldLayoutId id="2147497542" r:id="rId6"/>
    <p:sldLayoutId id="2147497543" r:id="rId7"/>
    <p:sldLayoutId id="2147497544" r:id="rId8"/>
    <p:sldLayoutId id="2147497545" r:id="rId9"/>
    <p:sldLayoutId id="2147497546" r:id="rId10"/>
    <p:sldLayoutId id="21474975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574" r:id="rId1"/>
    <p:sldLayoutId id="2147497575" r:id="rId2"/>
    <p:sldLayoutId id="2147497576" r:id="rId3"/>
    <p:sldLayoutId id="2147497577" r:id="rId4"/>
    <p:sldLayoutId id="2147497578" r:id="rId5"/>
    <p:sldLayoutId id="2147497579" r:id="rId6"/>
    <p:sldLayoutId id="2147497580" r:id="rId7"/>
    <p:sldLayoutId id="2147497581" r:id="rId8"/>
    <p:sldLayoutId id="2147497582" r:id="rId9"/>
    <p:sldLayoutId id="2147497583" r:id="rId10"/>
    <p:sldLayoutId id="21474975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创造创新组织文化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组织文化的定义和重要性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创造创新组织文化的关键要素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创造创新组织文化的实践方法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创造创新组织文化的挑战与应对策略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创造创新组织文化的成功案例分析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组织文化的定义和重要性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组织文化的定义</a:t>
            </a:r>
            <a:endParaRPr altLang="en-US" lang="zh-CN"/>
          </a:p>
        </p:txBody>
      </p:sp>
      <p:sp>
        <p:nvSpPr>
          <p:cNvPr id="10490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组织文化是一种共享的价值观和信仰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组织文化是组织成员共同遵循的行为准则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组织文化是组织形象的重要组成部分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组织文化是组织成员之间的联系纽带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组织文化的重要性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组织文化是组织的灵魂，是组织的价值观和信仰的体现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组织文化能够激发员工的归属感和自豪感，提高员工的工作积极性和效率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组织文化能够促进组织内部的沟通和协作，增强组织的凝聚力和向心力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组织文化能够提高组织的竞争力和创新能力，为组织的长期发展提供有力支持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组织文化与创造创新的关系</a:t>
            </a:r>
            <a:endParaRPr altLang="en-US" lang="zh-CN"/>
          </a:p>
        </p:txBody>
      </p:sp>
      <p:sp>
        <p:nvSpPr>
          <p:cNvPr id="10491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组织文化是创造创新的基础：组织文化是组织成员共同的价值观和行为准则，它为创造创新提供了良好的氛围和基础。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创造创新是组织文化的核心：组织文化鼓励成员勇于尝试、敢于创新，通过不断探索和实践，推动组织的持续发展和进步。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组织文化与创造创新的相互促进：组织文化与创造创新相互依存、相互促进，共同推动组织的成长和发展。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创造创新在组织文化中的体现：在组织文化中，创造创新体现在各个方面，如产品创新、服务创新、管理创新等，这些创新为组织带来了竞争优势和可持续发展。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创造创新组织文化的关键要素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鼓励创新思维</a:t>
            </a:r>
            <a:endParaRPr altLang="en-US" lang="zh-CN"/>
          </a:p>
        </p:txBody>
      </p:sp>
      <p:sp>
        <p:nvSpPr>
          <p:cNvPr id="10492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激发员工创造力：鼓励员工提出新想法、新点子，为员工提供创新的空间和机会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容忍失败：鼓励员工勇于尝试，即使失败也不怕，因为失败是成功的垫脚石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跨部门合作：促进不同部门之间的交流与合作，共同寻找解决问题的方案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营造开放氛围：营造开放、包容、自由的工作氛围，让员工敢于表达自己的观点和想法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培养团队合作精神</a:t>
            </a:r>
            <a:endParaRPr altLang="en-US" lang="zh-CN"/>
          </a:p>
        </p:txBody>
      </p:sp>
      <p:sp>
        <p:nvSpPr>
          <p:cNvPr id="10493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建立共同目标：明确团队共同目标，激发团队成员的归属感和责任感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沟通与协作：鼓励团队成员之间的有效沟通，促进协作和互助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激励与认可：对团队成员的贡献和努力给予认可和激励，增强团队凝聚力和向心力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培训与发展：提供培训和发展机会，提升团队成员的技能和知识水平，促进个人和团队的共同成长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建立开放沟通环境</a:t>
            </a:r>
            <a:endParaRPr altLang="en-US" lang="zh-CN"/>
          </a:p>
        </p:txBody>
      </p:sp>
      <p:sp>
        <p:nvSpPr>
          <p:cNvPr id="10494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鼓励员工提出意见和建议，促进信息交流和知识共享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建立平等的和公正的方式来进行沟通，促进更好的理解和合作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创造一个可以安全尝试和犯错误的环境，鼓励创新和适应性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促进跨越组织边界的协作，加强团队之间的合作和协调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激励员工持续学习</a:t>
            </a:r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建立学习型组织：鼓励员工不断学习和成长，提供培训和发展机会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奖励机制：设立奖励机制，鼓励员工持续学习和创新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营造学习氛围：营造积极向上的学习氛围，让员工感受到学习的乐趣和价值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培养员工自主学习能力：鼓励员工自主学习，提高自我驱动力和创新能力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创造创新组织文化的实践方法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制定明确的创新战略</a:t>
            </a:r>
            <a:endParaRPr altLang="en-US" lang="zh-CN"/>
          </a:p>
        </p:txBody>
      </p:sp>
      <p:sp>
        <p:nvSpPr>
          <p:cNvPr id="10495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明确创新目标：制定具体的、可衡量的创新目标，确保团队成员对创新方向有清晰的认识。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确定创新领域：根据组织的核心业务和发展方向，确定创新的重点领域，确保创新与组织战略相一致。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鼓励跨部门合作：打破部门壁垒，鼓励不同部门之间的合作，共同寻找创新机会。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建立创新激励机制：通过奖励、晋升等方式激励员工积极参与创新活动，提高创新积极性。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建立创新团队</a:t>
            </a:r>
            <a:endParaRPr altLang="en-US" lang="zh-CN"/>
          </a:p>
        </p:txBody>
      </p:sp>
      <p:sp>
        <p:nvSpPr>
          <p:cNvPr id="10496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明确团队目标：制定清晰、具体、可衡量的团队目标，激发团队成员的创造力和创新精神。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多元化团队：组建具有不同背景、技能和思维的多元化团队，促进不同观点的交流和碰撞，激发创新灵感。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鼓励尝试和失败：鼓励团队成员积极尝试新的想法和方法，接受失败并从中学习，不断改进和优化。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营造开放氛围：营造开放、包容、鼓励创新的团队氛围，让团队成员敢于表达自己的想法和建议，促进创新文化的形成。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营造开放的组织文化氛围</a:t>
            </a:r>
            <a:endParaRPr altLang="en-US" lang="zh-CN"/>
          </a:p>
        </p:txBody>
      </p:sp>
      <p:sp>
        <p:nvSpPr>
          <p:cNvPr id="104970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鼓励员工提出新想法和意见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建立跨部门协作和沟通机制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鼓励员工尝试和犯错误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定期组织团队建设活动，增强团队凝聚力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鼓励员工提出创新想法并付诸实践</a:t>
            </a:r>
            <a:endParaRPr altLang="en-US" lang="zh-CN"/>
          </a:p>
        </p:txBody>
      </p:sp>
      <p:sp>
        <p:nvSpPr>
          <p:cNvPr id="10497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建立开放的组织文化：鼓励员工表达自己的想法和意见，创造一个可以尝试和犯错的环境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提供培训和支持：帮助员工发展创新思维和解决问题的能力，支持他们将想法付诸实践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设立创新奖励机制：表彰那些提出创新想法并成功实施的员工，激励更多人参与创新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跨部门合作：促进不同部门之间的交流和合作，共同寻找解决问题的新思路和新方法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创造创新组织文化的挑战与应对策略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应对创新过程中的失败和挫折</a:t>
            </a:r>
            <a:endParaRPr altLang="en-US" lang="zh-CN"/>
          </a:p>
        </p:txBody>
      </p:sp>
      <p:sp>
        <p:nvSpPr>
          <p:cNvPr id="104990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培养员工从失败中学习和成长的能力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建立鼓励和支持创新的组织文化，激发员工的创造力和创新精神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接受失败和挫折是创新过程中的常态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建立容错和试错的机制，鼓励员工勇于尝试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激发员工的创造力和创新精神</a:t>
            </a:r>
            <a:endParaRPr altLang="en-US" lang="zh-CN"/>
          </a:p>
        </p:txBody>
      </p:sp>
      <p:sp>
        <p:nvSpPr>
          <p:cNvPr id="10499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建立鼓励创新的组织文化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营造开放和包容的工作氛围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激励员工提出新的想法和解决方案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提供必要的资源和支持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建立有效的激励机制和评估体系</a:t>
            </a:r>
            <a:endParaRPr altLang="en-US" lang="zh-CN"/>
          </a:p>
        </p:txBody>
      </p:sp>
      <p:sp>
        <p:nvSpPr>
          <p:cNvPr id="10500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激励员工积极参与创新活动，提高创造力和创新力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建立科学的评估体系，对创新成果进行客观、公正的评价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制定相应的奖励措施，激发员工的创新热情和积极性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加强团队建设，提高团队协作和沟通能力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保持组织文化的稳定性和持续性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挑战：组织文化变革可能带来员工的不适应和抵触情绪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应对策略：逐步推进组织文化变革，加强员工培训和沟通，确保变革的顺利实施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挑战：保持组织文化的稳定性和持续性需要平衡创新和传统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应对策略：在保持组织文化核心价值的基础上，鼓励员工提出创新性想法，同时注重与传统文化的融合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创造创新组织文化的成功案例分析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案例一：谷歌公司的创新组织文化</a:t>
            </a:r>
            <a:endParaRPr altLang="en-US" lang="zh-CN"/>
          </a:p>
        </p:txBody>
      </p:sp>
      <p:sp>
        <p:nvSpPr>
          <p:cNvPr id="10502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谷歌公司的创新组织文化实践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谷歌公司的背景和概况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谷歌公司的创新组织文化特点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谷歌公司的创新组织文化成果和影响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案例二：特斯拉公司的创新组织文化</a:t>
            </a:r>
            <a:endParaRPr altLang="en-US" lang="zh-CN"/>
          </a:p>
        </p:txBody>
      </p:sp>
      <p:sp>
        <p:nvSpPr>
          <p:cNvPr id="105029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特斯拉公司的创新组织文化特点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特斯拉公司的背景和概况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特斯拉公司的创新组织文化对公司的成功影响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特斯拉公司的创新组织文化对其他企业的启示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案例三：阿里巴巴公司的创新组织文化</a:t>
            </a:r>
            <a:endParaRPr altLang="en-US" lang="zh-CN"/>
          </a:p>
        </p:txBody>
      </p:sp>
      <p:sp>
        <p:nvSpPr>
          <p:cNvPr id="105035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p>
            <a:r>
              <a:rPr altLang="en-US" lang="zh-CN"/>
              <a:t>阿里巴巴公司概况  阿里巴巴是中国最大的电子商务公司之一，其创新组织文化是其成功的关键之一。</a:t>
            </a:r>
            <a:endParaRPr altLang="en-US" lang="zh-CN"/>
          </a:p>
          <a:p>
            <a:pPr lvl="1"/>
            <a:r>
              <a:rPr altLang="en-US" lang="zh-CN"/>
              <a:t>阿里巴巴是中国最大的电子商务公司之一，其创新组织文化是其成功的关键之一。</a:t>
            </a:r>
            <a:endParaRPr altLang="en-US" lang="zh-CN"/>
          </a:p>
          <a:p>
            <a:r>
              <a:rPr altLang="en-US" lang="zh-CN"/>
              <a:t>阿里巴巴公司的创新组织文化特点  阿里巴巴公司的创新组织文化具有以下特点： （1）鼓励员工提出新想法和尝试新的商业模式； （2）注重团队合作和分享知识； （3）不断学习和适应变化； （4）追求卓越和持续改进。</a:t>
            </a:r>
            <a:endParaRPr altLang="en-US" lang="zh-CN"/>
          </a:p>
          <a:p>
            <a:pPr lvl="1"/>
            <a:r>
              <a:rPr altLang="en-US" lang="zh-CN"/>
              <a:t>阿里巴巴公司的创新组织文化具有以下特点：</a:t>
            </a:r>
            <a:endParaRPr altLang="en-US" lang="zh-CN"/>
          </a:p>
          <a:p>
            <a:pPr lvl="1"/>
            <a:r>
              <a:rPr altLang="en-US" lang="zh-CN"/>
              <a:t>（1）鼓励员工提出新想法和尝试新的商业模式；</a:t>
            </a:r>
            <a:endParaRPr altLang="en-US" lang="zh-CN"/>
          </a:p>
          <a:p>
            <a:pPr lvl="1"/>
            <a:r>
              <a:rPr altLang="en-US" lang="zh-CN"/>
              <a:t>（2）注重团队合作和分享知识；</a:t>
            </a:r>
            <a:endParaRPr altLang="en-US" lang="zh-CN"/>
          </a:p>
          <a:p>
            <a:pPr lvl="1"/>
            <a:r>
              <a:rPr altLang="en-US" lang="zh-CN"/>
              <a:t>（3）不断学习和适应变化；</a:t>
            </a:r>
            <a:endParaRPr altLang="en-US" lang="zh-CN"/>
          </a:p>
          <a:p>
            <a:pPr lvl="1"/>
            <a:r>
              <a:rPr altLang="en-US" lang="zh-CN"/>
              <a:t>（4）追求卓越和持续改进。</a:t>
            </a:r>
            <a:endParaRPr altLang="en-US" lang="zh-CN"/>
          </a:p>
          <a:p>
            <a:r>
              <a:rPr altLang="en-US" lang="zh-CN"/>
              <a:t>阿里巴巴公司的创新组织文化实践  阿里巴巴公司在实践中不断探索和创新，例如： （1）采用扁平化组织结构，鼓励员工之间的交流和合作； （2）建立内部创业机制，鼓励员工自主创业； （3）采用大数据和人工智能等技术，提高决策效率和创新能力。</a:t>
            </a:r>
            <a:endParaRPr altLang="en-US" lang="zh-CN"/>
          </a:p>
          <a:p>
            <a:pPr lvl="1"/>
            <a:r>
              <a:rPr altLang="en-US" lang="zh-CN"/>
              <a:t>阿里巴巴公司在实践中不断探索和创新，例如：</a:t>
            </a:r>
            <a:endParaRPr altLang="en-US" lang="zh-CN"/>
          </a:p>
          <a:p>
            <a:pPr lvl="1"/>
            <a:r>
              <a:rPr altLang="en-US" lang="zh-CN"/>
              <a:t>（1）采用扁平化组织结构，鼓励员工之间的交流和合作；</a:t>
            </a:r>
            <a:endParaRPr altLang="en-US" lang="zh-CN"/>
          </a:p>
          <a:p>
            <a:pPr lvl="1"/>
            <a:r>
              <a:rPr altLang="en-US" lang="zh-CN"/>
              <a:t>（2）建立内部创业机制，鼓励员工自主创业；</a:t>
            </a:r>
            <a:endParaRPr altLang="en-US" lang="zh-CN"/>
          </a:p>
          <a:p>
            <a:pPr lvl="1"/>
            <a:r>
              <a:rPr altLang="en-US" lang="zh-CN"/>
              <a:t>（3）采用大数据和人工智能等技术，提高决策效率和创新能力。</a:t>
            </a:r>
            <a:endParaRPr altLang="en-US" lang="zh-CN"/>
          </a:p>
          <a:p>
            <a:r>
              <a:rPr altLang="en-US" lang="zh-CN"/>
              <a:t>阿里巴巴公司的创新组织文化影响  阿里巴巴公司的创新组织文化对其业务发展产生了重要影响，例如： （1）推动了公司的持续增长和创新； （2）提高了员工的满意度和忠诚度； （3）增强了公司的品牌影响力和市场竞争力。</a:t>
            </a:r>
            <a:endParaRPr altLang="en-US" lang="zh-CN"/>
          </a:p>
          <a:p>
            <a:pPr lvl="1"/>
            <a:r>
              <a:rPr altLang="en-US" lang="zh-CN"/>
              <a:t>阿里巴巴公司的创新组织文化对其业务发展产生了重要影响，例如：</a:t>
            </a:r>
            <a:endParaRPr altLang="en-US" lang="zh-CN"/>
          </a:p>
          <a:p>
            <a:pPr lvl="1"/>
            <a:r>
              <a:rPr altLang="en-US" lang="zh-CN"/>
              <a:t>（1）推动了公司的持续增长和创新；</a:t>
            </a:r>
            <a:endParaRPr altLang="en-US" lang="zh-CN"/>
          </a:p>
          <a:p>
            <a:pPr lvl="1"/>
            <a:r>
              <a:rPr altLang="en-US" lang="zh-CN"/>
              <a:t>（2）提高了员工的满意度和忠诚度；</a:t>
            </a:r>
            <a:endParaRPr altLang="en-US" lang="zh-CN"/>
          </a:p>
          <a:p>
            <a:pPr lvl="1"/>
            <a:r>
              <a:rPr altLang="en-US" lang="zh-CN"/>
              <a:t>（3）增强了公司的品牌影响力和市场竞争力。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总结创造创新组织文化的重要性和实践方法</a:t>
            </a:r>
            <a:endParaRPr altLang="en-US" lang="zh-CN"/>
          </a:p>
        </p:txBody>
      </p:sp>
      <p:sp>
        <p:nvSpPr>
          <p:cNvPr id="105046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实践方法：建立创新机制、营造创新氛围、培养创新人才、推动创新实践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创造创新组织文化的重要性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未来展望：持续推动创新、加强组织文化建设、提高组织竞争力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总结：创造创新组织文化是组织发展的关键，需要不断探索和实践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展望未来组织文化的发展趋势和挑战</a:t>
            </a:r>
            <a:endParaRPr altLang="en-US" lang="zh-CN"/>
          </a:p>
        </p:txBody>
      </p:sp>
      <p:sp>
        <p:nvSpPr>
          <p:cNvPr id="10505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应对策略：持续学习、开放心态、积极应对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发展趋势：多元化、包容性、创新性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挑战：适应变革、保持平衡、应对不确定性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总结：创造创新组织文化是未来发展的重要方向，需要不断探索和实践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9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9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9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5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4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9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2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5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2023-12-19T09:08:08Z</dcterms:created>
  <dcterms:modified xsi:type="dcterms:W3CDTF">2023-12-19T09:08:08Z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471e99e0ec314d949ea1d26cef39b1a1_21</vt:lpwstr>
  </property>
</Properties>
</file>