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2.xml" ContentType="application/vnd.openxmlformats-officedocument.presentationml.tags+xml"/>
  <Override PartName="/ppt/notesSlides/notesSlide2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7"/>
  </p:notesMasterIdLst>
  <p:handoutMasterIdLst>
    <p:handoutMasterId r:id="rId58"/>
  </p:handoutMasterIdLst>
  <p:sldIdLst>
    <p:sldId id="305" r:id="rId2"/>
    <p:sldId id="310" r:id="rId3"/>
    <p:sldId id="311" r:id="rId4"/>
    <p:sldId id="265" r:id="rId5"/>
    <p:sldId id="325" r:id="rId6"/>
    <p:sldId id="442" r:id="rId7"/>
    <p:sldId id="443" r:id="rId8"/>
    <p:sldId id="444" r:id="rId9"/>
    <p:sldId id="328" r:id="rId10"/>
    <p:sldId id="329" r:id="rId11"/>
    <p:sldId id="331" r:id="rId12"/>
    <p:sldId id="332" r:id="rId13"/>
    <p:sldId id="436" r:id="rId14"/>
    <p:sldId id="451" r:id="rId15"/>
    <p:sldId id="452" r:id="rId16"/>
    <p:sldId id="432" r:id="rId17"/>
    <p:sldId id="448" r:id="rId18"/>
    <p:sldId id="453" r:id="rId19"/>
    <p:sldId id="454" r:id="rId20"/>
    <p:sldId id="445" r:id="rId21"/>
    <p:sldId id="446" r:id="rId22"/>
    <p:sldId id="455" r:id="rId23"/>
    <p:sldId id="315" r:id="rId24"/>
    <p:sldId id="524" r:id="rId25"/>
    <p:sldId id="525" r:id="rId26"/>
    <p:sldId id="526" r:id="rId27"/>
    <p:sldId id="527" r:id="rId28"/>
    <p:sldId id="528" r:id="rId29"/>
    <p:sldId id="556" r:id="rId30"/>
    <p:sldId id="530" r:id="rId31"/>
    <p:sldId id="531" r:id="rId32"/>
    <p:sldId id="532" r:id="rId33"/>
    <p:sldId id="533" r:id="rId34"/>
    <p:sldId id="534" r:id="rId35"/>
    <p:sldId id="535" r:id="rId36"/>
    <p:sldId id="536" r:id="rId37"/>
    <p:sldId id="537" r:id="rId38"/>
    <p:sldId id="538" r:id="rId39"/>
    <p:sldId id="539" r:id="rId40"/>
    <p:sldId id="540" r:id="rId41"/>
    <p:sldId id="541" r:id="rId42"/>
    <p:sldId id="542" r:id="rId43"/>
    <p:sldId id="543" r:id="rId44"/>
    <p:sldId id="544" r:id="rId45"/>
    <p:sldId id="545" r:id="rId46"/>
    <p:sldId id="546" r:id="rId47"/>
    <p:sldId id="547" r:id="rId48"/>
    <p:sldId id="548" r:id="rId49"/>
    <p:sldId id="549" r:id="rId50"/>
    <p:sldId id="550" r:id="rId51"/>
    <p:sldId id="551" r:id="rId52"/>
    <p:sldId id="552" r:id="rId53"/>
    <p:sldId id="553" r:id="rId54"/>
    <p:sldId id="554" r:id="rId55"/>
    <p:sldId id="555" r:id="rId56"/>
  </p:sldIdLst>
  <p:sldSz cx="9144000" cy="5143500" type="screen16x9"/>
  <p:notesSz cx="6858000" cy="9144000"/>
  <p:custDataLst>
    <p:tags r:id="rId5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3" userDrawn="1">
          <p15:clr>
            <a:srgbClr val="A4A3A4"/>
          </p15:clr>
        </p15:guide>
        <p15:guide id="2" pos="2836" userDrawn="1">
          <p15:clr>
            <a:srgbClr val="A4A3A4"/>
          </p15:clr>
        </p15:guide>
      </p15:sldGuideLst>
    </p:ext>
    <p:ext uri="{2D200454-40CA-4A62-9FC3-DE9A4176ACB9}">
      <p15:notesGuideLst xmlns:p15="http://schemas.microsoft.com/office/powerpoint/2012/main">
        <p15:guide id="1" orient="horz" pos="2886">
          <p15:clr>
            <a:srgbClr val="A4A3A4"/>
          </p15:clr>
        </p15:guide>
        <p15:guide id="2" pos="2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7E66"/>
    <a:srgbClr val="000000"/>
    <a:srgbClr val="F2F2F2"/>
    <a:srgbClr val="F4F4F4"/>
    <a:srgbClr val="005440"/>
    <a:srgbClr val="00A27B"/>
    <a:srgbClr val="00D2A0"/>
    <a:srgbClr val="00CC9B"/>
    <a:srgbClr val="00C0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93420" autoAdjust="0"/>
  </p:normalViewPr>
  <p:slideViewPr>
    <p:cSldViewPr showGuides="1">
      <p:cViewPr varScale="1">
        <p:scale>
          <a:sx n="121" d="100"/>
          <a:sy n="121" d="100"/>
        </p:scale>
        <p:origin x="312" y="72"/>
      </p:cViewPr>
      <p:guideLst>
        <p:guide orient="horz" pos="1623"/>
        <p:guide pos="2836"/>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690" y="-78"/>
      </p:cViewPr>
      <p:guideLst>
        <p:guide orient="horz" pos="2886"/>
        <p:guide pos="212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0C526C-B0EF-4263-B590-21E6F0B4768F}" type="datetimeFigureOut">
              <a:rPr lang="zh-CN" altLang="en-US" smtClean="0"/>
              <a:t>2024/8/28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4BDB5EA-5A29-4E3C-8350-B77A4BC00DC0}"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50FBCB-DBA9-4194-8CEF-C67737EBCE4B}" type="datetimeFigureOut">
              <a:rPr lang="zh-CN" altLang="en-US" smtClean="0"/>
              <a:t>2024/8/28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B541C6-594E-4DE2-AA25-FA8966EA7802}"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b="1" dirty="0">
                <a:ln>
                  <a:noFill/>
                </a:ln>
                <a:solidFill>
                  <a:srgbClr val="007E66"/>
                </a:solidFill>
                <a:effectLst/>
                <a:latin typeface="思源黑体 CN Regular" panose="020B0500000000000000" pitchFamily="34" charset="-122"/>
                <a:ea typeface="思源黑体 CN Regular" panose="020B0500000000000000" pitchFamily="34" charset="-122"/>
                <a:cs typeface="宋体" panose="02010600030101010101" pitchFamily="2" charset="-122"/>
                <a:sym typeface="+mn-ea"/>
              </a:rPr>
              <a:t>获准用于人类的重组蛋白疫苗</a:t>
            </a:r>
            <a:r>
              <a:rPr lang="zh-CN" altLang="en-US" b="1" dirty="0">
                <a:ln>
                  <a:noFill/>
                </a:ln>
                <a:solidFill>
                  <a:srgbClr val="007E66"/>
                </a:solidFill>
                <a:effectLst/>
                <a:latin typeface="思源黑体 CN Regular" panose="020B0500000000000000" pitchFamily="34" charset="-122"/>
                <a:ea typeface="思源黑体 CN Regular" panose="020B0500000000000000" pitchFamily="34" charset="-122"/>
                <a:cs typeface="宋体" panose="02010600030101010101" pitchFamily="2" charset="-122"/>
                <a:sym typeface="+mn-ea"/>
              </a:rPr>
              <a:t>：</a:t>
            </a:r>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13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17</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季节性流感疫苗开发的主要问</a:t>
            </a:r>
            <a:endParaRPr lang="en-US" altLang="zh-CN" dirty="0"/>
          </a:p>
          <a:p>
            <a:r>
              <a:rPr lang="en-US" altLang="zh-CN" sz="1200" b="0" i="0" kern="1200" dirty="0" err="1">
                <a:solidFill>
                  <a:schemeClr val="tx1"/>
                </a:solidFill>
                <a:latin typeface="+mn-lt"/>
                <a:ea typeface="+mn-ea"/>
                <a:cs typeface="+mn-cs"/>
              </a:rPr>
              <a:t>Moderna</a:t>
            </a:r>
            <a:r>
              <a:rPr lang="zh-CN" altLang="en-US" sz="1200" b="0" i="0" kern="1200" dirty="0">
                <a:solidFill>
                  <a:schemeClr val="tx1"/>
                </a:solidFill>
                <a:latin typeface="+mn-lt"/>
                <a:ea typeface="+mn-ea"/>
                <a:cs typeface="+mn-cs"/>
              </a:rPr>
              <a:t>公司于</a:t>
            </a:r>
            <a:r>
              <a:rPr lang="en-US" altLang="zh-CN" sz="1200" b="0" i="0" kern="1200" dirty="0">
                <a:solidFill>
                  <a:schemeClr val="tx1"/>
                </a:solidFill>
                <a:latin typeface="+mn-lt"/>
                <a:ea typeface="+mn-ea"/>
                <a:cs typeface="+mn-cs"/>
              </a:rPr>
              <a:t>2023</a:t>
            </a:r>
            <a:r>
              <a:rPr lang="zh-CN" altLang="en-US" sz="1200" b="0" i="0" kern="1200" dirty="0">
                <a:solidFill>
                  <a:schemeClr val="tx1"/>
                </a:solidFill>
                <a:latin typeface="+mn-lt"/>
                <a:ea typeface="+mn-ea"/>
                <a:cs typeface="+mn-cs"/>
              </a:rPr>
              <a:t>年</a:t>
            </a:r>
            <a:r>
              <a:rPr lang="en-US" altLang="zh-CN" sz="1200" b="0" i="0" kern="1200" dirty="0">
                <a:solidFill>
                  <a:schemeClr val="tx1"/>
                </a:solidFill>
                <a:latin typeface="+mn-lt"/>
                <a:ea typeface="+mn-ea"/>
                <a:cs typeface="+mn-cs"/>
              </a:rPr>
              <a:t>2</a:t>
            </a:r>
            <a:r>
              <a:rPr lang="zh-CN" altLang="en-US" sz="1200" b="0" i="0" kern="1200" dirty="0">
                <a:solidFill>
                  <a:schemeClr val="tx1"/>
                </a:solidFill>
                <a:latin typeface="+mn-lt"/>
                <a:ea typeface="+mn-ea"/>
                <a:cs typeface="+mn-cs"/>
              </a:rPr>
              <a:t>月</a:t>
            </a:r>
            <a:r>
              <a:rPr lang="en-US" altLang="zh-CN" sz="1200" b="0" i="0" kern="1200" dirty="0">
                <a:solidFill>
                  <a:schemeClr val="tx1"/>
                </a:solidFill>
                <a:latin typeface="+mn-lt"/>
                <a:ea typeface="+mn-ea"/>
                <a:cs typeface="+mn-cs"/>
              </a:rPr>
              <a:t>16</a:t>
            </a:r>
            <a:r>
              <a:rPr lang="zh-CN" altLang="en-US" sz="1200" b="0" i="0" kern="1200" dirty="0">
                <a:solidFill>
                  <a:schemeClr val="tx1"/>
                </a:solidFill>
                <a:latin typeface="+mn-lt"/>
                <a:ea typeface="+mn-ea"/>
                <a:cs typeface="+mn-cs"/>
              </a:rPr>
              <a:t>日发布的，宣布了其季节性流感疫苗候选物</a:t>
            </a:r>
            <a:r>
              <a:rPr lang="en-US" altLang="zh-CN" sz="1200" b="0" i="0" kern="1200" dirty="0">
                <a:solidFill>
                  <a:schemeClr val="tx1"/>
                </a:solidFill>
                <a:latin typeface="+mn-lt"/>
                <a:ea typeface="+mn-ea"/>
                <a:cs typeface="+mn-cs"/>
              </a:rPr>
              <a:t>mRNA-1010</a:t>
            </a:r>
            <a:r>
              <a:rPr lang="zh-CN" altLang="en-US" sz="1200" b="0" i="0" kern="1200" dirty="0">
                <a:solidFill>
                  <a:schemeClr val="tx1"/>
                </a:solidFill>
                <a:latin typeface="+mn-lt"/>
                <a:ea typeface="+mn-ea"/>
                <a:cs typeface="+mn-cs"/>
              </a:rPr>
              <a:t>的临床三期安全性和免疫原性试验的中期结果</a:t>
            </a:r>
            <a:r>
              <a:rPr lang="zh-CN" altLang="en-US" dirty="0"/>
              <a:t>：疫苗与流行株不匹配，生产周期长，老年人保护效力低（免疫衰退），</a:t>
            </a:r>
          </a:p>
        </p:txBody>
      </p:sp>
      <p:sp>
        <p:nvSpPr>
          <p:cNvPr id="4" name="灯片编号占位符 3"/>
          <p:cNvSpPr>
            <a:spLocks noGrp="1"/>
          </p:cNvSpPr>
          <p:nvPr>
            <p:ph type="sldNum" sz="quarter" idx="10"/>
          </p:nvPr>
        </p:nvSpPr>
        <p:spPr/>
        <p:txBody>
          <a:bodyPr/>
          <a:lstStyle/>
          <a:p>
            <a:fld id="{5FB541C6-594E-4DE2-AA25-FA8966EA7802}" type="slidenum">
              <a:rPr lang="zh-CN" altLang="en-US" smtClean="0"/>
              <a:t>18</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i="0" kern="1200" dirty="0">
                <a:solidFill>
                  <a:schemeClr val="tx1"/>
                </a:solidFill>
                <a:latin typeface="+mn-lt"/>
                <a:ea typeface="+mn-ea"/>
                <a:cs typeface="+mn-cs"/>
              </a:rPr>
              <a:t>流感病毒通常不涉及病毒血症阶段</a:t>
            </a:r>
            <a:r>
              <a:rPr lang="zh-CN" altLang="en-US" sz="1200" b="0" i="0" kern="1200" dirty="0">
                <a:solidFill>
                  <a:schemeClr val="tx1"/>
                </a:solidFill>
                <a:latin typeface="+mn-lt"/>
                <a:ea typeface="+mn-ea"/>
                <a:cs typeface="+mn-cs"/>
              </a:rPr>
              <a:t>：这意味着流感病毒在感染过程中，通常不会进入血液循环系统并导致血液中病毒含量上升（即病毒血症）。病毒血症是指病毒在血液中大量复制，并通过血液传播到全身各部位。由于流感病毒不常引起病毒血症，因此它们通常通过呼吸道黏膜直接感染并复制。</a:t>
            </a:r>
          </a:p>
          <a:p>
            <a:r>
              <a:rPr lang="zh-CN" altLang="en-US" sz="1200" b="1" i="0" kern="1200" dirty="0">
                <a:solidFill>
                  <a:schemeClr val="tx1"/>
                </a:solidFill>
                <a:latin typeface="+mn-lt"/>
                <a:ea typeface="+mn-ea"/>
                <a:cs typeface="+mn-cs"/>
              </a:rPr>
              <a:t>与免疫系统的首次接触发生在黏膜层面</a:t>
            </a:r>
            <a:r>
              <a:rPr lang="zh-CN" altLang="en-US" sz="1200" b="0" i="0" kern="1200" dirty="0">
                <a:solidFill>
                  <a:schemeClr val="tx1"/>
                </a:solidFill>
                <a:latin typeface="+mn-lt"/>
                <a:ea typeface="+mn-ea"/>
                <a:cs typeface="+mn-cs"/>
              </a:rPr>
              <a:t>：由于流感病毒主要在呼吸道黏膜上感染并复制，因此它们首先会与黏膜层的免疫系统细胞接触，如树突状细胞和巨噬细胞。这些细胞会识别病毒并启动免疫反应，包括激活</a:t>
            </a:r>
            <a:r>
              <a:rPr lang="en-US" altLang="zh-CN" sz="1200" b="0" i="0" kern="1200" dirty="0">
                <a:solidFill>
                  <a:schemeClr val="tx1"/>
                </a:solidFill>
                <a:latin typeface="+mn-lt"/>
                <a:ea typeface="+mn-ea"/>
                <a:cs typeface="+mn-cs"/>
              </a:rPr>
              <a:t>T</a:t>
            </a:r>
            <a:r>
              <a:rPr lang="zh-CN" altLang="en-US" sz="1200" b="0" i="0" kern="1200" dirty="0">
                <a:solidFill>
                  <a:schemeClr val="tx1"/>
                </a:solidFill>
                <a:latin typeface="+mn-lt"/>
                <a:ea typeface="+mn-ea"/>
                <a:cs typeface="+mn-cs"/>
              </a:rPr>
              <a:t>细胞和</a:t>
            </a:r>
            <a:r>
              <a:rPr lang="en-US" altLang="zh-CN" sz="1200" b="0" i="0" kern="1200" dirty="0">
                <a:solidFill>
                  <a:schemeClr val="tx1"/>
                </a:solidFill>
                <a:latin typeface="+mn-lt"/>
                <a:ea typeface="+mn-ea"/>
                <a:cs typeface="+mn-cs"/>
              </a:rPr>
              <a:t>B</a:t>
            </a:r>
            <a:r>
              <a:rPr lang="zh-CN" altLang="en-US" sz="1200" b="0" i="0" kern="1200" dirty="0">
                <a:solidFill>
                  <a:schemeClr val="tx1"/>
                </a:solidFill>
                <a:latin typeface="+mn-lt"/>
                <a:ea typeface="+mn-ea"/>
                <a:cs typeface="+mn-cs"/>
              </a:rPr>
              <a:t>细胞来产生特异性抗体。</a:t>
            </a:r>
          </a:p>
          <a:p>
            <a:r>
              <a:rPr lang="zh-CN" altLang="en-US" sz="1200" b="1" i="0" kern="1200" dirty="0">
                <a:solidFill>
                  <a:schemeClr val="tx1"/>
                </a:solidFill>
                <a:latin typeface="+mn-lt"/>
                <a:ea typeface="+mn-ea"/>
                <a:cs typeface="+mn-cs"/>
              </a:rPr>
              <a:t>为缺乏病毒血症阶段的呼吸道病毒创建有效疫苗，可能会限制诱导持久保护性免疫的选择</a:t>
            </a:r>
            <a:r>
              <a:rPr lang="zh-CN" altLang="en-US" sz="1200" b="0" i="0" kern="1200" dirty="0">
                <a:solidFill>
                  <a:schemeClr val="tx1"/>
                </a:solidFill>
                <a:latin typeface="+mn-lt"/>
                <a:ea typeface="+mn-ea"/>
                <a:cs typeface="+mn-cs"/>
              </a:rPr>
              <a:t>：这句话指出了在疫苗开发上的挑战。由于流感病毒不引起病毒血症，这意味着疫苗可能无法像针对那些会引起病毒血症的病毒一样，通过血液系统广泛刺激免疫系统来产生持久的免疫记忆。因此，疫苗设计可能需要更侧重于在黏膜层面诱导免疫反应，而这可能比诱导全身性免疫反应更为复杂和困难。</a:t>
            </a:r>
            <a:endParaRPr lang="en-US" altLang="zh-CN" sz="1200" b="0" i="0" kern="1200" dirty="0">
              <a:solidFill>
                <a:schemeClr val="tx1"/>
              </a:solidFill>
              <a:latin typeface="+mn-lt"/>
              <a:ea typeface="+mn-ea"/>
              <a:cs typeface="+mn-cs"/>
            </a:endParaRPr>
          </a:p>
          <a:p>
            <a:endParaRPr lang="en-US" altLang="zh-CN" sz="1200" b="0" i="0" kern="1200" dirty="0">
              <a:solidFill>
                <a:schemeClr val="tx1"/>
              </a:solidFill>
              <a:latin typeface="+mn-lt"/>
              <a:ea typeface="+mn-ea"/>
              <a:cs typeface="+mn-cs"/>
            </a:endParaRPr>
          </a:p>
          <a:p>
            <a:r>
              <a:rPr lang="zh-CN" altLang="en-US" sz="1200" b="0" i="0" kern="1200" dirty="0">
                <a:solidFill>
                  <a:schemeClr val="tx1"/>
                </a:solidFill>
                <a:latin typeface="+mn-lt"/>
                <a:ea typeface="+mn-ea"/>
                <a:cs typeface="+mn-cs"/>
              </a:rPr>
              <a:t>总结来说，图 </a:t>
            </a:r>
            <a:r>
              <a:rPr lang="en-US" altLang="zh-CN" sz="1200" b="0" i="0" kern="1200" dirty="0">
                <a:solidFill>
                  <a:schemeClr val="tx1"/>
                </a:solidFill>
                <a:latin typeface="+mn-lt"/>
                <a:ea typeface="+mn-ea"/>
                <a:cs typeface="+mn-cs"/>
              </a:rPr>
              <a:t>3</a:t>
            </a:r>
            <a:r>
              <a:rPr lang="zh-CN" altLang="en-US" sz="1200" b="0" i="0" kern="1200" dirty="0">
                <a:solidFill>
                  <a:schemeClr val="tx1"/>
                </a:solidFill>
                <a:latin typeface="+mn-lt"/>
                <a:ea typeface="+mn-ea"/>
                <a:cs typeface="+mn-cs"/>
              </a:rPr>
              <a:t>说明了</a:t>
            </a:r>
            <a:r>
              <a:rPr lang="en-US" altLang="zh-CN" sz="1200" b="0" i="0" kern="1200" dirty="0">
                <a:solidFill>
                  <a:schemeClr val="tx1"/>
                </a:solidFill>
                <a:latin typeface="+mn-lt"/>
                <a:ea typeface="+mn-ea"/>
                <a:cs typeface="+mn-cs"/>
              </a:rPr>
              <a:t>S139/1 </a:t>
            </a:r>
            <a:r>
              <a:rPr lang="en-US" altLang="zh-CN" sz="1200" b="0" i="0" kern="1200" dirty="0" err="1">
                <a:solidFill>
                  <a:schemeClr val="tx1"/>
                </a:solidFill>
                <a:latin typeface="+mn-lt"/>
                <a:ea typeface="+mn-ea"/>
                <a:cs typeface="+mn-cs"/>
              </a:rPr>
              <a:t>IgA</a:t>
            </a:r>
            <a:r>
              <a:rPr lang="zh-CN" altLang="en-US" sz="1200" b="0" i="0" kern="1200" dirty="0">
                <a:solidFill>
                  <a:schemeClr val="tx1"/>
                </a:solidFill>
                <a:latin typeface="+mn-lt"/>
                <a:ea typeface="+mn-ea"/>
                <a:cs typeface="+mn-cs"/>
              </a:rPr>
              <a:t>抗体在中和异源流感病毒方面比</a:t>
            </a:r>
            <a:r>
              <a:rPr lang="en-US" altLang="zh-CN" sz="1200" b="0" i="0" kern="1200" dirty="0" err="1">
                <a:solidFill>
                  <a:schemeClr val="tx1"/>
                </a:solidFill>
                <a:latin typeface="+mn-lt"/>
                <a:ea typeface="+mn-ea"/>
                <a:cs typeface="+mn-cs"/>
              </a:rPr>
              <a:t>IgG</a:t>
            </a:r>
            <a:r>
              <a:rPr lang="zh-CN" altLang="en-US" sz="1200" b="0" i="0" kern="1200" dirty="0">
                <a:solidFill>
                  <a:schemeClr val="tx1"/>
                </a:solidFill>
                <a:latin typeface="+mn-lt"/>
                <a:ea typeface="+mn-ea"/>
                <a:cs typeface="+mn-cs"/>
              </a:rPr>
              <a:t>抗体更有效，这表明</a:t>
            </a:r>
            <a:r>
              <a:rPr lang="en-US" altLang="zh-CN" sz="1200" b="0" i="0" kern="1200" dirty="0" err="1">
                <a:solidFill>
                  <a:schemeClr val="tx1"/>
                </a:solidFill>
                <a:latin typeface="+mn-lt"/>
                <a:ea typeface="+mn-ea"/>
                <a:cs typeface="+mn-cs"/>
              </a:rPr>
              <a:t>IgA</a:t>
            </a:r>
            <a:r>
              <a:rPr lang="zh-CN" altLang="en-US" sz="1200" b="0" i="0" kern="1200" dirty="0">
                <a:solidFill>
                  <a:schemeClr val="tx1"/>
                </a:solidFill>
                <a:latin typeface="+mn-lt"/>
                <a:ea typeface="+mn-ea"/>
                <a:cs typeface="+mn-cs"/>
              </a:rPr>
              <a:t>抗体在提供针对多种流感病毒亚型的保护方面可能具有更大的潜力。</a:t>
            </a:r>
            <a:endParaRPr lang="en-US" altLang="zh-CN"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latin typeface="+mn-lt"/>
                <a:ea typeface="+mn-ea"/>
                <a:cs typeface="+mn-cs"/>
              </a:rPr>
              <a:t>总结来说，图</a:t>
            </a:r>
            <a:r>
              <a:rPr lang="en-US" sz="1200" kern="1200" dirty="0">
                <a:solidFill>
                  <a:schemeClr val="tx1"/>
                </a:solidFill>
                <a:latin typeface="+mn-lt"/>
                <a:ea typeface="+mn-ea"/>
                <a:cs typeface="+mn-cs"/>
              </a:rPr>
              <a:t> 5</a:t>
            </a:r>
            <a:r>
              <a:rPr lang="zh-CN" altLang="en-US" sz="1200" kern="1200" dirty="0">
                <a:solidFill>
                  <a:schemeClr val="tx1"/>
                </a:solidFill>
                <a:latin typeface="+mn-lt"/>
                <a:ea typeface="+mn-ea"/>
                <a:cs typeface="+mn-cs"/>
              </a:rPr>
              <a:t>说明了</a:t>
            </a:r>
            <a:r>
              <a:rPr lang="en-US" sz="1200" kern="1200" dirty="0">
                <a:solidFill>
                  <a:schemeClr val="tx1"/>
                </a:solidFill>
                <a:latin typeface="+mn-lt"/>
                <a:ea typeface="+mn-ea"/>
                <a:cs typeface="+mn-cs"/>
              </a:rPr>
              <a:t>S139/1 </a:t>
            </a:r>
            <a:r>
              <a:rPr lang="en-US" sz="1200" kern="1200" dirty="0" err="1">
                <a:solidFill>
                  <a:schemeClr val="tx1"/>
                </a:solidFill>
                <a:latin typeface="+mn-lt"/>
                <a:ea typeface="+mn-ea"/>
                <a:cs typeface="+mn-cs"/>
              </a:rPr>
              <a:t>IgA</a:t>
            </a:r>
            <a:r>
              <a:rPr lang="zh-CN" altLang="en-US" sz="1200" kern="1200" dirty="0">
                <a:solidFill>
                  <a:schemeClr val="tx1"/>
                </a:solidFill>
                <a:latin typeface="+mn-lt"/>
                <a:ea typeface="+mn-ea"/>
                <a:cs typeface="+mn-cs"/>
              </a:rPr>
              <a:t>抗体在抑制流感病毒从感染细胞释放方面的能力比</a:t>
            </a:r>
            <a:r>
              <a:rPr lang="en-US" sz="1200" kern="1200" dirty="0" err="1">
                <a:solidFill>
                  <a:schemeClr val="tx1"/>
                </a:solidFill>
                <a:latin typeface="+mn-lt"/>
                <a:ea typeface="+mn-ea"/>
                <a:cs typeface="+mn-cs"/>
              </a:rPr>
              <a:t>IgG</a:t>
            </a:r>
            <a:r>
              <a:rPr lang="zh-CN" altLang="en-US" sz="1200" kern="1200" dirty="0">
                <a:solidFill>
                  <a:schemeClr val="tx1"/>
                </a:solidFill>
                <a:latin typeface="+mn-lt"/>
                <a:ea typeface="+mn-ea"/>
                <a:cs typeface="+mn-cs"/>
              </a:rPr>
              <a:t>抗体更强，并且</a:t>
            </a:r>
            <a:r>
              <a:rPr lang="en-US" sz="1200" kern="1200" dirty="0" err="1">
                <a:solidFill>
                  <a:schemeClr val="tx1"/>
                </a:solidFill>
                <a:latin typeface="+mn-lt"/>
                <a:ea typeface="+mn-ea"/>
                <a:cs typeface="+mn-cs"/>
              </a:rPr>
              <a:t>IgA</a:t>
            </a:r>
            <a:r>
              <a:rPr lang="zh-CN" altLang="en-US" sz="1200" kern="1200" dirty="0">
                <a:solidFill>
                  <a:schemeClr val="tx1"/>
                </a:solidFill>
                <a:latin typeface="+mn-lt"/>
                <a:ea typeface="+mn-ea"/>
                <a:cs typeface="+mn-cs"/>
              </a:rPr>
              <a:t>抗体能够更有效地将病毒颗粒固定在细胞表面，这可能是一种抗体介导的保护机制，对粘膜免疫具有重要意义。</a:t>
            </a:r>
          </a:p>
          <a:p>
            <a:endParaRPr lang="zh-CN" altLang="en-US" sz="1200" b="0" i="0" kern="1200" dirty="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19</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23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24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25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a:t>GSK</a:t>
            </a:r>
            <a:r>
              <a:rPr lang="zh-CN" altLang="en-US" dirty="0"/>
              <a:t>和莫德纳</a:t>
            </a:r>
          </a:p>
        </p:txBody>
      </p:sp>
      <p:sp>
        <p:nvSpPr>
          <p:cNvPr id="4" name="灯片编号占位符 3"/>
          <p:cNvSpPr>
            <a:spLocks noGrp="1"/>
          </p:cNvSpPr>
          <p:nvPr>
            <p:ph type="sldNum" sz="quarter" idx="10"/>
          </p:nvPr>
        </p:nvSpPr>
        <p:spPr/>
        <p:txBody>
          <a:bodyPr/>
          <a:lstStyle/>
          <a:p>
            <a:fld id="{5FB541C6-594E-4DE2-AA25-FA8966EA7802}" type="slidenum">
              <a:rPr lang="zh-CN" altLang="en-US" smtClean="0"/>
              <a:t>26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a:t>除了葛兰素史克，辉瑞公司还开发了一种预融合稳定的</a:t>
            </a:r>
            <a:r>
              <a:rPr lang="en-US" altLang="zh-CN" dirty="0"/>
              <a:t>F</a:t>
            </a:r>
            <a:r>
              <a:rPr lang="zh-CN" altLang="en-US" dirty="0"/>
              <a:t>抗原设计。辉瑞公司的方法包括筛选多种构建体的稳定性和免疫原性，然后选择一种构建体，即构建体</a:t>
            </a:r>
            <a:r>
              <a:rPr lang="en-US" altLang="zh-CN" dirty="0"/>
              <a:t>847</a:t>
            </a:r>
            <a:r>
              <a:rPr lang="zh-CN" altLang="en-US" dirty="0"/>
              <a:t>。在该构建体中，引入了三种突变，即二硫键桥（</a:t>
            </a:r>
            <a:r>
              <a:rPr lang="en-US" altLang="zh-CN" dirty="0"/>
              <a:t>T103C-I148C</a:t>
            </a:r>
            <a:r>
              <a:rPr lang="zh-CN" altLang="en-US" dirty="0"/>
              <a:t>）、使用非极性氨基酸的空腔填充（</a:t>
            </a:r>
            <a:r>
              <a:rPr lang="en-US" altLang="zh-CN" dirty="0"/>
              <a:t>S190I</a:t>
            </a:r>
            <a:r>
              <a:rPr lang="zh-CN" altLang="en-US" dirty="0"/>
              <a:t>）和电荷中和突变（</a:t>
            </a:r>
            <a:r>
              <a:rPr lang="en-US" altLang="zh-CN" dirty="0"/>
              <a:t>D486S</a:t>
            </a:r>
            <a:r>
              <a:rPr lang="zh-CN" altLang="en-US" dirty="0"/>
              <a:t>），以减少离子排斥或增强在预融合构象中三聚体界面处彼此接近的残基之间的离子吸引。</a:t>
            </a:r>
          </a:p>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27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28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31</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32</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36A463-9E66-4ED7-A838-D38C3EA06798}" type="slidenum">
              <a:rPr lang="x-none" smtClean="0"/>
              <a:t>34</a:t>
            </a:fld>
            <a:endParaRPr lang="x-non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35</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t>36</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测了近</a:t>
            </a:r>
            <a:r>
              <a:rPr lang="en-US" altLang="zh-CN" dirty="0"/>
              <a:t>30</a:t>
            </a:r>
            <a:r>
              <a:rPr lang="zh-CN" altLang="en-US" dirty="0"/>
              <a:t>个毒株，</a:t>
            </a:r>
          </a:p>
          <a:p>
            <a:r>
              <a:rPr lang="zh-CN" altLang="en-US" dirty="0"/>
              <a:t>更新了</a:t>
            </a:r>
            <a:r>
              <a:rPr lang="en-US" altLang="zh-CN" dirty="0"/>
              <a:t>2024-2025</a:t>
            </a:r>
            <a:r>
              <a:rPr lang="zh-CN" altLang="en-US" dirty="0"/>
              <a:t>疫苗株</a:t>
            </a:r>
          </a:p>
        </p:txBody>
      </p:sp>
      <p:sp>
        <p:nvSpPr>
          <p:cNvPr id="4" name="灯片编号占位符 3"/>
          <p:cNvSpPr>
            <a:spLocks noGrp="1"/>
          </p:cNvSpPr>
          <p:nvPr>
            <p:ph type="sldNum" sz="quarter" idx="10"/>
          </p:nvPr>
        </p:nvSpPr>
        <p:spPr/>
        <p:txBody>
          <a:bodyPr/>
          <a:lstStyle/>
          <a:p>
            <a:fld id="{5FB541C6-594E-4DE2-AA25-FA8966EA7802}" type="slidenum">
              <a:rPr lang="zh-CN" altLang="en-US" smtClean="0"/>
              <a:t>38</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测了近</a:t>
            </a:r>
            <a:r>
              <a:rPr lang="en-US" altLang="zh-CN" dirty="0"/>
              <a:t>30</a:t>
            </a:r>
            <a:r>
              <a:rPr lang="zh-CN" altLang="en-US" dirty="0"/>
              <a:t>个毒株</a:t>
            </a:r>
          </a:p>
        </p:txBody>
      </p:sp>
      <p:sp>
        <p:nvSpPr>
          <p:cNvPr id="4" name="灯片编号占位符 3"/>
          <p:cNvSpPr>
            <a:spLocks noGrp="1"/>
          </p:cNvSpPr>
          <p:nvPr>
            <p:ph type="sldNum" sz="quarter" idx="10"/>
          </p:nvPr>
        </p:nvSpPr>
        <p:spPr/>
        <p:txBody>
          <a:bodyPr/>
          <a:lstStyle/>
          <a:p>
            <a:fld id="{5FB541C6-594E-4DE2-AA25-FA8966EA7802}" type="slidenum">
              <a:rPr lang="zh-CN" altLang="en-US" smtClean="0"/>
              <a:t>39</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如有最新的介绍页请替换</a:t>
            </a:r>
          </a:p>
        </p:txBody>
      </p:sp>
      <p:sp>
        <p:nvSpPr>
          <p:cNvPr id="4" name="灯片编号占位符 3"/>
          <p:cNvSpPr>
            <a:spLocks noGrp="1"/>
          </p:cNvSpPr>
          <p:nvPr>
            <p:ph type="sldNum" sz="quarter" idx="10"/>
          </p:nvPr>
        </p:nvSpPr>
        <p:spPr/>
        <p:txBody>
          <a:bodyPr/>
          <a:lstStyle/>
          <a:p>
            <a:fld id="{BB42BB14-0900-44C0-84A2-5EBFD1BB0836}" type="slidenum">
              <a:rPr lang="zh-CN" altLang="en-US" smtClean="0"/>
              <a:t>52</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idx="2"/>
          </p:nvPr>
        </p:nvSpPr>
        <p:spPr/>
      </p:sp>
      <p:sp>
        <p:nvSpPr>
          <p:cNvPr id="67587" name="文本占位符 2"/>
          <p:cNvSpPr>
            <a:spLocks noGrp="1"/>
          </p:cNvSpPr>
          <p:nvPr>
            <p:ph type="body" idx="3"/>
          </p:nvPr>
        </p:nvSpPr>
        <p:spPr>
          <a:noFill/>
        </p:spPr>
        <p:txBody>
          <a:bodyPr/>
          <a:lstStyle/>
          <a:p>
            <a:r>
              <a:rPr lang="zh-CN" altLang="en-US" dirty="0"/>
              <a:t>北京义翘神州科技股份有限公司，是国内蛋白、抗体研发生产专家，专注于为生命科学研究和创新药物研发领域提供全面、高质量的重组蛋白和抗体等生物试剂及专业、一站式的技术服务。</a:t>
            </a:r>
          </a:p>
          <a:p>
            <a:endParaRPr lang="zh-CN" altLang="en-US" dirty="0"/>
          </a:p>
          <a:p>
            <a:r>
              <a:rPr lang="zh-CN" altLang="en-US" dirty="0"/>
              <a:t>公司总部位于北京，是国家高新技术企业。目前已在美国、欧洲、日本，以及上海、广州、泰州、苏州等地设有分、子公司，产品销往90多个国家和地区。</a:t>
            </a:r>
          </a:p>
          <a:p>
            <a:r>
              <a:rPr lang="zh-CN" altLang="en-US" dirty="0"/>
              <a:t>公司目前建立有重组蛋白、抗体、基因产品库，以及ELISA试剂盒、培养基、转染试剂、GMP级核酸酶等产品的研发与生产，现货产品近7万种。</a:t>
            </a:r>
          </a:p>
          <a:p>
            <a:endParaRPr lang="zh-CN" altLang="en-US" dirty="0"/>
          </a:p>
          <a:p>
            <a:r>
              <a:rPr lang="zh-CN" altLang="en-US" dirty="0"/>
              <a:t>同时，建立有从基因克隆、蛋白表达、抗体开发与生产到质量控制研究在内的一站式CRO技术服务平台，推进客户研发进程。</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ChangeArrowheads="1" noTextEdit="1"/>
          </p:cNvSpPr>
          <p:nvPr>
            <p:ph type="sldImg" idx="4294967295"/>
          </p:nvPr>
        </p:nvSpPr>
        <p:spPr>
          <a:ln>
            <a:miter lim="800000"/>
          </a:ln>
        </p:spPr>
      </p:sp>
      <p:sp>
        <p:nvSpPr>
          <p:cNvPr id="69635" name="文本占位符 2"/>
          <p:cNvSpPr>
            <a:spLocks noGrp="1" noChangeArrowheads="1"/>
          </p:cNvSpPr>
          <p:nvPr>
            <p:ph type="body" idx="4294967295"/>
          </p:nvPr>
        </p:nvSpPr>
        <p:spPr/>
        <p:txBody>
          <a:bodyPr/>
          <a:lstStyle/>
          <a:p>
            <a:pPr eaLnBrk="1" hangingPunct="1"/>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DC4BCE-4DDA-4C33-846D-16A1BB3EE497}" type="datetimeFigureOut">
              <a:rPr lang="zh-CN" altLang="en-US" smtClean="0"/>
              <a:t>2024/8/28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DC4BCE-4DDA-4C33-846D-16A1BB3EE497}" type="datetimeFigureOut">
              <a:rPr lang="zh-CN" altLang="en-US" smtClean="0"/>
              <a:t>2024/8/28</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8D3C9A0-7E5B-436D-B564-716706779C1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2.xml"/><Relationship Id="rId5" Type="http://schemas.openxmlformats.org/officeDocument/2006/relationships/tags" Target="../tags/tag6.xml"/><Relationship Id="rId10" Type="http://schemas.openxmlformats.org/officeDocument/2006/relationships/slideLayout" Target="../slideLayouts/slideLayout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22.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3.png"/><Relationship Id="rId9"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3.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16.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3.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43.png"/><Relationship Id="rId5" Type="http://schemas.openxmlformats.org/officeDocument/2006/relationships/slideLayout" Target="../slideLayouts/slideLayout2.xml"/><Relationship Id="rId4" Type="http://schemas.openxmlformats.org/officeDocument/2006/relationships/tags" Target="../tags/tag21.xml"/></Relationships>
</file>

<file path=ppt/slides/_rels/slide4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24.xml"/><Relationship Id="rId7" Type="http://schemas.openxmlformats.org/officeDocument/2006/relationships/image" Target="../media/image44.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2.xml"/><Relationship Id="rId5" Type="http://schemas.openxmlformats.org/officeDocument/2006/relationships/tags" Target="../tags/tag26.xml"/><Relationship Id="rId4" Type="http://schemas.openxmlformats.org/officeDocument/2006/relationships/tags" Target="../tags/tag25.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2.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54.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4.png"/><Relationship Id="rId7" Type="http://schemas.openxmlformats.org/officeDocument/2006/relationships/image" Target="../media/image2.png"/><Relationship Id="rId12"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81.png"/><Relationship Id="rId5" Type="http://schemas.openxmlformats.org/officeDocument/2006/relationships/image" Target="../media/image76.png"/><Relationship Id="rId10" Type="http://schemas.openxmlformats.org/officeDocument/2006/relationships/image" Target="../media/image80.png"/><Relationship Id="rId4" Type="http://schemas.openxmlformats.org/officeDocument/2006/relationships/image" Target="../media/image75.png"/><Relationship Id="rId9" Type="http://schemas.openxmlformats.org/officeDocument/2006/relationships/image" Target="../media/image79.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8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14346" y="-285770"/>
            <a:ext cx="9572692" cy="5715040"/>
          </a:xfrm>
          <a:prstGeom prst="rect">
            <a:avLst/>
          </a:pr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0" name="Picture 2" descr="D:\桌面\未标题-1.png"/>
          <p:cNvPicPr>
            <a:picLocks noChangeAspect="1" noChangeArrowheads="1"/>
          </p:cNvPicPr>
          <p:nvPr/>
        </p:nvPicPr>
        <p:blipFill>
          <a:blip r:embed="rId3" cstate="print"/>
          <a:srcRect/>
          <a:stretch>
            <a:fillRect/>
          </a:stretch>
        </p:blipFill>
        <p:spPr bwMode="auto">
          <a:xfrm>
            <a:off x="536129" y="-642960"/>
            <a:ext cx="13608563" cy="6667512"/>
          </a:xfrm>
          <a:prstGeom prst="rect">
            <a:avLst/>
          </a:prstGeom>
          <a:noFill/>
        </p:spPr>
      </p:pic>
      <p:sp>
        <p:nvSpPr>
          <p:cNvPr id="8" name="副标题 2"/>
          <p:cNvSpPr>
            <a:spLocks noGrp="1" noChangeArrowheads="1"/>
          </p:cNvSpPr>
          <p:nvPr>
            <p:ph type="subTitle" idx="1"/>
          </p:nvPr>
        </p:nvSpPr>
        <p:spPr>
          <a:xfrm>
            <a:off x="285720" y="1348094"/>
            <a:ext cx="8532440" cy="1539028"/>
          </a:xfrm>
        </p:spPr>
        <p:txBody>
          <a:bodyPr>
            <a:noAutofit/>
          </a:bodyPr>
          <a:lstStyle/>
          <a:p>
            <a:r>
              <a:rPr lang="zh-CN" altLang="en-US" sz="3600"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病毒疫苗研发的创新策略与全面解决方案</a:t>
            </a:r>
            <a:endParaRPr lang="en-US" altLang="zh-CN" sz="3600"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a:p>
            <a:r>
              <a:rPr lang="en-US" altLang="zh-CN" sz="4000" dirty="0">
                <a:solidFill>
                  <a:srgbClr val="FFFFF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4000" dirty="0">
                <a:solidFill>
                  <a:srgbClr val="FFFFF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流感、</a:t>
            </a:r>
            <a:r>
              <a:rPr lang="en-US" sz="3600" dirty="0">
                <a:solidFill>
                  <a:srgbClr val="FFFFFF"/>
                </a:solidFill>
                <a:latin typeface="Poppins" panose="02000000000000000000" pitchFamily="2" charset="0"/>
                <a:ea typeface="思源黑体 CN Medium" panose="020B0600000000000000" pitchFamily="34" charset="-122"/>
                <a:cs typeface="Poppins" panose="02000000000000000000" pitchFamily="2" charset="0"/>
              </a:rPr>
              <a:t>RSV</a:t>
            </a:r>
            <a:r>
              <a:rPr lang="zh-CN" altLang="en-US" sz="3600" dirty="0">
                <a:solidFill>
                  <a:srgbClr val="FFFFFF"/>
                </a:solidFill>
                <a:latin typeface="Poppins" panose="02000000000000000000" pitchFamily="2" charset="0"/>
                <a:ea typeface="思源黑体 CN Medium" panose="020B0600000000000000" pitchFamily="34" charset="-122"/>
                <a:cs typeface="Poppins" panose="02000000000000000000" pitchFamily="2" charset="0"/>
              </a:rPr>
              <a:t>、</a:t>
            </a:r>
            <a:r>
              <a:rPr lang="en-US" sz="3600" dirty="0">
                <a:solidFill>
                  <a:srgbClr val="FFFFFF"/>
                </a:solidFill>
                <a:latin typeface="Poppins" panose="02000000000000000000" pitchFamily="2" charset="0"/>
                <a:ea typeface="思源黑体 CN Medium" panose="020B0600000000000000" pitchFamily="34" charset="-122"/>
                <a:cs typeface="Poppins" panose="02000000000000000000" pitchFamily="2" charset="0"/>
              </a:rPr>
              <a:t>VZV</a:t>
            </a:r>
            <a:r>
              <a:rPr lang="zh-CN" altLang="en-US" sz="3600" dirty="0">
                <a:solidFill>
                  <a:srgbClr val="FFFFFF"/>
                </a:solidFill>
                <a:latin typeface="Poppins" panose="02000000000000000000" pitchFamily="2" charset="0"/>
                <a:ea typeface="思源黑体 CN Medium" panose="020B0600000000000000" pitchFamily="34" charset="-122"/>
                <a:cs typeface="Poppins" panose="02000000000000000000" pitchFamily="2" charset="0"/>
              </a:rPr>
              <a:t>、</a:t>
            </a:r>
            <a:r>
              <a:rPr lang="en-US" sz="3600" dirty="0">
                <a:solidFill>
                  <a:srgbClr val="FFFFFF"/>
                </a:solidFill>
                <a:latin typeface="Poppins" panose="02000000000000000000" pitchFamily="2" charset="0"/>
                <a:ea typeface="思源黑体 CN Medium" panose="020B0600000000000000" pitchFamily="34" charset="-122"/>
                <a:cs typeface="Poppins" panose="02000000000000000000" pitchFamily="2" charset="0"/>
              </a:rPr>
              <a:t>HPV</a:t>
            </a:r>
            <a:r>
              <a:rPr lang="zh-CN" altLang="en-US" sz="3600" dirty="0">
                <a:solidFill>
                  <a:srgbClr val="FFFFF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等</a:t>
            </a:r>
            <a:endParaRPr lang="zh-CN" altLang="en-US" sz="4000" b="1" dirty="0">
              <a:solidFill>
                <a:srgbClr val="FFFFF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a:p>
            <a:pPr algn="l"/>
            <a:r>
              <a:rPr lang="zh-CN" altLang="en-US" sz="3600" b="1" dirty="0">
                <a:solidFill>
                  <a:srgbClr val="FFFFF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endParaRPr lang="en-US" altLang="zh-CN" sz="3600" b="1" dirty="0">
              <a:solidFill>
                <a:srgbClr val="FFFFF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a:p>
            <a:pPr algn="l"/>
            <a:endParaRPr lang="zh-CN" altLang="en-US" sz="2400" b="1" dirty="0">
              <a:solidFill>
                <a:srgbClr val="FFFFF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0" name="副标题 2"/>
          <p:cNvSpPr txBox="1">
            <a:spLocks noChangeArrowheads="1"/>
          </p:cNvSpPr>
          <p:nvPr/>
        </p:nvSpPr>
        <p:spPr bwMode="auto">
          <a:xfrm>
            <a:off x="357158" y="3421716"/>
            <a:ext cx="4176464" cy="151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zh-CN" altLang="en-US" sz="16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杨滨 博士</a:t>
            </a:r>
            <a:endParaRPr lang="en-US" altLang="zh-CN" sz="16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endParaRPr>
          </a:p>
          <a:p>
            <a:pPr>
              <a:lnSpc>
                <a:spcPct val="120000"/>
              </a:lnSpc>
              <a:spcBef>
                <a:spcPct val="15000"/>
              </a:spcBef>
            </a:pPr>
            <a:r>
              <a:rPr lang="zh-CN" altLang="en-US" sz="16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高级产品经理 </a:t>
            </a:r>
            <a:endParaRPr lang="en-US" altLang="zh-CN" sz="16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endParaRPr>
          </a:p>
          <a:p>
            <a:pPr>
              <a:lnSpc>
                <a:spcPct val="120000"/>
              </a:lnSpc>
              <a:spcBef>
                <a:spcPct val="15000"/>
              </a:spcBef>
            </a:pPr>
            <a:r>
              <a:rPr lang="zh-CN" altLang="en-US" sz="1600" dirty="0">
                <a:solidFill>
                  <a:schemeClr val="bg1"/>
                </a:solidFill>
                <a:latin typeface="思源黑体 CN Normal" panose="020B0400000000000000" pitchFamily="34" charset="-122"/>
                <a:ea typeface="思源黑体 CN Normal" panose="020B0400000000000000" pitchFamily="34" charset="-122"/>
              </a:rPr>
              <a:t>北京义翘神州科技股份有限公司</a:t>
            </a:r>
            <a:endParaRPr lang="en-US" altLang="zh-CN" sz="1600" dirty="0">
              <a:solidFill>
                <a:schemeClr val="bg1"/>
              </a:solidFill>
              <a:latin typeface="思源黑体 CN Normal" panose="020B0400000000000000" pitchFamily="34" charset="-122"/>
              <a:ea typeface="思源黑体 CN Normal" panose="020B0400000000000000" pitchFamily="34" charset="-122"/>
            </a:endParaRPr>
          </a:p>
        </p:txBody>
      </p:sp>
      <p:pic>
        <p:nvPicPr>
          <p:cNvPr id="12" name="Picture 2" descr="D:\桌面\新logo.png"/>
          <p:cNvPicPr>
            <a:picLocks noChangeAspect="1" noChangeArrowheads="1"/>
          </p:cNvPicPr>
          <p:nvPr/>
        </p:nvPicPr>
        <p:blipFill>
          <a:blip r:embed="rId4" cstate="print"/>
          <a:srcRect/>
          <a:stretch>
            <a:fillRect/>
          </a:stretch>
        </p:blipFill>
        <p:spPr bwMode="auto">
          <a:xfrm>
            <a:off x="357158" y="357172"/>
            <a:ext cx="2495467" cy="534030"/>
          </a:xfrm>
          <a:prstGeom prst="rect">
            <a:avLst/>
          </a:prstGeom>
          <a:noFill/>
        </p:spPr>
      </p:pic>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descr="D:\桌面\新logo-黑.png"/>
          <p:cNvPicPr>
            <a:picLocks noChangeAspect="1" noChangeArrowheads="1"/>
          </p:cNvPicPr>
          <p:nvPr/>
        </p:nvPicPr>
        <p:blipFill>
          <a:blip r:embed="rId12" cstate="print"/>
          <a:stretch>
            <a:fillRect/>
          </a:stretch>
        </p:blipFill>
        <p:spPr bwMode="auto">
          <a:xfrm>
            <a:off x="125896" y="123478"/>
            <a:ext cx="1493776" cy="360000"/>
          </a:xfrm>
          <a:prstGeom prst="rect">
            <a:avLst/>
          </a:prstGeom>
          <a:noFill/>
          <a:ln>
            <a:noFill/>
          </a:ln>
        </p:spPr>
      </p:pic>
      <p:grpSp>
        <p:nvGrpSpPr>
          <p:cNvPr id="13" name="组合 43"/>
          <p:cNvGrpSpPr/>
          <p:nvPr/>
        </p:nvGrpSpPr>
        <p:grpSpPr>
          <a:xfrm>
            <a:off x="571472" y="785800"/>
            <a:ext cx="3786214" cy="3814748"/>
            <a:chOff x="357158" y="900142"/>
            <a:chExt cx="3786214" cy="3814748"/>
          </a:xfrm>
        </p:grpSpPr>
        <p:sp>
          <p:nvSpPr>
            <p:cNvPr id="41" name="椭圆 40"/>
            <p:cNvSpPr/>
            <p:nvPr/>
          </p:nvSpPr>
          <p:spPr>
            <a:xfrm>
              <a:off x="2285984" y="1142990"/>
              <a:ext cx="714380" cy="7143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57158" y="900142"/>
              <a:ext cx="3376875" cy="3814748"/>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9" name="副标题 2"/>
            <p:cNvSpPr txBox="1"/>
            <p:nvPr/>
          </p:nvSpPr>
          <p:spPr bwMode="auto">
            <a:xfrm>
              <a:off x="469897" y="2065340"/>
              <a:ext cx="36734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20000"/>
                </a:spcBef>
                <a:buFontTx/>
                <a:buNone/>
              </a:pPr>
              <a:r>
                <a:rPr lang="en-US" altLang="zh-CN" sz="4200" b="1" dirty="0">
                  <a:latin typeface="Poppins" panose="02000000000000000000" pitchFamily="2" charset="0"/>
                  <a:ea typeface="微软雅黑" panose="020B0503020204020204" pitchFamily="34" charset="-122"/>
                  <a:cs typeface="Poppins" panose="02000000000000000000" pitchFamily="2" charset="0"/>
                </a:rPr>
                <a:t>CONTENT</a:t>
              </a:r>
              <a:endParaRPr lang="en-US" altLang="zh-CN" sz="2600" b="1" dirty="0">
                <a:latin typeface="Poppins" panose="02000000000000000000" pitchFamily="2" charset="0"/>
                <a:ea typeface="微软雅黑" panose="020B0503020204020204" pitchFamily="34" charset="-122"/>
                <a:cs typeface="Poppins" panose="02000000000000000000" pitchFamily="2" charset="0"/>
              </a:endParaRPr>
            </a:p>
          </p:txBody>
        </p:sp>
        <p:sp>
          <p:nvSpPr>
            <p:cNvPr id="42" name="椭圆 41"/>
            <p:cNvSpPr/>
            <p:nvPr/>
          </p:nvSpPr>
          <p:spPr>
            <a:xfrm>
              <a:off x="2428860" y="2928940"/>
              <a:ext cx="1143008" cy="1143008"/>
            </a:xfrm>
            <a:prstGeom prst="ellipse">
              <a:avLst/>
            </a:prstGeom>
            <a:solidFill>
              <a:srgbClr val="D9D9D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00034" y="4000510"/>
              <a:ext cx="357190" cy="35719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custDataLst>
              <p:tags r:id="rId1"/>
            </p:custDataLst>
          </p:nvPr>
        </p:nvSpPr>
        <p:spPr>
          <a:xfrm>
            <a:off x="4578140" y="1707654"/>
            <a:ext cx="4591738" cy="400110"/>
          </a:xfrm>
          <a:prstGeom prst="rect">
            <a:avLst/>
          </a:prstGeom>
          <a:noFill/>
        </p:spPr>
        <p:txBody>
          <a:bodyPr wrap="square">
            <a:spAutoFit/>
          </a:bodyPr>
          <a:lstStyle/>
          <a:p>
            <a:pPr>
              <a:defRPr/>
            </a:pPr>
            <a:r>
              <a:rPr lang="zh-CN" altLang="en-US" sz="2000" dirty="0">
                <a:latin typeface="思源黑体 CN Bold" panose="020B0800000000000000" pitchFamily="34" charset="-122"/>
                <a:ea typeface="思源黑体 CN Bold" panose="020B0800000000000000" pitchFamily="34" charset="-122"/>
                <a:cs typeface="Poppins" panose="02000000000000000000" pitchFamily="2" charset="0"/>
              </a:rPr>
              <a:t>新型疫苗技术平台概述</a:t>
            </a:r>
            <a:endParaRPr lang="en-US" altLang="zh-CN" sz="2000" dirty="0">
              <a:latin typeface="思源黑体 CN Bold" panose="020B0800000000000000" pitchFamily="34" charset="-122"/>
              <a:ea typeface="思源黑体 CN Bold" panose="020B0800000000000000" pitchFamily="34" charset="-122"/>
              <a:cs typeface="Poppins" panose="02000000000000000000" pitchFamily="2" charset="0"/>
            </a:endParaRPr>
          </a:p>
        </p:txBody>
      </p:sp>
      <p:sp>
        <p:nvSpPr>
          <p:cNvPr id="36" name="椭圆 35"/>
          <p:cNvSpPr/>
          <p:nvPr>
            <p:custDataLst>
              <p:tags r:id="rId2"/>
            </p:custDataLst>
          </p:nvPr>
        </p:nvSpPr>
        <p:spPr>
          <a:xfrm>
            <a:off x="4100240" y="1635646"/>
            <a:ext cx="540000" cy="54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TextBox 19"/>
          <p:cNvSpPr txBox="1">
            <a:spLocks noChangeArrowheads="1"/>
          </p:cNvSpPr>
          <p:nvPr>
            <p:custDataLst>
              <p:tags r:id="rId3"/>
            </p:custDataLst>
          </p:nvPr>
        </p:nvSpPr>
        <p:spPr bwMode="auto">
          <a:xfrm>
            <a:off x="4211682" y="1667740"/>
            <a:ext cx="478306" cy="460375"/>
          </a:xfrm>
          <a:prstGeom prst="rect">
            <a:avLst/>
          </a:prstGeom>
          <a:noFill/>
          <a:ln w="9525">
            <a:noFill/>
            <a:miter lim="800000"/>
          </a:ln>
        </p:spPr>
        <p:txBody>
          <a:bodyPr wrap="square">
            <a:spAutoFit/>
          </a:bodyPr>
          <a:lstStyle/>
          <a:p>
            <a:pPr eaLnBrk="1" hangingPunct="1">
              <a:buFont typeface="Arial" panose="020B0604020202020204" pitchFamily="34" charset="0"/>
              <a:buNone/>
              <a:defRPr/>
            </a:pPr>
            <a:r>
              <a:rPr lang="en-US" altLang="zh-CN"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1</a:t>
            </a:r>
          </a:p>
        </p:txBody>
      </p:sp>
      <p:sp>
        <p:nvSpPr>
          <p:cNvPr id="38" name="TextBox 37"/>
          <p:cNvSpPr txBox="1"/>
          <p:nvPr>
            <p:custDataLst>
              <p:tags r:id="rId4"/>
            </p:custDataLst>
          </p:nvPr>
        </p:nvSpPr>
        <p:spPr>
          <a:xfrm>
            <a:off x="4578140" y="2521360"/>
            <a:ext cx="4591738" cy="400110"/>
          </a:xfrm>
          <a:prstGeom prst="rect">
            <a:avLst/>
          </a:prstGeom>
          <a:noFill/>
        </p:spPr>
        <p:txBody>
          <a:bodyPr wrap="square">
            <a:spAutoFit/>
          </a:bodyPr>
          <a:lstStyle/>
          <a:p>
            <a:pPr>
              <a:defRPr/>
            </a:pPr>
            <a:r>
              <a:rPr lang="zh-CN" altLang="en-US" sz="2000" dirty="0">
                <a:latin typeface="思源黑体 CN Bold" panose="020B0800000000000000" pitchFamily="34" charset="-122"/>
                <a:ea typeface="思源黑体 CN Bold" panose="020B0800000000000000" pitchFamily="34" charset="-122"/>
                <a:cs typeface="Poppins" panose="02000000000000000000" pitchFamily="2" charset="0"/>
              </a:rPr>
              <a:t>重要病毒疫苗研发的进展及创新策略</a:t>
            </a:r>
          </a:p>
        </p:txBody>
      </p:sp>
      <p:sp>
        <p:nvSpPr>
          <p:cNvPr id="39" name="椭圆 38"/>
          <p:cNvSpPr/>
          <p:nvPr>
            <p:custDataLst>
              <p:tags r:id="rId5"/>
            </p:custDataLst>
          </p:nvPr>
        </p:nvSpPr>
        <p:spPr>
          <a:xfrm>
            <a:off x="4100240" y="2445805"/>
            <a:ext cx="540000" cy="54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TextBox 19"/>
          <p:cNvSpPr txBox="1">
            <a:spLocks noChangeArrowheads="1"/>
          </p:cNvSpPr>
          <p:nvPr>
            <p:custDataLst>
              <p:tags r:id="rId6"/>
            </p:custDataLst>
          </p:nvPr>
        </p:nvSpPr>
        <p:spPr bwMode="auto">
          <a:xfrm>
            <a:off x="4174217" y="2456943"/>
            <a:ext cx="478306" cy="460375"/>
          </a:xfrm>
          <a:prstGeom prst="rect">
            <a:avLst/>
          </a:prstGeom>
          <a:noFill/>
          <a:ln w="9525">
            <a:noFill/>
            <a:miter lim="800000"/>
          </a:ln>
        </p:spPr>
        <p:txBody>
          <a:bodyPr wrap="square">
            <a:spAutoFit/>
          </a:bodyPr>
          <a:lstStyle/>
          <a:p>
            <a:pPr eaLnBrk="1" hangingPunct="1">
              <a:buFont typeface="Arial" panose="020B0604020202020204" pitchFamily="34" charset="0"/>
              <a:buNone/>
              <a:defRPr/>
            </a:pPr>
            <a:r>
              <a:rPr lang="en-US" altLang="zh-CN"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2</a:t>
            </a:r>
          </a:p>
        </p:txBody>
      </p:sp>
      <p:sp>
        <p:nvSpPr>
          <p:cNvPr id="45" name="TextBox 44"/>
          <p:cNvSpPr txBox="1"/>
          <p:nvPr>
            <p:custDataLst>
              <p:tags r:id="rId7"/>
            </p:custDataLst>
          </p:nvPr>
        </p:nvSpPr>
        <p:spPr>
          <a:xfrm>
            <a:off x="4578140" y="3246354"/>
            <a:ext cx="4591738" cy="398780"/>
          </a:xfrm>
          <a:prstGeom prst="rect">
            <a:avLst/>
          </a:prstGeom>
          <a:noFill/>
        </p:spPr>
        <p:txBody>
          <a:bodyPr wrap="square">
            <a:spAutoFit/>
          </a:bodyPr>
          <a:lstStyle/>
          <a:p>
            <a:pPr>
              <a:defRPr/>
            </a:pPr>
            <a:r>
              <a:rPr lang="zh-CN" altLang="en-US" sz="2000" dirty="0">
                <a:latin typeface="思源黑体 CN Bold" panose="020B0800000000000000" pitchFamily="34" charset="-122"/>
                <a:ea typeface="思源黑体 CN Bold" panose="020B0800000000000000" pitchFamily="34" charset="-122"/>
                <a:cs typeface="Poppins" panose="02000000000000000000" pitchFamily="2" charset="0"/>
              </a:rPr>
              <a:t>疫苗开发一站式解决方案及案例剖析</a:t>
            </a:r>
          </a:p>
        </p:txBody>
      </p:sp>
      <p:sp>
        <p:nvSpPr>
          <p:cNvPr id="46" name="椭圆 45"/>
          <p:cNvSpPr/>
          <p:nvPr>
            <p:custDataLst>
              <p:tags r:id="rId8"/>
            </p:custDataLst>
          </p:nvPr>
        </p:nvSpPr>
        <p:spPr>
          <a:xfrm>
            <a:off x="4100240" y="3180657"/>
            <a:ext cx="540000" cy="54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TextBox 19"/>
          <p:cNvSpPr txBox="1">
            <a:spLocks noChangeArrowheads="1"/>
          </p:cNvSpPr>
          <p:nvPr>
            <p:custDataLst>
              <p:tags r:id="rId9"/>
            </p:custDataLst>
          </p:nvPr>
        </p:nvSpPr>
        <p:spPr bwMode="auto">
          <a:xfrm>
            <a:off x="4174217" y="3199983"/>
            <a:ext cx="478306" cy="460375"/>
          </a:xfrm>
          <a:prstGeom prst="rect">
            <a:avLst/>
          </a:prstGeom>
          <a:noFill/>
          <a:ln w="9525">
            <a:noFill/>
            <a:miter lim="800000"/>
          </a:ln>
        </p:spPr>
        <p:txBody>
          <a:bodyPr wrap="square">
            <a:spAutoFit/>
          </a:bodyPr>
          <a:lstStyle/>
          <a:p>
            <a:pPr eaLnBrk="1" hangingPunct="1">
              <a:buFont typeface="Arial" panose="020B0604020202020204" pitchFamily="34" charset="0"/>
              <a:buNone/>
              <a:defRPr/>
            </a:pPr>
            <a:r>
              <a:rPr lang="en-US" altLang="zh-CN"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3</a:t>
            </a:r>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rot="19994501">
            <a:off x="445742" y="844279"/>
            <a:ext cx="3376875" cy="3814748"/>
            <a:chOff x="357158" y="900142"/>
            <a:chExt cx="3376875" cy="3814748"/>
          </a:xfrm>
        </p:grpSpPr>
        <p:sp>
          <p:nvSpPr>
            <p:cNvPr id="10" name="椭圆 9"/>
            <p:cNvSpPr/>
            <p:nvPr/>
          </p:nvSpPr>
          <p:spPr>
            <a:xfrm>
              <a:off x="2285984" y="1142990"/>
              <a:ext cx="714380" cy="7143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57158" y="900142"/>
              <a:ext cx="3376875" cy="3814748"/>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3" name="椭圆 12"/>
            <p:cNvSpPr/>
            <p:nvPr/>
          </p:nvSpPr>
          <p:spPr>
            <a:xfrm>
              <a:off x="2428860" y="2928940"/>
              <a:ext cx="1143008" cy="1143008"/>
            </a:xfrm>
            <a:prstGeom prst="ellipse">
              <a:avLst/>
            </a:prstGeom>
            <a:solidFill>
              <a:srgbClr val="D9D9D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00034" y="4000510"/>
              <a:ext cx="357190" cy="35719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sp>
        <p:nvSpPr>
          <p:cNvPr id="17"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rot="10514598">
            <a:off x="6072031" y="919663"/>
            <a:ext cx="1579698" cy="1784535"/>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8" name="副标题 2"/>
          <p:cNvSpPr txBox="1"/>
          <p:nvPr/>
        </p:nvSpPr>
        <p:spPr>
          <a:xfrm>
            <a:off x="794524" y="2276878"/>
            <a:ext cx="7920880" cy="1152128"/>
          </a:xfrm>
          <a:prstGeom prst="rect">
            <a:avLst/>
          </a:prstGeom>
        </p:spPr>
        <p:txBody>
          <a:bodyPr>
            <a:normAutofit/>
          </a:bodyPr>
          <a:lstStyle/>
          <a:p>
            <a:pPr algn="ctr">
              <a:defRPr/>
            </a:pPr>
            <a:r>
              <a:rPr lang="zh-CN" altLang="en-US" sz="3200" dirty="0">
                <a:latin typeface="思源黑体 CN Bold" panose="020B0800000000000000" pitchFamily="34" charset="-122"/>
                <a:ea typeface="思源黑体 CN Bold" panose="020B0800000000000000" pitchFamily="34" charset="-122"/>
                <a:cs typeface="Poppins" panose="02000000000000000000" pitchFamily="2" charset="0"/>
              </a:rPr>
              <a:t>新型疫苗技术平台概述</a:t>
            </a:r>
            <a:endParaRPr lang="en-US" altLang="zh-CN" sz="3200" dirty="0">
              <a:latin typeface="思源黑体 CN Bold" panose="020B0800000000000000" pitchFamily="34" charset="-122"/>
              <a:ea typeface="思源黑体 CN Bold" panose="020B0800000000000000" pitchFamily="34" charset="-122"/>
              <a:cs typeface="Poppins" panose="02000000000000000000" pitchFamily="2" charset="0"/>
            </a:endParaRPr>
          </a:p>
        </p:txBody>
      </p:sp>
      <p:sp>
        <p:nvSpPr>
          <p:cNvPr id="19" name="副标题 2"/>
          <p:cNvSpPr txBox="1"/>
          <p:nvPr/>
        </p:nvSpPr>
        <p:spPr>
          <a:xfrm>
            <a:off x="3311860" y="1071552"/>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latin typeface="Poppins" panose="02000000000000000000" pitchFamily="2" charset="0"/>
                <a:ea typeface="思源黑体 CN Regular" panose="020B0500000000000000" pitchFamily="34" charset="-122"/>
                <a:cs typeface="Poppins" panose="02000000000000000000" pitchFamily="2" charset="0"/>
              </a:rPr>
              <a:t>01</a:t>
            </a: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0"/>
          <p:cNvSpPr>
            <a:spLocks noGrp="1"/>
          </p:cNvSpPr>
          <p:nvPr>
            <p:ph type="title"/>
          </p:nvPr>
        </p:nvSpPr>
        <p:spPr>
          <a:xfrm>
            <a:off x="457200" y="469121"/>
            <a:ext cx="8229600" cy="857250"/>
          </a:xfrm>
        </p:spPr>
        <p:txBody>
          <a:bodyPr/>
          <a:lstStyle/>
          <a:p>
            <a:r>
              <a:rPr lang="zh-CN" altLang="en-US" sz="3200" b="1" dirty="0">
                <a:solidFill>
                  <a:srgbClr val="007E66"/>
                </a:solidFill>
                <a:latin typeface="思源黑体 CN Medium" panose="020B0600000000000000" pitchFamily="34" charset="-122"/>
                <a:ea typeface="思源黑体 CN Medium" panose="020B0600000000000000" pitchFamily="34" charset="-122"/>
              </a:rPr>
              <a:t>新型疫苗定义</a:t>
            </a:r>
          </a:p>
        </p:txBody>
      </p:sp>
      <p:sp>
        <p:nvSpPr>
          <p:cNvPr id="12" name="内容占位符 11"/>
          <p:cNvSpPr>
            <a:spLocks noGrp="1"/>
          </p:cNvSpPr>
          <p:nvPr>
            <p:ph idx="1"/>
          </p:nvPr>
        </p:nvSpPr>
        <p:spPr>
          <a:xfrm>
            <a:off x="357158" y="1500180"/>
            <a:ext cx="8686800" cy="3394472"/>
          </a:xfrm>
        </p:spPr>
        <p:txBody>
          <a:bodyPr>
            <a:normAutofit/>
          </a:bodyPr>
          <a:lstStyle/>
          <a:p>
            <a:pPr>
              <a:spcBef>
                <a:spcPts val="1200"/>
              </a:spcBef>
              <a:spcAft>
                <a:spcPts val="1200"/>
              </a:spcAft>
              <a:buClr>
                <a:srgbClr val="005440"/>
              </a:buClr>
              <a:buFont typeface="Wingdings" panose="05000000000000000000" pitchFamily="2" charset="2"/>
              <a:buChar char="Ø"/>
            </a:pPr>
            <a:r>
              <a:rPr lang="zh-CN" altLang="en-US" sz="1800" b="1" dirty="0">
                <a:latin typeface="思源黑体 CN Regular" panose="020B0500000000000000" pitchFamily="34" charset="-122"/>
                <a:ea typeface="思源黑体 CN Regular" panose="020B0500000000000000" pitchFamily="34" charset="-122"/>
              </a:rPr>
              <a:t>新型疫苗其有别于传统常规疫苗</a:t>
            </a:r>
            <a:endParaRPr lang="en-US" altLang="zh-CN" sz="1800" b="1" dirty="0">
              <a:latin typeface="思源黑体 CN Regular" panose="020B0500000000000000" pitchFamily="34" charset="-122"/>
              <a:ea typeface="思源黑体 CN Regular" panose="020B0500000000000000" pitchFamily="34" charset="-122"/>
            </a:endParaRPr>
          </a:p>
          <a:p>
            <a:pPr>
              <a:spcBef>
                <a:spcPts val="1200"/>
              </a:spcBef>
              <a:spcAft>
                <a:spcPts val="1200"/>
              </a:spcAft>
              <a:buClr>
                <a:srgbClr val="005440"/>
              </a:buClr>
              <a:buFont typeface="Wingdings" panose="05000000000000000000" pitchFamily="2" charset="2"/>
              <a:buChar char="Ø"/>
            </a:pPr>
            <a:r>
              <a:rPr lang="zh-CN" altLang="en-US" sz="1800" b="1" dirty="0">
                <a:latin typeface="思源黑体 CN Regular" panose="020B0500000000000000" pitchFamily="34" charset="-122"/>
                <a:ea typeface="思源黑体 CN Regular" panose="020B0500000000000000" pitchFamily="34" charset="-122"/>
              </a:rPr>
              <a:t>按制备工艺分类</a:t>
            </a:r>
            <a:endParaRPr lang="en-US" altLang="zh-CN" sz="1800" b="1" dirty="0">
              <a:latin typeface="思源黑体 CN Regular" panose="020B0500000000000000" pitchFamily="34" charset="-122"/>
              <a:ea typeface="思源黑体 CN Regular" panose="020B0500000000000000" pitchFamily="34" charset="-122"/>
            </a:endParaRPr>
          </a:p>
          <a:p>
            <a:pPr lvl="1">
              <a:spcBef>
                <a:spcPts val="1200"/>
              </a:spcBef>
              <a:spcAft>
                <a:spcPts val="1200"/>
              </a:spcAft>
              <a:buClr>
                <a:srgbClr val="005440"/>
              </a:buClr>
              <a:buFont typeface="Wingdings" panose="05000000000000000000" pitchFamily="2" charset="2"/>
              <a:buChar char="u"/>
            </a:pPr>
            <a:r>
              <a:rPr lang="zh-CN" altLang="en-US" sz="1800" b="1" dirty="0">
                <a:latin typeface="思源黑体 CN Regular" panose="020B0500000000000000" pitchFamily="34" charset="-122"/>
                <a:ea typeface="思源黑体 CN Regular" panose="020B0500000000000000" pitchFamily="34" charset="-122"/>
              </a:rPr>
              <a:t>基于蛋白的疫苗</a:t>
            </a:r>
            <a:endParaRPr lang="en-US" altLang="zh-CN" sz="1800" b="1" dirty="0">
              <a:latin typeface="思源黑体 CN Regular" panose="020B0500000000000000" pitchFamily="34" charset="-122"/>
              <a:ea typeface="思源黑体 CN Regular" panose="020B0500000000000000" pitchFamily="34" charset="-122"/>
            </a:endParaRPr>
          </a:p>
          <a:p>
            <a:pPr lvl="1">
              <a:spcBef>
                <a:spcPts val="1200"/>
              </a:spcBef>
              <a:spcAft>
                <a:spcPts val="1200"/>
              </a:spcAft>
              <a:buClr>
                <a:srgbClr val="005440"/>
              </a:buClr>
              <a:buFont typeface="Wingdings" panose="05000000000000000000" pitchFamily="2" charset="2"/>
              <a:buChar char="u"/>
            </a:pPr>
            <a:r>
              <a:rPr lang="zh-CN" altLang="en-US" sz="1800" b="1" dirty="0">
                <a:latin typeface="思源黑体 CN Regular" panose="020B0500000000000000" pitchFamily="34" charset="-122"/>
                <a:ea typeface="思源黑体 CN Regular" panose="020B0500000000000000" pitchFamily="34" charset="-122"/>
              </a:rPr>
              <a:t>病毒载体疫苗</a:t>
            </a:r>
            <a:endParaRPr lang="en-US" altLang="zh-CN" sz="1800" b="1" dirty="0">
              <a:latin typeface="思源黑体 CN Regular" panose="020B0500000000000000" pitchFamily="34" charset="-122"/>
              <a:ea typeface="思源黑体 CN Regular" panose="020B0500000000000000" pitchFamily="34" charset="-122"/>
            </a:endParaRPr>
          </a:p>
          <a:p>
            <a:pPr lvl="1">
              <a:spcBef>
                <a:spcPts val="1200"/>
              </a:spcBef>
              <a:spcAft>
                <a:spcPts val="1200"/>
              </a:spcAft>
              <a:buClr>
                <a:srgbClr val="005440"/>
              </a:buClr>
              <a:buFont typeface="Wingdings" panose="05000000000000000000" pitchFamily="2" charset="2"/>
              <a:buChar char="u"/>
            </a:pPr>
            <a:r>
              <a:rPr lang="zh-CN" altLang="en-US" sz="1800" b="1" dirty="0">
                <a:latin typeface="思源黑体 CN Regular" panose="020B0500000000000000" pitchFamily="34" charset="-122"/>
                <a:ea typeface="思源黑体 CN Regular" panose="020B0500000000000000" pitchFamily="34" charset="-122"/>
              </a:rPr>
              <a:t>基于核酸的疫苗</a:t>
            </a:r>
            <a:endParaRPr lang="en-US" altLang="zh-CN" sz="1800" b="1" dirty="0">
              <a:latin typeface="思源黑体 CN Regular" panose="020B0500000000000000" pitchFamily="34" charset="-122"/>
              <a:ea typeface="思源黑体 CN Regular" panose="020B0500000000000000" pitchFamily="34" charset="-122"/>
            </a:endParaRPr>
          </a:p>
        </p:txBody>
      </p:sp>
      <p:sp>
        <p:nvSpPr>
          <p:cNvPr id="13" name="TextBox 12"/>
          <p:cNvSpPr txBox="1"/>
          <p:nvPr/>
        </p:nvSpPr>
        <p:spPr>
          <a:xfrm>
            <a:off x="5247867" y="4011910"/>
            <a:ext cx="2857520" cy="200055"/>
          </a:xfrm>
          <a:prstGeom prst="rect">
            <a:avLst/>
          </a:prstGeom>
          <a:noFill/>
        </p:spPr>
        <p:txBody>
          <a:bodyPr wrap="square" rtlCol="0">
            <a:spAutoFit/>
          </a:bodyPr>
          <a:lstStyle/>
          <a:p>
            <a:pPr algn="ctr"/>
            <a:r>
              <a:rPr lang="en-US" altLang="zh-CN" sz="700" dirty="0">
                <a:latin typeface="Poppins" panose="02000000000000000000" pitchFamily="2" charset="0"/>
                <a:cs typeface="Poppins" panose="02000000000000000000" pitchFamily="2" charset="0"/>
              </a:rPr>
              <a:t>Figure - PMC (nih.gov)</a:t>
            </a:r>
          </a:p>
        </p:txBody>
      </p:sp>
      <p:sp>
        <p:nvSpPr>
          <p:cNvPr id="17" name="TextBox 16"/>
          <p:cNvSpPr txBox="1"/>
          <p:nvPr/>
        </p:nvSpPr>
        <p:spPr>
          <a:xfrm>
            <a:off x="4382631" y="2214560"/>
            <a:ext cx="928694" cy="338554"/>
          </a:xfrm>
          <a:prstGeom prst="rect">
            <a:avLst/>
          </a:prstGeom>
          <a:noFill/>
        </p:spPr>
        <p:txBody>
          <a:bodyPr wrap="square" rtlCol="0">
            <a:spAutoFit/>
          </a:bodyPr>
          <a:lstStyle/>
          <a:p>
            <a:pPr>
              <a:buFont typeface="Wingdings" panose="05000000000000000000" pitchFamily="2" charset="2"/>
              <a:buChar char="Ø"/>
            </a:pPr>
            <a:r>
              <a:rPr lang="zh-CN" altLang="en-US" sz="1600" b="1" dirty="0">
                <a:solidFill>
                  <a:srgbClr val="007E66"/>
                </a:solidFill>
                <a:latin typeface="思源黑体 CN Regular" panose="020B0500000000000000" pitchFamily="34" charset="-122"/>
                <a:ea typeface="思源黑体 CN Regular" panose="020B0500000000000000" pitchFamily="34" charset="-122"/>
              </a:rPr>
              <a:t>传统</a:t>
            </a:r>
          </a:p>
        </p:txBody>
      </p:sp>
      <p:sp>
        <p:nvSpPr>
          <p:cNvPr id="18" name="TextBox 17"/>
          <p:cNvSpPr txBox="1"/>
          <p:nvPr/>
        </p:nvSpPr>
        <p:spPr>
          <a:xfrm>
            <a:off x="6454333" y="2214560"/>
            <a:ext cx="928694" cy="338554"/>
          </a:xfrm>
          <a:prstGeom prst="rect">
            <a:avLst/>
          </a:prstGeom>
          <a:noFill/>
        </p:spPr>
        <p:txBody>
          <a:bodyPr wrap="square" rtlCol="0">
            <a:spAutoFit/>
          </a:bodyPr>
          <a:lstStyle/>
          <a:p>
            <a:pPr>
              <a:buFont typeface="Wingdings" panose="05000000000000000000" pitchFamily="2" charset="2"/>
              <a:buChar char="Ø"/>
            </a:pPr>
            <a:r>
              <a:rPr lang="zh-CN" altLang="en-US" sz="1600" b="1" dirty="0">
                <a:solidFill>
                  <a:srgbClr val="007E66"/>
                </a:solidFill>
                <a:latin typeface="思源黑体 CN Regular" panose="020B0500000000000000" pitchFamily="34" charset="-122"/>
                <a:ea typeface="思源黑体 CN Regular" panose="020B0500000000000000" pitchFamily="34" charset="-122"/>
              </a:rPr>
              <a:t>新型</a:t>
            </a:r>
          </a:p>
        </p:txBody>
      </p:sp>
      <p:pic>
        <p:nvPicPr>
          <p:cNvPr id="21" name="Picture 2"/>
          <p:cNvPicPr>
            <a:picLocks noChangeAspect="1" noChangeArrowheads="1"/>
          </p:cNvPicPr>
          <p:nvPr/>
        </p:nvPicPr>
        <p:blipFill>
          <a:blip r:embed="rId4" cstate="print"/>
          <a:srcRect/>
          <a:stretch>
            <a:fillRect/>
          </a:stretch>
        </p:blipFill>
        <p:spPr bwMode="auto">
          <a:xfrm>
            <a:off x="3714744" y="2715766"/>
            <a:ext cx="5069657" cy="1224136"/>
          </a:xfrm>
          <a:prstGeom prst="rect">
            <a:avLst/>
          </a:prstGeom>
          <a:noFill/>
          <a:ln w="9525">
            <a:noFill/>
            <a:miter lim="800000"/>
            <a:headEnd/>
            <a:tailEnd/>
          </a:ln>
          <a:effectLst/>
        </p:spPr>
      </p:pic>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0"/>
          <p:cNvSpPr>
            <a:spLocks noGrp="1"/>
          </p:cNvSpPr>
          <p:nvPr>
            <p:ph type="title"/>
          </p:nvPr>
        </p:nvSpPr>
        <p:spPr>
          <a:xfrm>
            <a:off x="457200" y="468000"/>
            <a:ext cx="8229600" cy="857250"/>
          </a:xfrm>
        </p:spPr>
        <p:txBody>
          <a:bodyPr>
            <a:normAutofit/>
          </a:bodyPr>
          <a:lstStyle/>
          <a:p>
            <a:pPr lvl="1" algn="ctr"/>
            <a:r>
              <a:rPr lang="zh-CN" altLang="en-US" sz="3200" b="1" dirty="0">
                <a:solidFill>
                  <a:srgbClr val="007E66"/>
                </a:solidFill>
                <a:latin typeface="思源黑体 CN Medium" panose="020B0600000000000000" pitchFamily="34" charset="-122"/>
                <a:ea typeface="思源黑体 CN Medium" panose="020B0600000000000000" pitchFamily="34" charset="-122"/>
              </a:rPr>
              <a:t>新型疫苗定义</a:t>
            </a:r>
            <a:endParaRPr lang="en-US" altLang="zh-CN" sz="3200" b="1" dirty="0">
              <a:solidFill>
                <a:srgbClr val="007E66"/>
              </a:solidFill>
              <a:latin typeface="思源黑体 CN Medium" panose="020B0600000000000000" pitchFamily="34" charset="-122"/>
              <a:ea typeface="思源黑体 CN Medium" panose="020B0600000000000000" pitchFamily="34" charset="-122"/>
            </a:endParaRPr>
          </a:p>
        </p:txBody>
      </p:sp>
      <p:graphicFrame>
        <p:nvGraphicFramePr>
          <p:cNvPr id="13" name="内容占位符 12"/>
          <p:cNvGraphicFramePr>
            <a:graphicFrameLocks noGrp="1"/>
          </p:cNvGraphicFramePr>
          <p:nvPr>
            <p:ph idx="1"/>
          </p:nvPr>
        </p:nvGraphicFramePr>
        <p:xfrm>
          <a:off x="357158" y="1714494"/>
          <a:ext cx="4071966" cy="304800"/>
        </p:xfrm>
        <a:graphic>
          <a:graphicData uri="http://schemas.openxmlformats.org/drawingml/2006/table">
            <a:tbl>
              <a:tblPr firstRow="1" bandRow="1">
                <a:tableStyleId>{5C22544A-7EE6-4342-B048-85BDC9FD1C3A}</a:tableStyleId>
              </a:tblPr>
              <a:tblGrid>
                <a:gridCol w="2035983">
                  <a:extLst>
                    <a:ext uri="{9D8B030D-6E8A-4147-A177-3AD203B41FA5}">
                      <a16:colId xmlns:a16="http://schemas.microsoft.com/office/drawing/2014/main" val="20000"/>
                    </a:ext>
                  </a:extLst>
                </a:gridCol>
                <a:gridCol w="2035983">
                  <a:extLst>
                    <a:ext uri="{9D8B030D-6E8A-4147-A177-3AD203B41FA5}">
                      <a16:colId xmlns:a16="http://schemas.microsoft.com/office/drawing/2014/main" val="20001"/>
                    </a:ext>
                  </a:extLst>
                </a:gridCol>
              </a:tblGrid>
              <a:tr h="28575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b="0" i="0" kern="1200" dirty="0">
                          <a:solidFill>
                            <a:schemeClr val="lt1"/>
                          </a:solidFill>
                          <a:latin typeface="思源黑体 CN Regular" panose="020B0500000000000000" pitchFamily="34" charset="-122"/>
                          <a:ea typeface="思源黑体 CN Regular" panose="020B0500000000000000" pitchFamily="34" charset="-122"/>
                          <a:cs typeface="+mn-cs"/>
                        </a:rPr>
                        <a:t>蛋白质亚单位疫苗</a:t>
                      </a:r>
                    </a:p>
                  </a:txBody>
                  <a:tcPr>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b="0" dirty="0">
                          <a:latin typeface="思源黑体 CN Regular" panose="020B0500000000000000" pitchFamily="34" charset="-122"/>
                          <a:ea typeface="思源黑体 CN Regular" panose="020B0500000000000000" pitchFamily="34" charset="-122"/>
                        </a:rPr>
                        <a:t>病毒样颗粒疫苗</a:t>
                      </a:r>
                    </a:p>
                  </a:txBody>
                  <a:tcPr>
                    <a:solidFill>
                      <a:srgbClr val="00D2A0"/>
                    </a:solidFill>
                  </a:tcPr>
                </a:tc>
                <a:extLst>
                  <a:ext uri="{0D108BD9-81ED-4DB2-BD59-A6C34878D82A}">
                    <a16:rowId xmlns:a16="http://schemas.microsoft.com/office/drawing/2014/main" val="10000"/>
                  </a:ext>
                </a:extLst>
              </a:tr>
            </a:tbl>
          </a:graphicData>
        </a:graphic>
      </p:graphicFrame>
      <p:sp>
        <p:nvSpPr>
          <p:cNvPr id="15" name="TextBox 14"/>
          <p:cNvSpPr txBox="1"/>
          <p:nvPr/>
        </p:nvSpPr>
        <p:spPr>
          <a:xfrm>
            <a:off x="337476" y="1129719"/>
            <a:ext cx="7572428" cy="584775"/>
          </a:xfrm>
          <a:prstGeom prst="rect">
            <a:avLst/>
          </a:prstGeom>
          <a:noFill/>
        </p:spPr>
        <p:txBody>
          <a:bodyPr wrap="square" rtlCol="0">
            <a:spAutoFit/>
          </a:bodyPr>
          <a:lstStyle/>
          <a:p>
            <a:pPr marL="0" lvl="1">
              <a:buClr>
                <a:srgbClr val="005440"/>
              </a:buClr>
              <a:buFont typeface="Wingdings" panose="05000000000000000000" pitchFamily="2" charset="2"/>
              <a:buChar char="u"/>
            </a:pPr>
            <a:r>
              <a:rPr lang="zh-CN" altLang="en-US" b="1" dirty="0">
                <a:solidFill>
                  <a:srgbClr val="007E66"/>
                </a:solidFill>
                <a:latin typeface="思源黑体 CN Medium" panose="020B0600000000000000" pitchFamily="34" charset="-122"/>
                <a:ea typeface="思源黑体 CN Medium" panose="020B0600000000000000" pitchFamily="34" charset="-122"/>
              </a:rPr>
              <a:t>基于蛋白的疫苗</a:t>
            </a:r>
            <a:endParaRPr lang="en-US" altLang="zh-CN" b="1" dirty="0">
              <a:solidFill>
                <a:srgbClr val="007E66"/>
              </a:solidFill>
              <a:latin typeface="思源黑体 CN Medium" panose="020B0600000000000000" pitchFamily="34" charset="-122"/>
              <a:ea typeface="思源黑体 CN Medium" panose="020B0600000000000000" pitchFamily="34" charset="-122"/>
            </a:endParaRPr>
          </a:p>
          <a:p>
            <a:pPr lvl="1">
              <a:buClr>
                <a:srgbClr val="005440"/>
              </a:buClr>
              <a:buFont typeface="Wingdings" panose="05000000000000000000" pitchFamily="2" charset="2"/>
              <a:buChar char="u"/>
            </a:pPr>
            <a:r>
              <a:rPr lang="zh-CN" altLang="en-US" sz="1400" dirty="0">
                <a:latin typeface="思源黑体 CN Regular" panose="020B0500000000000000" pitchFamily="34" charset="-122"/>
                <a:ea typeface="思源黑体 CN Regular" panose="020B0500000000000000" pitchFamily="34" charset="-122"/>
              </a:rPr>
              <a:t>只含有病原体中具有抗原性的部分，也就是可以诱发免疫反应的抗原。</a:t>
            </a:r>
          </a:p>
        </p:txBody>
      </p:sp>
      <p:sp>
        <p:nvSpPr>
          <p:cNvPr id="17" name="TextBox 16"/>
          <p:cNvSpPr txBox="1"/>
          <p:nvPr/>
        </p:nvSpPr>
        <p:spPr>
          <a:xfrm>
            <a:off x="337476" y="2214560"/>
            <a:ext cx="7572428" cy="584775"/>
          </a:xfrm>
          <a:prstGeom prst="rect">
            <a:avLst/>
          </a:prstGeom>
          <a:noFill/>
        </p:spPr>
        <p:txBody>
          <a:bodyPr wrap="square" rtlCol="0">
            <a:spAutoFit/>
          </a:bodyPr>
          <a:lstStyle/>
          <a:p>
            <a:pPr marL="0" lvl="1">
              <a:buClr>
                <a:srgbClr val="005440"/>
              </a:buClr>
              <a:buFont typeface="Wingdings" panose="05000000000000000000" pitchFamily="2" charset="2"/>
              <a:buChar char="u"/>
            </a:pPr>
            <a:r>
              <a:rPr lang="zh-CN" altLang="en-US" b="1" dirty="0">
                <a:solidFill>
                  <a:srgbClr val="007E66"/>
                </a:solidFill>
                <a:latin typeface="思源黑体 CN Medium" panose="020B0600000000000000" pitchFamily="34" charset="-122"/>
                <a:ea typeface="思源黑体 CN Medium" panose="020B0600000000000000" pitchFamily="34" charset="-122"/>
              </a:rPr>
              <a:t>基于病毒载体的疫苗</a:t>
            </a:r>
            <a:endParaRPr lang="en-US" altLang="zh-CN" b="1" dirty="0">
              <a:solidFill>
                <a:srgbClr val="007E66"/>
              </a:solidFill>
              <a:latin typeface="思源黑体 CN Medium" panose="020B0600000000000000" pitchFamily="34" charset="-122"/>
              <a:ea typeface="思源黑体 CN Medium" panose="020B0600000000000000" pitchFamily="34" charset="-122"/>
            </a:endParaRPr>
          </a:p>
          <a:p>
            <a:pPr lvl="1">
              <a:buClr>
                <a:srgbClr val="005440"/>
              </a:buClr>
              <a:buFont typeface="Wingdings" panose="05000000000000000000" pitchFamily="2" charset="2"/>
              <a:buChar char="u"/>
            </a:pPr>
            <a:r>
              <a:rPr lang="zh-CN" altLang="en-US" sz="1400" dirty="0">
                <a:latin typeface="思源黑体 CN Regular" panose="020B0500000000000000" pitchFamily="34" charset="-122"/>
                <a:ea typeface="思源黑体 CN Regular" panose="020B0500000000000000" pitchFamily="34" charset="-122"/>
              </a:rPr>
              <a:t>病毒载体疫苗是一种利用病毒载体将合成抗原的遗传物质传送至人体宿主细胞的疫苗。</a:t>
            </a:r>
            <a:endParaRPr lang="en-US" altLang="zh-CN" sz="1400" dirty="0">
              <a:latin typeface="思源黑体 CN Regular" panose="020B0500000000000000" pitchFamily="34" charset="-122"/>
              <a:ea typeface="思源黑体 CN Regular" panose="020B0500000000000000" pitchFamily="34" charset="-122"/>
            </a:endParaRPr>
          </a:p>
        </p:txBody>
      </p:sp>
      <p:sp>
        <p:nvSpPr>
          <p:cNvPr id="18" name="TextBox 17"/>
          <p:cNvSpPr txBox="1"/>
          <p:nvPr/>
        </p:nvSpPr>
        <p:spPr>
          <a:xfrm>
            <a:off x="337476" y="3429006"/>
            <a:ext cx="7572428" cy="875665"/>
          </a:xfrm>
          <a:prstGeom prst="rect">
            <a:avLst/>
          </a:prstGeom>
          <a:noFill/>
        </p:spPr>
        <p:txBody>
          <a:bodyPr wrap="square" rtlCol="0">
            <a:spAutoFit/>
          </a:bodyPr>
          <a:lstStyle/>
          <a:p>
            <a:pPr marL="0" lvl="1">
              <a:buClr>
                <a:srgbClr val="005440"/>
              </a:buClr>
              <a:buFont typeface="Wingdings" panose="05000000000000000000" pitchFamily="2" charset="2"/>
              <a:buChar char="u"/>
            </a:pPr>
            <a:r>
              <a:rPr lang="zh-CN" altLang="en-US"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基于核酸的疫苗</a:t>
            </a:r>
            <a:endParaRPr lang="en-US" altLang="zh-CN"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lvl="1">
              <a:spcBef>
                <a:spcPts val="600"/>
              </a:spcBef>
              <a:spcAft>
                <a:spcPts val="600"/>
              </a:spcAft>
              <a:buClr>
                <a:srgbClr val="005440"/>
              </a:buClr>
              <a:buFont typeface="Wingdings" panose="05000000000000000000" pitchFamily="2" charset="2"/>
              <a:buChar char="u"/>
            </a:pP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核酸疫苗是将编码某种抗原蛋白的外源基因（</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DNA</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或</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RNA</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）直接导入动物体细胞内， 并通过宿主细胞的表达系统合成抗原蛋白， 以达到预防和治疗疾病的目的。</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19" name="内容占位符 12"/>
          <p:cNvGraphicFramePr/>
          <p:nvPr/>
        </p:nvGraphicFramePr>
        <p:xfrm>
          <a:off x="357158" y="2857502"/>
          <a:ext cx="4929222" cy="304800"/>
        </p:xfrm>
        <a:graphic>
          <a:graphicData uri="http://schemas.openxmlformats.org/drawingml/2006/table">
            <a:tbl>
              <a:tblPr firstRow="1" bandRow="1">
                <a:tableStyleId>{5C22544A-7EE6-4342-B048-85BDC9FD1C3A}</a:tableStyleId>
              </a:tblPr>
              <a:tblGrid>
                <a:gridCol w="1246820">
                  <a:extLst>
                    <a:ext uri="{9D8B030D-6E8A-4147-A177-3AD203B41FA5}">
                      <a16:colId xmlns:a16="http://schemas.microsoft.com/office/drawing/2014/main" val="20000"/>
                    </a:ext>
                  </a:extLst>
                </a:gridCol>
                <a:gridCol w="1454623">
                  <a:extLst>
                    <a:ext uri="{9D8B030D-6E8A-4147-A177-3AD203B41FA5}">
                      <a16:colId xmlns:a16="http://schemas.microsoft.com/office/drawing/2014/main" val="20001"/>
                    </a:ext>
                  </a:extLst>
                </a:gridCol>
                <a:gridCol w="1077270">
                  <a:extLst>
                    <a:ext uri="{9D8B030D-6E8A-4147-A177-3AD203B41FA5}">
                      <a16:colId xmlns:a16="http://schemas.microsoft.com/office/drawing/2014/main" val="20002"/>
                    </a:ext>
                  </a:extLst>
                </a:gridCol>
                <a:gridCol w="1150509">
                  <a:extLst>
                    <a:ext uri="{9D8B030D-6E8A-4147-A177-3AD203B41FA5}">
                      <a16:colId xmlns:a16="http://schemas.microsoft.com/office/drawing/2014/main" val="20003"/>
                    </a:ext>
                  </a:extLst>
                </a:gridCol>
              </a:tblGrid>
              <a:tr h="28575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b="0" kern="1200" dirty="0">
                          <a:solidFill>
                            <a:schemeClr val="lt1"/>
                          </a:solidFill>
                          <a:latin typeface="Poppins" panose="02000000000000000000" pitchFamily="2" charset="0"/>
                          <a:ea typeface="思源黑体 CN Regular" panose="020B0500000000000000" pitchFamily="34" charset="-122"/>
                          <a:cs typeface="Poppins" panose="02000000000000000000" pitchFamily="2" charset="0"/>
                        </a:rPr>
                        <a:t>ADV</a:t>
                      </a:r>
                    </a:p>
                  </a:txBody>
                  <a:tcPr>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b="0" kern="1200" dirty="0">
                          <a:solidFill>
                            <a:schemeClr val="lt1"/>
                          </a:solidFill>
                          <a:latin typeface="Poppins" panose="02000000000000000000" pitchFamily="2" charset="0"/>
                          <a:ea typeface="思源黑体 CN Regular" panose="020B0500000000000000" pitchFamily="34" charset="-122"/>
                          <a:cs typeface="Poppins" panose="02000000000000000000" pitchFamily="2" charset="0"/>
                        </a:rPr>
                        <a:t>VSV</a:t>
                      </a:r>
                    </a:p>
                  </a:txBody>
                  <a:tcPr>
                    <a:solidFill>
                      <a:srgbClr val="007E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b="0" kern="1200" dirty="0">
                          <a:solidFill>
                            <a:schemeClr val="lt1"/>
                          </a:solidFill>
                          <a:latin typeface="Poppins" panose="02000000000000000000" pitchFamily="2" charset="0"/>
                          <a:ea typeface="思源黑体 CN Regular" panose="020B0500000000000000" pitchFamily="34" charset="-122"/>
                          <a:cs typeface="Poppins" panose="02000000000000000000" pitchFamily="2" charset="0"/>
                        </a:rPr>
                        <a:t>LVs</a:t>
                      </a:r>
                    </a:p>
                  </a:txBody>
                  <a:tcPr>
                    <a:solidFill>
                      <a:srgbClr val="007E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en-US" sz="1400" b="0" kern="1200" dirty="0">
                          <a:solidFill>
                            <a:schemeClr val="lt1"/>
                          </a:solidFill>
                          <a:latin typeface="Poppins" panose="02000000000000000000" pitchFamily="2" charset="0"/>
                          <a:ea typeface="思源黑体 CN Regular" panose="020B0500000000000000" pitchFamily="34" charset="-122"/>
                          <a:cs typeface="Poppins" panose="02000000000000000000" pitchFamily="2" charset="0"/>
                        </a:rPr>
                        <a:t>Poxvirus</a:t>
                      </a:r>
                    </a:p>
                  </a:txBody>
                  <a:tcPr>
                    <a:solidFill>
                      <a:srgbClr val="00A27B"/>
                    </a:solidFill>
                  </a:tcPr>
                </a:tc>
                <a:extLst>
                  <a:ext uri="{0D108BD9-81ED-4DB2-BD59-A6C34878D82A}">
                    <a16:rowId xmlns:a16="http://schemas.microsoft.com/office/drawing/2014/main" val="10000"/>
                  </a:ext>
                </a:extLst>
              </a:tr>
            </a:tbl>
          </a:graphicData>
        </a:graphic>
      </p:graphicFrame>
      <p:graphicFrame>
        <p:nvGraphicFramePr>
          <p:cNvPr id="20" name="内容占位符 12"/>
          <p:cNvGraphicFramePr/>
          <p:nvPr/>
        </p:nvGraphicFramePr>
        <p:xfrm>
          <a:off x="357158" y="4357066"/>
          <a:ext cx="3214710" cy="304800"/>
        </p:xfrm>
        <a:graphic>
          <a:graphicData uri="http://schemas.openxmlformats.org/drawingml/2006/table">
            <a:tbl>
              <a:tblPr firstRow="1" bandRow="1">
                <a:tableStyleId>{5C22544A-7EE6-4342-B048-85BDC9FD1C3A}</a:tableStyleId>
              </a:tblPr>
              <a:tblGrid>
                <a:gridCol w="1607355">
                  <a:extLst>
                    <a:ext uri="{9D8B030D-6E8A-4147-A177-3AD203B41FA5}">
                      <a16:colId xmlns:a16="http://schemas.microsoft.com/office/drawing/2014/main" val="20000"/>
                    </a:ext>
                  </a:extLst>
                </a:gridCol>
                <a:gridCol w="1607355">
                  <a:extLst>
                    <a:ext uri="{9D8B030D-6E8A-4147-A177-3AD203B41FA5}">
                      <a16:colId xmlns:a16="http://schemas.microsoft.com/office/drawing/2014/main" val="20001"/>
                    </a:ext>
                  </a:extLst>
                </a:gridCol>
              </a:tblGrid>
              <a:tr h="28575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b="0" kern="1200" dirty="0">
                          <a:solidFill>
                            <a:schemeClr val="lt1"/>
                          </a:solidFill>
                          <a:latin typeface="Poppins" panose="02000000000000000000" pitchFamily="2" charset="0"/>
                          <a:ea typeface="思源黑体 CN Regular" panose="020B0500000000000000" pitchFamily="34" charset="-122"/>
                          <a:cs typeface="Poppins" panose="02000000000000000000" pitchFamily="2" charset="0"/>
                        </a:rPr>
                        <a:t>DNA</a:t>
                      </a:r>
                    </a:p>
                  </a:txBody>
                  <a:tcPr>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b="0" kern="1200" dirty="0">
                          <a:solidFill>
                            <a:schemeClr val="lt1"/>
                          </a:solidFill>
                          <a:latin typeface="Poppins" panose="02000000000000000000" pitchFamily="2" charset="0"/>
                          <a:ea typeface="思源黑体 CN Regular" panose="020B0500000000000000" pitchFamily="34" charset="-122"/>
                          <a:cs typeface="Poppins" panose="02000000000000000000" pitchFamily="2" charset="0"/>
                        </a:rPr>
                        <a:t>RNA</a:t>
                      </a:r>
                    </a:p>
                  </a:txBody>
                  <a:tcPr>
                    <a:solidFill>
                      <a:srgbClr val="007E66"/>
                    </a:solidFill>
                  </a:tcPr>
                </a:tc>
                <a:extLst>
                  <a:ext uri="{0D108BD9-81ED-4DB2-BD59-A6C34878D82A}">
                    <a16:rowId xmlns:a16="http://schemas.microsoft.com/office/drawing/2014/main" val="10000"/>
                  </a:ext>
                </a:extLst>
              </a:tr>
            </a:tbl>
          </a:graphicData>
        </a:graphic>
      </p:graphicFrame>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s://ars.els-cdn.com/content/image/3-s2.0-B9780323856621000045-f14-02-9780323856621.jpg"/>
          <p:cNvPicPr>
            <a:picLocks noChangeAspect="1" noChangeArrowheads="1"/>
          </p:cNvPicPr>
          <p:nvPr/>
        </p:nvPicPr>
        <p:blipFill>
          <a:blip r:embed="rId3" cstate="print"/>
          <a:srcRect/>
          <a:stretch>
            <a:fillRect/>
          </a:stretch>
        </p:blipFill>
        <p:spPr bwMode="auto">
          <a:xfrm>
            <a:off x="2139950" y="1059180"/>
            <a:ext cx="4664075" cy="3100705"/>
          </a:xfrm>
          <a:prstGeom prst="rect">
            <a:avLst/>
          </a:prstGeom>
          <a:noFill/>
        </p:spPr>
      </p:pic>
      <p:pic>
        <p:nvPicPr>
          <p:cNvPr id="5"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cxnSp>
        <p:nvCxnSpPr>
          <p:cNvPr id="6" name="直接连接符 5"/>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57158" y="642924"/>
            <a:ext cx="4559261" cy="369332"/>
          </a:xfrm>
          <a:prstGeom prst="rect">
            <a:avLst/>
          </a:prstGeom>
        </p:spPr>
        <p:txBody>
          <a:bodyPr wrap="none">
            <a:spAutoFit/>
          </a:bodyPr>
          <a:lstStyle/>
          <a:p>
            <a:pPr>
              <a:defRPr/>
            </a:pPr>
            <a:r>
              <a:rPr lang="zh-CN" altLang="en-US" b="1" dirty="0">
                <a:solidFill>
                  <a:srgbClr val="007E66"/>
                </a:solidFill>
                <a:latin typeface="思源黑体 CN Medium" panose="020B0600000000000000" pitchFamily="34" charset="-122"/>
                <a:ea typeface="思源黑体 CN Medium" panose="020B0600000000000000" pitchFamily="34" charset="-122"/>
              </a:rPr>
              <a:t>新型疫苗技术平台简介</a:t>
            </a:r>
            <a:r>
              <a:rPr lang="en-US" altLang="zh-CN" b="1" dirty="0">
                <a:solidFill>
                  <a:srgbClr val="007E66"/>
                </a:solidFill>
                <a:latin typeface="思源黑体 CN Regular" panose="020B0500000000000000" pitchFamily="34" charset="-122"/>
                <a:ea typeface="思源黑体 CN Regular" panose="020B0500000000000000" pitchFamily="34" charset="-122"/>
              </a:rPr>
              <a:t>——</a:t>
            </a:r>
            <a:r>
              <a:rPr lang="zh-CN" altLang="en-US" b="1" dirty="0">
                <a:solidFill>
                  <a:srgbClr val="007E66"/>
                </a:solidFill>
                <a:latin typeface="思源黑体 CN Regular" panose="020B0500000000000000" pitchFamily="34" charset="-122"/>
                <a:ea typeface="思源黑体 CN Regular" panose="020B0500000000000000" pitchFamily="34" charset="-122"/>
              </a:rPr>
              <a:t>重组蛋白疫苗</a:t>
            </a:r>
          </a:p>
        </p:txBody>
      </p:sp>
      <p:sp>
        <p:nvSpPr>
          <p:cNvPr id="20" name="矩形 19"/>
          <p:cNvSpPr/>
          <p:nvPr/>
        </p:nvSpPr>
        <p:spPr>
          <a:xfrm>
            <a:off x="2844472" y="4299599"/>
            <a:ext cx="2928958" cy="213995"/>
          </a:xfrm>
          <a:prstGeom prst="rect">
            <a:avLst/>
          </a:prstGeom>
        </p:spPr>
        <p:txBody>
          <a:bodyPr wrap="square">
            <a:spAutoFit/>
          </a:bodyPr>
          <a:lstStyle/>
          <a:p>
            <a:r>
              <a:rPr lang="en-US" sz="800" dirty="0"/>
              <a:t>https://doi.org/10.1016/B978-0-323-85662-1.00004-5</a:t>
            </a:r>
            <a:endParaRPr lang="en-US" sz="700" dirty="0">
              <a:latin typeface="Poppins" panose="02000000000000000000" pitchFamily="2" charset="0"/>
              <a:cs typeface="Poppins" panose="02000000000000000000" pitchFamily="2" charset="0"/>
            </a:endParaRPr>
          </a:p>
        </p:txBody>
      </p:sp>
      <p:cxnSp>
        <p:nvCxnSpPr>
          <p:cNvPr id="21" name="直接连接符 20"/>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7020260" y="2428874"/>
            <a:ext cx="1357322" cy="661720"/>
          </a:xfrm>
          <a:prstGeom prst="rect">
            <a:avLst/>
          </a:prstGeom>
          <a:noFill/>
        </p:spPr>
        <p:txBody>
          <a:bodyPr wrap="square" rtlCol="0">
            <a:spAutoFit/>
          </a:bodyPr>
          <a:lstStyle/>
          <a:p>
            <a:pPr>
              <a:spcBef>
                <a:spcPts val="600"/>
              </a:spcBef>
              <a:buFont typeface="Arial" panose="020B0604020202020204" pitchFamily="34" charset="0"/>
              <a:buChar char="•"/>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佐剂</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a:spcBef>
                <a:spcPts val="600"/>
              </a:spcBef>
              <a:buFont typeface="Arial" panose="020B0604020202020204" pitchFamily="34" charset="0"/>
              <a:buChar char="•"/>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稳定性</a:t>
            </a:r>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10"/>
          <p:cNvSpPr txBox="1"/>
          <p:nvPr/>
        </p:nvSpPr>
        <p:spPr>
          <a:xfrm>
            <a:off x="457200" y="468000"/>
            <a:ext cx="8229600" cy="857250"/>
          </a:xfrm>
          <a:prstGeom prst="rect">
            <a:avLst/>
          </a:prstGeom>
        </p:spPr>
        <p:txBody>
          <a:bodyPr vert="horz" lIns="91440" tIns="45720" rIns="91440" bIns="45720" rtlCol="0" anchor="ctr">
            <a:normAutofit/>
          </a:bodyPr>
          <a:lstStyle/>
          <a:p>
            <a:pPr marL="0" marR="0" lvl="1" indent="0" algn="ctr" defTabSz="914400" eaLnBrk="1" fontAlgn="auto" latinLnBrk="0" hangingPunct="1">
              <a:lnSpc>
                <a:spcPct val="100000"/>
              </a:lnSpc>
              <a:spcBef>
                <a:spcPts val="1200"/>
              </a:spcBef>
              <a:spcAft>
                <a:spcPts val="1200"/>
              </a:spcAft>
              <a:buClrTx/>
              <a:buSzTx/>
              <a:buFontTx/>
              <a:buNone/>
              <a:defRPr/>
            </a:pPr>
            <a:endParaRPr kumimoji="0" lang="en-US" altLang="zh-CN" sz="3200" b="1" i="0" u="none" strike="noStrike" kern="0" cap="none" spc="0" normalizeH="0" baseline="0" noProof="0" dirty="0">
              <a:ln>
                <a:noFill/>
              </a:ln>
              <a:solidFill>
                <a:srgbClr val="007E66"/>
              </a:solidFill>
              <a:effectLst/>
              <a:uLnTx/>
              <a:uFillTx/>
              <a:latin typeface="思源黑体 CN Medium" panose="020B0600000000000000" pitchFamily="34" charset="-122"/>
              <a:ea typeface="思源黑体 CN Medium" panose="020B0600000000000000" pitchFamily="34" charset="-122"/>
            </a:endParaRPr>
          </a:p>
        </p:txBody>
      </p:sp>
      <p:pic>
        <p:nvPicPr>
          <p:cNvPr id="34820" name="Picture 4" descr="https://lozierinstitute.org/wp-content/uploads/2020/06/viral-vector-based-vaccine.png"/>
          <p:cNvPicPr>
            <a:picLocks noChangeAspect="1" noChangeArrowheads="1"/>
          </p:cNvPicPr>
          <p:nvPr/>
        </p:nvPicPr>
        <p:blipFill>
          <a:blip r:embed="rId4" cstate="print"/>
          <a:srcRect/>
          <a:stretch>
            <a:fillRect/>
          </a:stretch>
        </p:blipFill>
        <p:spPr bwMode="auto">
          <a:xfrm>
            <a:off x="1691941" y="1275071"/>
            <a:ext cx="4295237" cy="2500330"/>
          </a:xfrm>
          <a:prstGeom prst="rect">
            <a:avLst/>
          </a:prstGeom>
          <a:noFill/>
        </p:spPr>
      </p:pic>
      <p:sp>
        <p:nvSpPr>
          <p:cNvPr id="21" name="矩形 20"/>
          <p:cNvSpPr/>
          <p:nvPr/>
        </p:nvSpPr>
        <p:spPr>
          <a:xfrm>
            <a:off x="1907839" y="4227525"/>
            <a:ext cx="4572000" cy="200055"/>
          </a:xfrm>
          <a:prstGeom prst="rect">
            <a:avLst/>
          </a:prstGeom>
        </p:spPr>
        <p:txBody>
          <a:bodyPr>
            <a:spAutoFit/>
          </a:bodyPr>
          <a:lstStyle/>
          <a:p>
            <a:r>
              <a:rPr lang="en-US" altLang="zh-CN" sz="700" dirty="0">
                <a:latin typeface="Poppins" panose="02000000000000000000" pitchFamily="2" charset="0"/>
                <a:cs typeface="Poppins" panose="02000000000000000000" pitchFamily="2" charset="0"/>
              </a:rPr>
              <a:t>A Visual Aid to Viral Infection and Vaccine Production - Lozier Institute</a:t>
            </a:r>
            <a:endParaRPr lang="zh-CN" altLang="en-US" sz="700" dirty="0">
              <a:latin typeface="Poppins" panose="02000000000000000000" pitchFamily="2" charset="0"/>
              <a:cs typeface="Poppins" panose="02000000000000000000" pitchFamily="2" charset="0"/>
            </a:endParaRPr>
          </a:p>
        </p:txBody>
      </p:sp>
      <p:sp>
        <p:nvSpPr>
          <p:cNvPr id="13" name="矩形 12"/>
          <p:cNvSpPr/>
          <p:nvPr/>
        </p:nvSpPr>
        <p:spPr>
          <a:xfrm>
            <a:off x="357158" y="642924"/>
            <a:ext cx="4406976" cy="369332"/>
          </a:xfrm>
          <a:prstGeom prst="rect">
            <a:avLst/>
          </a:prstGeom>
        </p:spPr>
        <p:txBody>
          <a:bodyPr wrap="none">
            <a:spAutoFit/>
          </a:bodyPr>
          <a:lstStyle/>
          <a:p>
            <a:pPr marL="0" lvl="1" algn="ctr">
              <a:spcBef>
                <a:spcPts val="1200"/>
              </a:spcBef>
              <a:spcAft>
                <a:spcPts val="1200"/>
              </a:spcAft>
              <a:defRPr/>
            </a:pPr>
            <a:r>
              <a:rPr lang="zh-CN" altLang="en-US" b="1" dirty="0">
                <a:solidFill>
                  <a:srgbClr val="007E66"/>
                </a:solidFill>
                <a:latin typeface="思源黑体 CN Medium" panose="020B0600000000000000" pitchFamily="34" charset="-122"/>
                <a:ea typeface="思源黑体 CN Medium" panose="020B0600000000000000" pitchFamily="34" charset="-122"/>
              </a:rPr>
              <a:t>新型疫苗技术平台简介</a:t>
            </a:r>
            <a:r>
              <a:rPr lang="en-US" altLang="zh-CN" b="1" dirty="0">
                <a:solidFill>
                  <a:srgbClr val="007E66"/>
                </a:solidFill>
                <a:latin typeface="思源黑体 CN Regular" panose="020B0500000000000000" pitchFamily="34" charset="-122"/>
                <a:ea typeface="思源黑体 CN Regular" panose="020B0500000000000000" pitchFamily="34" charset="-122"/>
              </a:rPr>
              <a:t>——</a:t>
            </a:r>
            <a:r>
              <a:rPr lang="zh-CN" altLang="en-US" b="1" dirty="0">
                <a:solidFill>
                  <a:srgbClr val="007E66"/>
                </a:solidFill>
                <a:latin typeface="思源黑体 CN Medium" panose="020B0600000000000000" pitchFamily="34" charset="-122"/>
                <a:ea typeface="思源黑体 CN Medium" panose="020B0600000000000000" pitchFamily="34" charset="-122"/>
              </a:rPr>
              <a:t>病毒载体疫苗</a:t>
            </a:r>
            <a:endParaRPr lang="en-US" altLang="zh-CN" b="1" dirty="0">
              <a:solidFill>
                <a:srgbClr val="007E66"/>
              </a:solidFill>
              <a:latin typeface="思源黑体 CN Medium" panose="020B0600000000000000" pitchFamily="34" charset="-122"/>
              <a:ea typeface="思源黑体 CN Medium" panose="020B0600000000000000" pitchFamily="34" charset="-122"/>
            </a:endParaRPr>
          </a:p>
        </p:txBody>
      </p:sp>
      <p:sp>
        <p:nvSpPr>
          <p:cNvPr id="14" name="TextBox 13"/>
          <p:cNvSpPr txBox="1"/>
          <p:nvPr/>
        </p:nvSpPr>
        <p:spPr>
          <a:xfrm>
            <a:off x="6300486" y="2033266"/>
            <a:ext cx="1785950" cy="984885"/>
          </a:xfrm>
          <a:prstGeom prst="rect">
            <a:avLst/>
          </a:prstGeom>
          <a:noFill/>
        </p:spPr>
        <p:txBody>
          <a:bodyPr wrap="square" rtlCol="0">
            <a:spAutoFit/>
          </a:bodyPr>
          <a:lstStyle/>
          <a:p>
            <a:pPr>
              <a:spcBef>
                <a:spcPts val="600"/>
              </a:spcBef>
              <a:buFont typeface="Arial" panose="020B0604020202020204" pitchFamily="34" charset="0"/>
              <a:buChar char="•"/>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载体类型</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a:spcBef>
                <a:spcPts val="600"/>
              </a:spcBef>
              <a:buFont typeface="Arial" panose="020B0604020202020204" pitchFamily="34" charset="0"/>
              <a:buChar char="•"/>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预先存在的免疫</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a:spcBef>
                <a:spcPts val="600"/>
              </a:spcBef>
              <a:buFont typeface="Arial" panose="020B0604020202020204" pitchFamily="34" charset="0"/>
              <a:buChar char="•"/>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安全性</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Picture 2" descr="An external file that holds a picture, illustration, etc.&#10;Object name is gr3.jpg"/>
          <p:cNvPicPr>
            <a:picLocks noChangeAspect="1" noChangeArrowheads="1"/>
          </p:cNvPicPr>
          <p:nvPr/>
        </p:nvPicPr>
        <p:blipFill>
          <a:blip r:embed="rId4" cstate="print"/>
          <a:srcRect/>
          <a:stretch>
            <a:fillRect/>
          </a:stretch>
        </p:blipFill>
        <p:spPr bwMode="auto">
          <a:xfrm>
            <a:off x="1500166" y="1142990"/>
            <a:ext cx="4714908" cy="3383121"/>
          </a:xfrm>
          <a:prstGeom prst="rect">
            <a:avLst/>
          </a:prstGeom>
          <a:noFill/>
        </p:spPr>
      </p:pic>
      <p:sp>
        <p:nvSpPr>
          <p:cNvPr id="16" name="矩形 15"/>
          <p:cNvSpPr/>
          <p:nvPr/>
        </p:nvSpPr>
        <p:spPr>
          <a:xfrm>
            <a:off x="3214678" y="4714890"/>
            <a:ext cx="1560042" cy="200055"/>
          </a:xfrm>
          <a:prstGeom prst="rect">
            <a:avLst/>
          </a:prstGeom>
        </p:spPr>
        <p:txBody>
          <a:bodyPr wrap="none">
            <a:spAutoFit/>
          </a:bodyPr>
          <a:lstStyle/>
          <a:p>
            <a:r>
              <a:rPr lang="en-US" altLang="zh-CN" sz="700" dirty="0" err="1">
                <a:latin typeface="Poppins" panose="02000000000000000000" pitchFamily="2" charset="0"/>
                <a:cs typeface="Poppins" panose="02000000000000000000" pitchFamily="2" charset="0"/>
              </a:rPr>
              <a:t>Doi</a:t>
            </a:r>
            <a:r>
              <a:rPr lang="en-US" altLang="zh-CN" sz="700" dirty="0">
                <a:latin typeface="Poppins" panose="02000000000000000000" pitchFamily="2" charset="0"/>
                <a:cs typeface="Poppins" panose="02000000000000000000" pitchFamily="2" charset="0"/>
              </a:rPr>
              <a:t>: 10.1016/j.ymthe.2022.02.016</a:t>
            </a:r>
          </a:p>
        </p:txBody>
      </p:sp>
      <p:sp>
        <p:nvSpPr>
          <p:cNvPr id="14" name="矩形 13"/>
          <p:cNvSpPr/>
          <p:nvPr/>
        </p:nvSpPr>
        <p:spPr>
          <a:xfrm>
            <a:off x="6357950" y="1857370"/>
            <a:ext cx="1077539" cy="661720"/>
          </a:xfrm>
          <a:prstGeom prst="rect">
            <a:avLst/>
          </a:prstGeom>
        </p:spPr>
        <p:txBody>
          <a:bodyPr wrap="none">
            <a:spAutoFit/>
          </a:bodyPr>
          <a:lstStyle/>
          <a:p>
            <a:pPr>
              <a:spcBef>
                <a:spcPts val="600"/>
              </a:spcBef>
              <a:buFont typeface="Arial" panose="020B0604020202020204" pitchFamily="34" charset="0"/>
              <a:buChar char="•"/>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序列设计</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a:spcBef>
                <a:spcPts val="600"/>
              </a:spcBef>
              <a:buFont typeface="Arial" panose="020B0604020202020204" pitchFamily="34" charset="0"/>
              <a:buChar char="•"/>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递送系统</a:t>
            </a:r>
          </a:p>
        </p:txBody>
      </p:sp>
      <p:sp>
        <p:nvSpPr>
          <p:cNvPr id="17" name="矩形 16"/>
          <p:cNvSpPr/>
          <p:nvPr/>
        </p:nvSpPr>
        <p:spPr>
          <a:xfrm>
            <a:off x="357158" y="642924"/>
            <a:ext cx="4644220" cy="369332"/>
          </a:xfrm>
          <a:prstGeom prst="rect">
            <a:avLst/>
          </a:prstGeom>
        </p:spPr>
        <p:txBody>
          <a:bodyPr wrap="none">
            <a:spAutoFit/>
          </a:bodyPr>
          <a:lstStyle/>
          <a:p>
            <a:pPr marL="0" lvl="1" algn="ctr">
              <a:spcBef>
                <a:spcPts val="1200"/>
              </a:spcBef>
              <a:spcAft>
                <a:spcPts val="1200"/>
              </a:spcAft>
              <a:defRPr/>
            </a:pPr>
            <a:r>
              <a:rPr lang="zh-CN" altLang="en-US" b="1" dirty="0">
                <a:solidFill>
                  <a:srgbClr val="007E66"/>
                </a:solidFill>
                <a:latin typeface="思源黑体 CN Medium" panose="020B0600000000000000" pitchFamily="34" charset="-122"/>
                <a:ea typeface="思源黑体 CN Medium" panose="020B0600000000000000" pitchFamily="34" charset="-122"/>
              </a:rPr>
              <a:t>新型疫苗技术平台简介</a:t>
            </a:r>
            <a:r>
              <a:rPr lang="en-US" altLang="zh-CN" b="1" dirty="0">
                <a:solidFill>
                  <a:srgbClr val="007E66"/>
                </a:solidFill>
                <a:latin typeface="思源黑体 CN Regular" panose="020B0500000000000000" pitchFamily="34" charset="-122"/>
                <a:ea typeface="思源黑体 CN Regular" panose="020B0500000000000000" pitchFamily="34" charset="-122"/>
              </a:rPr>
              <a:t>——</a:t>
            </a:r>
            <a:r>
              <a:rPr lang="zh-CN" altLang="en-US" b="1" dirty="0">
                <a:solidFill>
                  <a:srgbClr val="007E66"/>
                </a:solidFill>
                <a:latin typeface="思源黑体 CN Medium" panose="020B0600000000000000" pitchFamily="34" charset="-122"/>
                <a:ea typeface="思源黑体 CN Medium" panose="020B0600000000000000" pitchFamily="34" charset="-122"/>
              </a:rPr>
              <a:t>基于核酸的疫苗</a:t>
            </a:r>
            <a:endParaRPr lang="en-US" altLang="zh-CN" b="1" dirty="0">
              <a:solidFill>
                <a:srgbClr val="007E66"/>
              </a:solidFill>
              <a:latin typeface="思源黑体 CN Medium" panose="020B0600000000000000" pitchFamily="34" charset="-122"/>
              <a:ea typeface="思源黑体 CN Medium" panose="020B0600000000000000" pitchFamily="34" charset="-122"/>
            </a:endParaRP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8" name="表格 17"/>
          <p:cNvGraphicFramePr>
            <a:graphicFrameLocks noGrp="1"/>
          </p:cNvGraphicFramePr>
          <p:nvPr/>
        </p:nvGraphicFramePr>
        <p:xfrm>
          <a:off x="446918" y="1204104"/>
          <a:ext cx="8280920" cy="3391535"/>
        </p:xfrm>
        <a:graphic>
          <a:graphicData uri="http://schemas.openxmlformats.org/drawingml/2006/table">
            <a:tbl>
              <a:tblPr/>
              <a:tblGrid>
                <a:gridCol w="895985">
                  <a:extLst>
                    <a:ext uri="{9D8B030D-6E8A-4147-A177-3AD203B41FA5}">
                      <a16:colId xmlns:a16="http://schemas.microsoft.com/office/drawing/2014/main" val="20000"/>
                    </a:ext>
                  </a:extLst>
                </a:gridCol>
                <a:gridCol w="973455">
                  <a:extLst>
                    <a:ext uri="{9D8B030D-6E8A-4147-A177-3AD203B41FA5}">
                      <a16:colId xmlns:a16="http://schemas.microsoft.com/office/drawing/2014/main" val="20001"/>
                    </a:ext>
                  </a:extLst>
                </a:gridCol>
                <a:gridCol w="775970">
                  <a:extLst>
                    <a:ext uri="{9D8B030D-6E8A-4147-A177-3AD203B41FA5}">
                      <a16:colId xmlns:a16="http://schemas.microsoft.com/office/drawing/2014/main" val="20002"/>
                    </a:ext>
                  </a:extLst>
                </a:gridCol>
                <a:gridCol w="1574165">
                  <a:extLst>
                    <a:ext uri="{9D8B030D-6E8A-4147-A177-3AD203B41FA5}">
                      <a16:colId xmlns:a16="http://schemas.microsoft.com/office/drawing/2014/main" val="20003"/>
                    </a:ext>
                  </a:extLst>
                </a:gridCol>
                <a:gridCol w="1113886">
                  <a:extLst>
                    <a:ext uri="{9D8B030D-6E8A-4147-A177-3AD203B41FA5}">
                      <a16:colId xmlns:a16="http://schemas.microsoft.com/office/drawing/2014/main" val="20004"/>
                    </a:ext>
                  </a:extLst>
                </a:gridCol>
                <a:gridCol w="995680">
                  <a:extLst>
                    <a:ext uri="{9D8B030D-6E8A-4147-A177-3AD203B41FA5}">
                      <a16:colId xmlns:a16="http://schemas.microsoft.com/office/drawing/2014/main" val="20005"/>
                    </a:ext>
                  </a:extLst>
                </a:gridCol>
                <a:gridCol w="1203766">
                  <a:extLst>
                    <a:ext uri="{9D8B030D-6E8A-4147-A177-3AD203B41FA5}">
                      <a16:colId xmlns:a16="http://schemas.microsoft.com/office/drawing/2014/main" val="20006"/>
                    </a:ext>
                  </a:extLst>
                </a:gridCol>
                <a:gridCol w="748013">
                  <a:extLst>
                    <a:ext uri="{9D8B030D-6E8A-4147-A177-3AD203B41FA5}">
                      <a16:colId xmlns:a16="http://schemas.microsoft.com/office/drawing/2014/main" val="20007"/>
                    </a:ext>
                  </a:extLst>
                </a:gridCol>
              </a:tblGrid>
              <a:tr h="355198">
                <a:tc>
                  <a:txBody>
                    <a:bodyPr/>
                    <a:lstStyle/>
                    <a:p>
                      <a:pPr algn="ctr" fontAlgn="ctr">
                        <a:lnSpc>
                          <a:spcPct val="150000"/>
                        </a:lnSpc>
                      </a:pPr>
                      <a:r>
                        <a:rPr lang="zh-CN" altLang="en-US" sz="1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生产系统</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lnSpc>
                          <a:spcPct val="150000"/>
                        </a:lnSpc>
                      </a:pPr>
                      <a:r>
                        <a:rPr lang="zh-CN" altLang="en-US" sz="1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宿主</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lnSpc>
                          <a:spcPct val="150000"/>
                        </a:lnSpc>
                      </a:pPr>
                      <a:r>
                        <a:rPr lang="zh-CN" altLang="en-US" sz="1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疾病</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lnSpc>
                          <a:spcPct val="150000"/>
                        </a:lnSpc>
                      </a:pPr>
                      <a:r>
                        <a:rPr lang="zh-CN" altLang="en-US" sz="1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疫苗名称</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lnSpc>
                          <a:spcPct val="150000"/>
                        </a:lnSpc>
                        <a:buNone/>
                      </a:pPr>
                      <a:r>
                        <a:rPr lang="zh-CN" altLang="en-US" sz="1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制造商</a:t>
                      </a:r>
                      <a:endParaRPr lang="zh-CN" altLang="en-US" sz="1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lnSpc>
                          <a:spcPct val="150000"/>
                        </a:lnSpc>
                      </a:pPr>
                      <a:r>
                        <a:rPr lang="zh-CN" altLang="en-US" sz="1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监管批准</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lnSpc>
                          <a:spcPct val="150000"/>
                        </a:lnSpc>
                      </a:pPr>
                      <a:r>
                        <a:rPr lang="zh-CN" altLang="en-US" sz="1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抗原</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lnSpc>
                          <a:spcPct val="150000"/>
                        </a:lnSpc>
                      </a:pPr>
                      <a:r>
                        <a:rPr lang="zh-CN" altLang="en-US" sz="1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疫苗类型</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extLst>
                  <a:ext uri="{0D108BD9-81ED-4DB2-BD59-A6C34878D82A}">
                    <a16:rowId xmlns:a16="http://schemas.microsoft.com/office/drawing/2014/main" val="10000"/>
                  </a:ext>
                </a:extLst>
              </a:tr>
              <a:tr h="355600">
                <a:tc rowSpan="2">
                  <a:txBody>
                    <a:bodyPr/>
                    <a:lstStyle/>
                    <a:p>
                      <a:pPr algn="ctr" fontAlgn="ctr">
                        <a:lnSpc>
                          <a:spcPct val="150000"/>
                        </a:lnSpc>
                      </a:pP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酵母</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50000"/>
                        </a:lnSpc>
                      </a:pPr>
                      <a:r>
                        <a:rPr lang="en-US"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 </a:t>
                      </a:r>
                      <a:r>
                        <a:rPr lang="en-US" altLang="en-US" sz="1000" b="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cerevisiae</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tcPr>
                </a:tc>
                <a:tc>
                  <a:txBody>
                    <a:bodyPr/>
                    <a:lstStyle/>
                    <a:p>
                      <a:pPr algn="ctr" fontAlgn="ctr">
                        <a:lnSpc>
                          <a:spcPct val="150000"/>
                        </a:lnSpc>
                      </a:pPr>
                      <a:r>
                        <a:rPr lang="en-US" altLang="zh-CN" sz="1000" b="0" dirty="0">
                          <a:latin typeface="Poppins" panose="02000000000000000000" pitchFamily="2" charset="0"/>
                          <a:ea typeface="思源黑体 CN Regular" panose="020B0500000000000000" pitchFamily="34" charset="-122"/>
                          <a:cs typeface="Poppins" panose="02000000000000000000" pitchFamily="2" charset="0"/>
                        </a:rPr>
                        <a:t>HBV</a:t>
                      </a:r>
                      <a:endParaRPr lang="zh-CN"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tcPr>
                </a:tc>
                <a:tc>
                  <a:txBody>
                    <a:bodyPr/>
                    <a:lstStyle/>
                    <a:p>
                      <a:pPr algn="ctr" fontAlgn="ctr">
                        <a:lnSpc>
                          <a:spcPct val="150000"/>
                        </a:lnSpc>
                      </a:pPr>
                      <a:r>
                        <a:rPr lang="en-US"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Engerix</a:t>
                      </a:r>
                      <a:r>
                        <a:rPr lang="en-US" sz="1000" b="0" i="0" kern="1200" baseline="300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-B</a:t>
                      </a:r>
                      <a:endParaRPr lang="zh-CN"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tcPr>
                </a:tc>
                <a:tc>
                  <a:txBody>
                    <a:bodyPr/>
                    <a:lstStyle/>
                    <a:p>
                      <a:pPr algn="ctr" fontAlgn="ctr">
                        <a:lnSpc>
                          <a:spcPct val="150000"/>
                        </a:lnSpc>
                        <a:buNone/>
                      </a:pPr>
                      <a:r>
                        <a:rPr lang="en-US" sz="1000" dirty="0">
                          <a:latin typeface="Poppins" panose="02000000000000000000" pitchFamily="2" charset="0"/>
                          <a:ea typeface="思源黑体 CN Regular" panose="020B0500000000000000" pitchFamily="34" charset="-122"/>
                          <a:cs typeface="Poppins" panose="02000000000000000000" pitchFamily="2" charset="0"/>
                          <a:sym typeface="+mn-ea"/>
                        </a:rPr>
                        <a:t>GSK</a:t>
                      </a:r>
                      <a:endParaRPr lang="zh-CN"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tcPr>
                </a:tc>
                <a:tc>
                  <a:txBody>
                    <a:bodyPr/>
                    <a:lstStyle/>
                    <a:p>
                      <a:pPr algn="ctr" fontAlgn="ctr">
                        <a:lnSpc>
                          <a:spcPct val="150000"/>
                        </a:lnSpc>
                      </a:pPr>
                      <a:r>
                        <a:rPr lang="en-US" altLang="zh-CN" sz="1000" b="0" dirty="0">
                          <a:latin typeface="Poppins" panose="02000000000000000000" pitchFamily="2" charset="0"/>
                          <a:ea typeface="思源黑体 CN Regular" panose="020B0500000000000000" pitchFamily="34" charset="-122"/>
                          <a:cs typeface="Poppins" panose="02000000000000000000" pitchFamily="2" charset="0"/>
                        </a:rPr>
                        <a:t>1989</a:t>
                      </a: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年</a:t>
                      </a:r>
                      <a:r>
                        <a:rPr lang="en-US" altLang="zh-CN" sz="1000" b="0" dirty="0">
                          <a:latin typeface="Poppins" panose="02000000000000000000" pitchFamily="2" charset="0"/>
                          <a:ea typeface="思源黑体 CN Regular" panose="020B0500000000000000" pitchFamily="34" charset="-122"/>
                          <a:cs typeface="Poppins" panose="02000000000000000000" pitchFamily="2" charset="0"/>
                        </a:rPr>
                        <a:t> FDA</a:t>
                      </a:r>
                      <a:endParaRPr lang="zh-CN"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tcPr>
                </a:tc>
                <a:tc>
                  <a:txBody>
                    <a:bodyPr/>
                    <a:lstStyle/>
                    <a:p>
                      <a:pPr marL="0" algn="ctr" defTabSz="914400" rtl="0" eaLnBrk="1" fontAlgn="ctr" latinLnBrk="0" hangingPunct="1">
                        <a:lnSpc>
                          <a:spcPct val="150000"/>
                        </a:lnSpc>
                      </a:pPr>
                      <a:r>
                        <a:rPr lang="en-US" sz="1000" b="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HBsAg</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tcPr>
                </a:tc>
                <a:tc>
                  <a:txBody>
                    <a:bodyPr/>
                    <a:lstStyle/>
                    <a:p>
                      <a:pPr algn="ctr" fontAlgn="ctr">
                        <a:lnSpc>
                          <a:spcPct val="150000"/>
                        </a:lnSpc>
                      </a:pPr>
                      <a:r>
                        <a:rPr lang="en-US" sz="1000" b="0" dirty="0">
                          <a:latin typeface="Poppins" panose="02000000000000000000" pitchFamily="2" charset="0"/>
                          <a:ea typeface="思源黑体 CN Regular" panose="020B0500000000000000" pitchFamily="34" charset="-122"/>
                          <a:cs typeface="Poppins" panose="02000000000000000000" pitchFamily="2" charset="0"/>
                        </a:rPr>
                        <a:t>VLP</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tcPr>
                </a:tc>
                <a:extLst>
                  <a:ext uri="{0D108BD9-81ED-4DB2-BD59-A6C34878D82A}">
                    <a16:rowId xmlns:a16="http://schemas.microsoft.com/office/drawing/2014/main" val="10001"/>
                  </a:ext>
                </a:extLst>
              </a:tr>
              <a:tr h="355198">
                <a:tc vMerge="1">
                  <a:txBody>
                    <a:bodyPr/>
                    <a:lstStyle/>
                    <a:p>
                      <a:endParaRPr lang="zh-CN"/>
                    </a:p>
                  </a:txBody>
                  <a:tcPr/>
                </a:tc>
                <a:tc>
                  <a:txBody>
                    <a:bodyPr/>
                    <a:lstStyle/>
                    <a:p>
                      <a:pPr marL="0" algn="ctr" defTabSz="914400" rtl="0" eaLnBrk="1" fontAlgn="ctr" latinLnBrk="0" hangingPunct="1">
                        <a:lnSpc>
                          <a:spcPct val="150000"/>
                        </a:lnSpc>
                      </a:pPr>
                      <a:r>
                        <a:rPr lang="en-US"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 </a:t>
                      </a:r>
                      <a:r>
                        <a:rPr lang="en-US" altLang="en-US" sz="1000" b="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cerevisiae</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tcPr>
                </a:tc>
                <a:tc>
                  <a:txBody>
                    <a:bodyPr/>
                    <a:lstStyle/>
                    <a:p>
                      <a:pPr algn="ctr" fontAlgn="ctr">
                        <a:lnSpc>
                          <a:spcPct val="150000"/>
                        </a:lnSpc>
                      </a:pPr>
                      <a:r>
                        <a:rPr lang="en-US" altLang="zh-CN" sz="1000" b="0" dirty="0">
                          <a:latin typeface="Poppins" panose="02000000000000000000" pitchFamily="2" charset="0"/>
                          <a:ea typeface="思源黑体 CN Regular" panose="020B0500000000000000" pitchFamily="34" charset="-122"/>
                          <a:cs typeface="Poppins" panose="02000000000000000000" pitchFamily="2" charset="0"/>
                        </a:rPr>
                        <a:t>HPV</a:t>
                      </a:r>
                      <a:endParaRPr lang="zh-CN"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tcPr>
                </a:tc>
                <a:tc>
                  <a:txBody>
                    <a:bodyPr/>
                    <a:lstStyle/>
                    <a:p>
                      <a:pPr algn="ctr" fontAlgn="ctr">
                        <a:lnSpc>
                          <a:spcPct val="150000"/>
                        </a:lnSpc>
                      </a:pPr>
                      <a:r>
                        <a:rPr 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Gardasil-9</a:t>
                      </a:r>
                      <a:r>
                        <a:rPr lang="en-US" sz="1000" b="0" i="0" kern="1200" baseline="300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pt-BR"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tcPr>
                </a:tc>
                <a:tc>
                  <a:txBody>
                    <a:bodyPr/>
                    <a:lstStyle/>
                    <a:p>
                      <a:pPr algn="ctr" fontAlgn="ctr">
                        <a:lnSpc>
                          <a:spcPct val="150000"/>
                        </a:lnSpc>
                        <a:buNone/>
                      </a:pPr>
                      <a:r>
                        <a:rPr lang="en-US" sz="1000" dirty="0">
                          <a:latin typeface="Poppins" panose="02000000000000000000" pitchFamily="2" charset="0"/>
                          <a:ea typeface="思源黑体 CN Regular" panose="020B0500000000000000" pitchFamily="34" charset="-122"/>
                          <a:cs typeface="Poppins" panose="02000000000000000000" pitchFamily="2" charset="0"/>
                          <a:sym typeface="+mn-ea"/>
                        </a:rPr>
                        <a:t>Merck &amp; Co.</a:t>
                      </a:r>
                      <a:endParaRPr lang="pt-BR"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tcPr>
                </a:tc>
                <a:tc>
                  <a:txBody>
                    <a:bodyPr/>
                    <a:lstStyle/>
                    <a:p>
                      <a:pPr algn="ctr" fontAlgn="ctr">
                        <a:lnSpc>
                          <a:spcPct val="150000"/>
                        </a:lnSpc>
                      </a:pPr>
                      <a:r>
                        <a:rPr lang="pt-BR" sz="1000" b="0" dirty="0">
                          <a:latin typeface="Poppins" panose="02000000000000000000" pitchFamily="2" charset="0"/>
                          <a:ea typeface="思源黑体 CN Regular" panose="020B0500000000000000" pitchFamily="34" charset="-122"/>
                          <a:cs typeface="Poppins" panose="02000000000000000000" pitchFamily="2" charset="0"/>
                        </a:rPr>
                        <a:t>2014年 FDA</a:t>
                      </a:r>
                    </a:p>
                    <a:p>
                      <a:pPr algn="ctr" fontAlgn="ctr">
                        <a:lnSpc>
                          <a:spcPct val="150000"/>
                        </a:lnSpc>
                      </a:pPr>
                      <a:r>
                        <a:rPr lang="pt-BR" sz="1000" b="0" dirty="0">
                          <a:latin typeface="Poppins" panose="02000000000000000000" pitchFamily="2" charset="0"/>
                          <a:ea typeface="思源黑体 CN Regular" panose="020B0500000000000000" pitchFamily="34" charset="-122"/>
                          <a:cs typeface="Poppins" panose="02000000000000000000" pitchFamily="2" charset="0"/>
                        </a:rPr>
                        <a:t> 2015</a:t>
                      </a: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年</a:t>
                      </a:r>
                      <a:r>
                        <a:rPr lang="pt-BR" sz="1000" b="0" dirty="0">
                          <a:latin typeface="Poppins" panose="02000000000000000000" pitchFamily="2" charset="0"/>
                          <a:ea typeface="思源黑体 CN Regular" panose="020B0500000000000000" pitchFamily="34" charset="-122"/>
                          <a:cs typeface="Poppins" panose="02000000000000000000" pitchFamily="2" charset="0"/>
                        </a:rPr>
                        <a:t> EMA</a:t>
                      </a:r>
                    </a:p>
                    <a:p>
                      <a:pPr algn="ctr" fontAlgn="ctr">
                        <a:lnSpc>
                          <a:spcPct val="150000"/>
                        </a:lnSpc>
                      </a:pPr>
                      <a:r>
                        <a:rPr lang="pt-BR" sz="1000" b="0" dirty="0">
                          <a:latin typeface="Poppins" panose="02000000000000000000" pitchFamily="2" charset="0"/>
                          <a:ea typeface="思源黑体 CN Regular" panose="020B0500000000000000" pitchFamily="34" charset="-122"/>
                          <a:cs typeface="Poppins" panose="02000000000000000000" pitchFamily="2" charset="0"/>
                        </a:rPr>
                        <a:t>2018</a:t>
                      </a: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年</a:t>
                      </a:r>
                      <a:r>
                        <a:rPr lang="en-US" altLang="zh-CN" sz="1000" b="0" dirty="0">
                          <a:latin typeface="Poppins" panose="02000000000000000000" pitchFamily="2" charset="0"/>
                          <a:ea typeface="思源黑体 CN Regular" panose="020B0500000000000000" pitchFamily="34" charset="-122"/>
                          <a:cs typeface="Poppins" panose="02000000000000000000" pitchFamily="2" charset="0"/>
                        </a:rPr>
                        <a:t> NMPA</a:t>
                      </a:r>
                      <a:endParaRPr lang="pt-BR"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50000"/>
                        </a:lnSpc>
                      </a:pPr>
                      <a:r>
                        <a:rPr 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L1</a:t>
                      </a: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tcPr>
                </a:tc>
                <a:tc>
                  <a:txBody>
                    <a:bodyPr/>
                    <a:lstStyle/>
                    <a:p>
                      <a:pPr algn="ctr" fontAlgn="ctr">
                        <a:lnSpc>
                          <a:spcPct val="150000"/>
                        </a:lnSpc>
                      </a:pPr>
                      <a:r>
                        <a:rPr lang="en-US" sz="1000" b="0" dirty="0">
                          <a:latin typeface="Poppins" panose="02000000000000000000" pitchFamily="2" charset="0"/>
                          <a:ea typeface="思源黑体 CN Regular" panose="020B0500000000000000" pitchFamily="34" charset="-122"/>
                          <a:cs typeface="Poppins" panose="02000000000000000000" pitchFamily="2" charset="0"/>
                        </a:rPr>
                        <a:t>VLP</a:t>
                      </a: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9900">
                <a:tc rowSpan="2">
                  <a:txBody>
                    <a:bodyPr/>
                    <a:lstStyle/>
                    <a:p>
                      <a:pPr algn="ctr" fontAlgn="ctr">
                        <a:lnSpc>
                          <a:spcPct val="150000"/>
                        </a:lnSpc>
                      </a:pP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昆虫细胞</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lnSpc>
                          <a:spcPct val="150000"/>
                        </a:lnSpc>
                      </a:pPr>
                      <a:r>
                        <a:rPr 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High Five™</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solidFill>
                      <a:srgbClr val="F2F2F2"/>
                    </a:solidFill>
                  </a:tcPr>
                </a:tc>
                <a:tc>
                  <a:txBody>
                    <a:bodyPr/>
                    <a:lstStyle/>
                    <a:p>
                      <a:pPr algn="ctr" fontAlgn="ctr">
                        <a:lnSpc>
                          <a:spcPct val="150000"/>
                        </a:lnSpc>
                      </a:pPr>
                      <a:r>
                        <a:rPr lang="en-US" altLang="zh-CN" sz="1000" b="0" dirty="0">
                          <a:latin typeface="Poppins" panose="02000000000000000000" pitchFamily="2" charset="0"/>
                          <a:ea typeface="思源黑体 CN Regular" panose="020B0500000000000000" pitchFamily="34" charset="-122"/>
                          <a:cs typeface="Poppins" panose="02000000000000000000" pitchFamily="2" charset="0"/>
                        </a:rPr>
                        <a:t>HPV</a:t>
                      </a:r>
                      <a:endParaRPr lang="zh-CN"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solidFill>
                      <a:srgbClr val="F2F2F2"/>
                    </a:solidFill>
                  </a:tcPr>
                </a:tc>
                <a:tc>
                  <a:txBody>
                    <a:bodyPr/>
                    <a:lstStyle/>
                    <a:p>
                      <a:pPr algn="ctr" fontAlgn="ctr">
                        <a:lnSpc>
                          <a:spcPct val="150000"/>
                        </a:lnSpc>
                      </a:pPr>
                      <a:r>
                        <a:rPr lang="en-US"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Cervarix</a:t>
                      </a:r>
                      <a:r>
                        <a:rPr lang="en-US" sz="1000" b="0" i="0" kern="1200" baseline="300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solidFill>
                      <a:srgbClr val="F2F2F2"/>
                    </a:solidFill>
                  </a:tcPr>
                </a:tc>
                <a:tc>
                  <a:txBody>
                    <a:bodyPr/>
                    <a:lstStyle/>
                    <a:p>
                      <a:pPr algn="ctr" fontAlgn="ctr">
                        <a:lnSpc>
                          <a:spcPct val="150000"/>
                        </a:lnSpc>
                        <a:buNone/>
                      </a:pPr>
                      <a:r>
                        <a:rPr lang="en-US" sz="1000" dirty="0">
                          <a:latin typeface="Poppins" panose="02000000000000000000" pitchFamily="2" charset="0"/>
                          <a:ea typeface="思源黑体 CN Regular" panose="020B0500000000000000" pitchFamily="34" charset="-122"/>
                          <a:cs typeface="Poppins" panose="02000000000000000000" pitchFamily="2" charset="0"/>
                          <a:sym typeface="+mn-ea"/>
                        </a:rPr>
                        <a:t>GSK</a:t>
                      </a:r>
                      <a:endParaRPr lang="en-US"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solidFill>
                      <a:srgbClr val="F2F2F2"/>
                    </a:solidFill>
                  </a:tcPr>
                </a:tc>
                <a:tc>
                  <a:txBody>
                    <a:bodyPr/>
                    <a:lstStyle/>
                    <a:p>
                      <a:pPr algn="ctr" fontAlgn="ctr">
                        <a:lnSpc>
                          <a:spcPct val="150000"/>
                        </a:lnSpc>
                      </a:pPr>
                      <a:r>
                        <a:rPr lang="en-US" sz="1000" b="0" dirty="0">
                          <a:latin typeface="Poppins" panose="02000000000000000000" pitchFamily="2" charset="0"/>
                          <a:ea typeface="思源黑体 CN Regular" panose="020B0500000000000000" pitchFamily="34" charset="-122"/>
                          <a:cs typeface="Poppins" panose="02000000000000000000" pitchFamily="2" charset="0"/>
                        </a:rPr>
                        <a:t>2007</a:t>
                      </a: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年</a:t>
                      </a:r>
                      <a:r>
                        <a:rPr lang="en-US" sz="1000" b="0" dirty="0">
                          <a:latin typeface="Poppins" panose="02000000000000000000" pitchFamily="2" charset="0"/>
                          <a:ea typeface="思源黑体 CN Regular" panose="020B0500000000000000" pitchFamily="34" charset="-122"/>
                          <a:cs typeface="Poppins" panose="02000000000000000000" pitchFamily="2" charset="0"/>
                        </a:rPr>
                        <a:t> EMA</a:t>
                      </a:r>
                    </a:p>
                    <a:p>
                      <a:pPr algn="ctr" fontAlgn="ctr">
                        <a:lnSpc>
                          <a:spcPct val="150000"/>
                        </a:lnSpc>
                      </a:pPr>
                      <a:r>
                        <a:rPr lang="en-US" sz="1000" b="0" dirty="0">
                          <a:latin typeface="Poppins" panose="02000000000000000000" pitchFamily="2" charset="0"/>
                          <a:ea typeface="思源黑体 CN Regular" panose="020B0500000000000000" pitchFamily="34" charset="-122"/>
                          <a:cs typeface="Poppins" panose="02000000000000000000" pitchFamily="2" charset="0"/>
                        </a:rPr>
                        <a:t> 2009</a:t>
                      </a: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年</a:t>
                      </a:r>
                      <a:r>
                        <a:rPr lang="en-US" sz="1000" b="0" dirty="0">
                          <a:latin typeface="Poppins" panose="02000000000000000000" pitchFamily="2" charset="0"/>
                          <a:ea typeface="思源黑体 CN Regular" panose="020B0500000000000000" pitchFamily="34" charset="-122"/>
                          <a:cs typeface="Poppins" panose="02000000000000000000" pitchFamily="2" charset="0"/>
                        </a:rPr>
                        <a:t> FDA</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solidFill>
                      <a:srgbClr val="F2F2F2"/>
                    </a:solidFill>
                  </a:tcPr>
                </a:tc>
                <a:tc>
                  <a:txBody>
                    <a:bodyPr/>
                    <a:lstStyle/>
                    <a:p>
                      <a:pPr algn="ctr" fontAlgn="ctr">
                        <a:lnSpc>
                          <a:spcPct val="150000"/>
                        </a:lnSpc>
                      </a:pPr>
                      <a:r>
                        <a:rPr lang="en-US" sz="1000" b="0" dirty="0">
                          <a:latin typeface="Poppins" panose="02000000000000000000" pitchFamily="2" charset="0"/>
                          <a:ea typeface="思源黑体 CN Regular" panose="020B0500000000000000" pitchFamily="34" charset="-122"/>
                          <a:cs typeface="Poppins" panose="02000000000000000000" pitchFamily="2" charset="0"/>
                        </a:rPr>
                        <a:t>L1</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solidFill>
                      <a:srgbClr val="F2F2F2"/>
                    </a:solidFill>
                  </a:tcPr>
                </a:tc>
                <a:tc>
                  <a:txBody>
                    <a:bodyPr/>
                    <a:lstStyle/>
                    <a:p>
                      <a:pPr algn="ctr" fontAlgn="ctr">
                        <a:lnSpc>
                          <a:spcPct val="150000"/>
                        </a:lnSpc>
                      </a:pPr>
                      <a:r>
                        <a:rPr lang="en-US" sz="1000" b="0" dirty="0">
                          <a:latin typeface="Poppins" panose="02000000000000000000" pitchFamily="2" charset="0"/>
                          <a:ea typeface="思源黑体 CN Regular" panose="020B0500000000000000" pitchFamily="34" charset="-122"/>
                          <a:cs typeface="Poppins" panose="02000000000000000000" pitchFamily="2" charset="0"/>
                        </a:rPr>
                        <a:t>VLP</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a:solidFill>
                        <a:schemeClr val="bg1">
                          <a:lumMod val="50000"/>
                        </a:schemeClr>
                      </a:solidFill>
                      <a:prstDash val="sysDash"/>
                    </a:lnB>
                    <a:solidFill>
                      <a:srgbClr val="F2F2F2"/>
                    </a:solidFill>
                  </a:tcPr>
                </a:tc>
                <a:extLst>
                  <a:ext uri="{0D108BD9-81ED-4DB2-BD59-A6C34878D82A}">
                    <a16:rowId xmlns:a16="http://schemas.microsoft.com/office/drawing/2014/main" val="10003"/>
                  </a:ext>
                </a:extLst>
              </a:tr>
              <a:tr h="593090">
                <a:tc vMerge="1">
                  <a:txBody>
                    <a:bodyPr/>
                    <a:lstStyle/>
                    <a:p>
                      <a:endParaRPr lang="zh-CN"/>
                    </a:p>
                  </a:txBody>
                  <a:tcPr/>
                </a:tc>
                <a:tc>
                  <a:txBody>
                    <a:bodyPr/>
                    <a:lstStyle/>
                    <a:p>
                      <a:pPr algn="ctr" fontAlgn="ctr">
                        <a:lnSpc>
                          <a:spcPct val="150000"/>
                        </a:lnSpc>
                      </a:pPr>
                      <a:r>
                        <a:rPr lang="en-US" sz="1000" b="0" dirty="0" err="1">
                          <a:latin typeface="Poppins" panose="02000000000000000000" pitchFamily="2" charset="0"/>
                          <a:ea typeface="思源黑体 CN Regular" panose="020B0500000000000000" pitchFamily="34" charset="-122"/>
                          <a:cs typeface="Poppins" panose="02000000000000000000" pitchFamily="2" charset="0"/>
                        </a:rPr>
                        <a:t>ExpresSF</a:t>
                      </a:r>
                      <a:r>
                        <a:rPr lang="en-US" sz="1000" b="0" dirty="0">
                          <a:latin typeface="Poppins" panose="02000000000000000000" pitchFamily="2" charset="0"/>
                          <a:ea typeface="思源黑体 CN Regular" panose="020B0500000000000000" pitchFamily="34" charset="-122"/>
                          <a:cs typeface="Poppins" panose="02000000000000000000" pitchFamily="2" charset="0"/>
                        </a:rPr>
                        <a:t>+</a:t>
                      </a:r>
                      <a:r>
                        <a:rPr lang="en-US" sz="1000" b="0" baseline="30000" dirty="0">
                          <a:latin typeface="Poppins" panose="02000000000000000000" pitchFamily="2" charset="0"/>
                          <a:ea typeface="思源黑体 CN Regular" panose="020B0500000000000000" pitchFamily="34" charset="-122"/>
                          <a:cs typeface="Poppins" panose="02000000000000000000" pitchFamily="2" charset="0"/>
                        </a:rPr>
                        <a:t>®</a:t>
                      </a:r>
                      <a:endParaRPr 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solidFill>
                      <a:srgbClr val="F2F2F2"/>
                    </a:solidFill>
                  </a:tcPr>
                </a:tc>
                <a:tc>
                  <a:txBody>
                    <a:bodyPr/>
                    <a:lstStyle/>
                    <a:p>
                      <a:pPr algn="ctr" fontAlgn="ctr">
                        <a:lnSpc>
                          <a:spcPct val="150000"/>
                        </a:lnSpc>
                      </a:pP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流感</a:t>
                      </a: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solidFill>
                      <a:srgbClr val="F2F2F2"/>
                    </a:solidFill>
                  </a:tcPr>
                </a:tc>
                <a:tc>
                  <a:txBody>
                    <a:bodyPr/>
                    <a:lstStyle/>
                    <a:p>
                      <a:pPr algn="ctr" fontAlgn="ctr">
                        <a:lnSpc>
                          <a:spcPct val="150000"/>
                        </a:lnSpc>
                      </a:pPr>
                      <a:r>
                        <a:rPr lang="en-US"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Flublok</a:t>
                      </a:r>
                      <a:r>
                        <a:rPr 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r>
                        <a:rPr lang="en-US"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Quadrivalent</a:t>
                      </a:r>
                      <a:r>
                        <a:rPr lang="en-US" sz="1000" b="0" i="0" kern="1200" baseline="300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r>
                        <a:rPr 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Supemtek</a:t>
                      </a:r>
                      <a:r>
                        <a:rPr lang="en-US" sz="1000" b="0" i="0" kern="1200" baseline="300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solidFill>
                      <a:srgbClr val="F2F2F2"/>
                    </a:solidFill>
                  </a:tcPr>
                </a:tc>
                <a:tc>
                  <a:txBody>
                    <a:bodyPr/>
                    <a:lstStyle/>
                    <a:p>
                      <a:pPr algn="ctr" fontAlgn="ctr">
                        <a:lnSpc>
                          <a:spcPct val="150000"/>
                        </a:lnSpc>
                        <a:buNone/>
                      </a:pPr>
                      <a:r>
                        <a:rPr lang="en-US" sz="1000" dirty="0" err="1">
                          <a:latin typeface="Poppins" panose="02000000000000000000" pitchFamily="2" charset="0"/>
                          <a:ea typeface="思源黑体 CN Regular" panose="020B0500000000000000" pitchFamily="34" charset="-122"/>
                          <a:cs typeface="Poppins" panose="02000000000000000000" pitchFamily="2" charset="0"/>
                          <a:sym typeface="+mn-ea"/>
                        </a:rPr>
                        <a:t>Sanofi</a:t>
                      </a:r>
                      <a:r>
                        <a:rPr lang="en-US" sz="1000" dirty="0">
                          <a:latin typeface="Poppins" panose="02000000000000000000" pitchFamily="2" charset="0"/>
                          <a:ea typeface="思源黑体 CN Regular" panose="020B0500000000000000" pitchFamily="34" charset="-122"/>
                          <a:cs typeface="Poppins" panose="02000000000000000000" pitchFamily="2" charset="0"/>
                          <a:sym typeface="+mn-ea"/>
                        </a:rPr>
                        <a:t> Pasteur</a:t>
                      </a:r>
                      <a:endParaRPr lang="pt-BR"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solidFill>
                      <a:srgbClr val="F2F2F2"/>
                    </a:solidFill>
                  </a:tcPr>
                </a:tc>
                <a:tc>
                  <a:txBody>
                    <a:bodyPr/>
                    <a:lstStyle/>
                    <a:p>
                      <a:pPr algn="ctr" fontAlgn="ctr">
                        <a:lnSpc>
                          <a:spcPct val="150000"/>
                        </a:lnSpc>
                      </a:pPr>
                      <a:r>
                        <a:rPr lang="pt-BR" sz="1000" b="0" dirty="0">
                          <a:latin typeface="Poppins" panose="02000000000000000000" pitchFamily="2" charset="0"/>
                          <a:ea typeface="思源黑体 CN Regular" panose="020B0500000000000000" pitchFamily="34" charset="-122"/>
                          <a:cs typeface="Poppins" panose="02000000000000000000" pitchFamily="2" charset="0"/>
                        </a:rPr>
                        <a:t>2016年 FDA </a:t>
                      </a:r>
                    </a:p>
                    <a:p>
                      <a:pPr algn="ctr" fontAlgn="ctr">
                        <a:lnSpc>
                          <a:spcPct val="150000"/>
                        </a:lnSpc>
                      </a:pPr>
                      <a:r>
                        <a:rPr lang="pt-BR" sz="1000" b="0" dirty="0">
                          <a:latin typeface="Poppins" panose="02000000000000000000" pitchFamily="2" charset="0"/>
                          <a:ea typeface="思源黑体 CN Regular" panose="020B0500000000000000" pitchFamily="34" charset="-122"/>
                          <a:cs typeface="Poppins" panose="02000000000000000000" pitchFamily="2" charset="0"/>
                        </a:rPr>
                        <a:t>2020</a:t>
                      </a: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年</a:t>
                      </a:r>
                      <a:r>
                        <a:rPr lang="pt-BR" sz="1000" b="0" dirty="0">
                          <a:latin typeface="Poppins" panose="02000000000000000000" pitchFamily="2" charset="0"/>
                          <a:ea typeface="思源黑体 CN Regular" panose="020B0500000000000000" pitchFamily="34" charset="-122"/>
                          <a:cs typeface="Poppins" panose="02000000000000000000" pitchFamily="2" charset="0"/>
                        </a:rPr>
                        <a:t> EMA</a:t>
                      </a: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lnSpc>
                          <a:spcPct val="150000"/>
                        </a:lnSpc>
                      </a:pPr>
                      <a:r>
                        <a:rPr 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HA </a:t>
                      </a:r>
                      <a:r>
                        <a:rPr lang="en-US" sz="1000" b="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quadrivalent</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lnSpc>
                          <a:spcPct val="150000"/>
                        </a:lnSpc>
                      </a:pPr>
                      <a:r>
                        <a:rPr 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Subunit</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a:solidFill>
                        <a:schemeClr val="bg1">
                          <a:lumMod val="50000"/>
                        </a:schemeClr>
                      </a:solidFill>
                      <a:prstDash val="sysDash"/>
                    </a:lnT>
                    <a:lnB w="9525"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469900">
                <a:tc rowSpan="2">
                  <a:txBody>
                    <a:bodyPr/>
                    <a:lstStyle/>
                    <a:p>
                      <a:pPr algn="ctr" fontAlgn="ctr">
                        <a:lnSpc>
                          <a:spcPct val="150000"/>
                        </a:lnSpc>
                      </a:pP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哺乳动物细胞</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50000"/>
                        </a:lnSpc>
                      </a:pPr>
                      <a:r>
                        <a:rPr 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CHO</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chemeClr val="bg1">
                          <a:lumMod val="50000"/>
                        </a:schemeClr>
                      </a:solidFill>
                      <a:prstDash val="sysDash"/>
                      <a:round/>
                      <a:headEnd type="none" w="med" len="med"/>
                      <a:tailEnd type="none" w="med" len="med"/>
                    </a:lnB>
                  </a:tcPr>
                </a:tc>
                <a:tc>
                  <a:txBody>
                    <a:bodyPr/>
                    <a:lstStyle/>
                    <a:p>
                      <a:pPr algn="ctr" fontAlgn="ctr">
                        <a:lnSpc>
                          <a:spcPct val="150000"/>
                        </a:lnSpc>
                      </a:pPr>
                      <a:r>
                        <a:rPr lang="en-US" altLang="zh-CN" sz="1000" b="0" dirty="0">
                          <a:latin typeface="Poppins" panose="02000000000000000000" pitchFamily="2" charset="0"/>
                          <a:ea typeface="思源黑体 CN Regular" panose="020B0500000000000000" pitchFamily="34" charset="-122"/>
                          <a:cs typeface="Poppins" panose="02000000000000000000" pitchFamily="2" charset="0"/>
                        </a:rPr>
                        <a:t>VZV</a:t>
                      </a:r>
                      <a:endParaRPr lang="zh-CN"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chemeClr val="bg1">
                          <a:lumMod val="50000"/>
                        </a:schemeClr>
                      </a:solidFill>
                      <a:prstDash val="sysDash"/>
                      <a:round/>
                      <a:headEnd type="none" w="med" len="med"/>
                      <a:tailEnd type="none" w="med" len="med"/>
                    </a:lnB>
                  </a:tcPr>
                </a:tc>
                <a:tc>
                  <a:txBody>
                    <a:bodyPr/>
                    <a:lstStyle/>
                    <a:p>
                      <a:pPr algn="ctr" fontAlgn="ctr">
                        <a:lnSpc>
                          <a:spcPct val="150000"/>
                        </a:lnSpc>
                      </a:pPr>
                      <a:r>
                        <a:rPr lang="en-US"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Shingrix</a:t>
                      </a:r>
                      <a:r>
                        <a:rPr lang="en-US" sz="1000" b="0" i="0" kern="1200" baseline="300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chemeClr val="bg1">
                          <a:lumMod val="50000"/>
                        </a:schemeClr>
                      </a:solidFill>
                      <a:prstDash val="sysDash"/>
                      <a:round/>
                      <a:headEnd type="none" w="med" len="med"/>
                      <a:tailEnd type="none" w="med" len="med"/>
                    </a:lnB>
                  </a:tcPr>
                </a:tc>
                <a:tc>
                  <a:txBody>
                    <a:bodyPr/>
                    <a:lstStyle/>
                    <a:p>
                      <a:pPr algn="ctr" fontAlgn="ctr">
                        <a:lnSpc>
                          <a:spcPct val="150000"/>
                        </a:lnSpc>
                        <a:buNone/>
                      </a:pPr>
                      <a:r>
                        <a:rPr lang="en-US" sz="1000" dirty="0">
                          <a:latin typeface="Poppins" panose="02000000000000000000" pitchFamily="2" charset="0"/>
                          <a:ea typeface="思源黑体 CN Regular" panose="020B0500000000000000" pitchFamily="34" charset="-122"/>
                          <a:cs typeface="Poppins" panose="02000000000000000000" pitchFamily="2" charset="0"/>
                          <a:sym typeface="+mn-ea"/>
                        </a:rPr>
                        <a:t>GSK</a:t>
                      </a:r>
                      <a:endParaRPr lang="pt-BR" altLang="en-US" sz="1000" b="0" dirty="0">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chemeClr val="bg1">
                          <a:lumMod val="50000"/>
                        </a:schemeClr>
                      </a:solidFill>
                      <a:prstDash val="sysDash"/>
                      <a:round/>
                      <a:headEnd type="none" w="med" len="med"/>
                      <a:tailEnd type="none" w="med" len="med"/>
                    </a:lnB>
                  </a:tcPr>
                </a:tc>
                <a:tc>
                  <a:txBody>
                    <a:bodyPr/>
                    <a:lstStyle/>
                    <a:p>
                      <a:pPr algn="ctr" fontAlgn="ctr">
                        <a:lnSpc>
                          <a:spcPct val="150000"/>
                        </a:lnSpc>
                      </a:pPr>
                      <a:r>
                        <a:rPr lang="pt-BR" sz="1000" b="0" dirty="0">
                          <a:latin typeface="Poppins" panose="02000000000000000000" pitchFamily="2" charset="0"/>
                          <a:ea typeface="思源黑体 CN Regular" panose="020B0500000000000000" pitchFamily="34" charset="-122"/>
                          <a:cs typeface="Poppins" panose="02000000000000000000" pitchFamily="2" charset="0"/>
                        </a:rPr>
                        <a:t>2017年 FDA</a:t>
                      </a:r>
                    </a:p>
                    <a:p>
                      <a:pPr algn="ctr" fontAlgn="ctr">
                        <a:lnSpc>
                          <a:spcPct val="150000"/>
                        </a:lnSpc>
                      </a:pPr>
                      <a:r>
                        <a:rPr lang="pt-BR" sz="1000" b="0" dirty="0">
                          <a:latin typeface="Poppins" panose="02000000000000000000" pitchFamily="2" charset="0"/>
                          <a:ea typeface="思源黑体 CN Regular" panose="020B0500000000000000" pitchFamily="34" charset="-122"/>
                          <a:cs typeface="Poppins" panose="02000000000000000000" pitchFamily="2" charset="0"/>
                        </a:rPr>
                        <a:t> 2018</a:t>
                      </a:r>
                      <a:r>
                        <a:rPr lang="zh-CN" altLang="en-US" sz="1000" b="0" dirty="0">
                          <a:latin typeface="Poppins" panose="02000000000000000000" pitchFamily="2" charset="0"/>
                          <a:ea typeface="思源黑体 CN Regular" panose="020B0500000000000000" pitchFamily="34" charset="-122"/>
                          <a:cs typeface="Poppins" panose="02000000000000000000" pitchFamily="2" charset="0"/>
                        </a:rPr>
                        <a:t>年</a:t>
                      </a:r>
                      <a:r>
                        <a:rPr lang="pt-BR" sz="1000" b="0" dirty="0">
                          <a:latin typeface="Poppins" panose="02000000000000000000" pitchFamily="2" charset="0"/>
                          <a:ea typeface="思源黑体 CN Regular" panose="020B0500000000000000" pitchFamily="34" charset="-122"/>
                          <a:cs typeface="Poppins" panose="02000000000000000000" pitchFamily="2" charset="0"/>
                        </a:rPr>
                        <a:t> EMA</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chemeClr val="bg1">
                          <a:lumMod val="50000"/>
                        </a:schemeClr>
                      </a:solidFill>
                      <a:prstDash val="sysDash"/>
                      <a:round/>
                      <a:headEnd type="none" w="med" len="med"/>
                      <a:tailEnd type="none" w="med" len="med"/>
                    </a:lnB>
                  </a:tcPr>
                </a:tc>
                <a:tc>
                  <a:txBody>
                    <a:bodyPr/>
                    <a:lstStyle/>
                    <a:p>
                      <a:pPr marL="0" algn="ctr" defTabSz="914400" rtl="0" eaLnBrk="1" fontAlgn="ctr" latinLnBrk="0" hangingPunct="1">
                        <a:lnSpc>
                          <a:spcPct val="150000"/>
                        </a:lnSpc>
                      </a:pPr>
                      <a:r>
                        <a:rPr lang="en-US" sz="1000" b="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gE</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chemeClr val="bg1">
                          <a:lumMod val="50000"/>
                        </a:schemeClr>
                      </a:solidFill>
                      <a:prstDash val="sysDash"/>
                      <a:round/>
                      <a:headEnd type="none" w="med" len="med"/>
                      <a:tailEnd type="none" w="med" len="med"/>
                    </a:lnB>
                  </a:tcPr>
                </a:tc>
                <a:tc>
                  <a:txBody>
                    <a:bodyPr/>
                    <a:lstStyle/>
                    <a:p>
                      <a:pPr marL="0" algn="ctr" defTabSz="914400" rtl="0" eaLnBrk="1" fontAlgn="ctr" latinLnBrk="0" hangingPunct="1">
                        <a:lnSpc>
                          <a:spcPct val="150000"/>
                        </a:lnSpc>
                      </a:pPr>
                      <a:r>
                        <a:rPr 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Subunit</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chemeClr val="bg1">
                          <a:lumMod val="50000"/>
                        </a:schemeClr>
                      </a:solidFill>
                      <a:prstDash val="sysDash"/>
                      <a:round/>
                      <a:headEnd type="none" w="med" len="med"/>
                      <a:tailEnd type="none" w="med" len="med"/>
                    </a:lnB>
                  </a:tcPr>
                </a:tc>
                <a:extLst>
                  <a:ext uri="{0D108BD9-81ED-4DB2-BD59-A6C34878D82A}">
                    <a16:rowId xmlns:a16="http://schemas.microsoft.com/office/drawing/2014/main" val="10005"/>
                  </a:ext>
                </a:extLst>
              </a:tr>
              <a:tr h="447865">
                <a:tc vMerge="1">
                  <a:txBody>
                    <a:bodyPr/>
                    <a:lstStyle/>
                    <a:p>
                      <a:endParaRPr lang="zh-CN"/>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50000"/>
                        </a:lnSpc>
                      </a:pPr>
                      <a:r>
                        <a:rPr lang="en-US" altLang="zh-CN"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CHO</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chemeClr val="bg1">
                          <a:lumMod val="50000"/>
                        </a:schemeClr>
                      </a:solidFill>
                      <a:prstDash val="sysDash"/>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50000"/>
                        </a:lnSpc>
                      </a:pPr>
                      <a:r>
                        <a:rPr lang="en-US" altLang="zh-CN"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RSV</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chemeClr val="bg1">
                          <a:lumMod val="50000"/>
                        </a:schemeClr>
                      </a:solidFill>
                      <a:prstDash val="sysDash"/>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50000"/>
                        </a:lnSpc>
                        <a:spcBef>
                          <a:spcPts val="0"/>
                        </a:spcBef>
                        <a:spcAft>
                          <a:spcPts val="0"/>
                        </a:spcAft>
                        <a:buClrTx/>
                        <a:buSzTx/>
                        <a:buFontTx/>
                        <a:buNone/>
                        <a:defRPr/>
                      </a:pPr>
                      <a:r>
                        <a:rPr lang="en-US" sz="1000" b="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Arexvy</a:t>
                      </a:r>
                      <a:r>
                        <a:rPr 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chemeClr val="bg1">
                          <a:lumMod val="50000"/>
                        </a:schemeClr>
                      </a:solidFill>
                      <a:prstDash val="sysDash"/>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50000"/>
                        </a:lnSpc>
                        <a:buNone/>
                      </a:pPr>
                      <a:r>
                        <a:rPr lang="en-US" sz="1000" dirty="0">
                          <a:latin typeface="Poppins" panose="02000000000000000000" pitchFamily="2" charset="0"/>
                          <a:ea typeface="思源黑体 CN Regular" panose="020B0500000000000000" pitchFamily="34" charset="-122"/>
                          <a:cs typeface="Poppins" panose="02000000000000000000" pitchFamily="2" charset="0"/>
                          <a:sym typeface="+mn-ea"/>
                        </a:rPr>
                        <a:t>GSK</a:t>
                      </a:r>
                      <a:endParaRPr lang="pt-BR"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chemeClr val="bg1">
                          <a:lumMod val="50000"/>
                        </a:schemeClr>
                      </a:solidFill>
                      <a:prstDash val="sysDash"/>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50000"/>
                        </a:lnSpc>
                      </a:pPr>
                      <a:r>
                        <a:rPr lang="pt-BR"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2023年 FDA</a:t>
                      </a:r>
                    </a:p>
                  </a:txBody>
                  <a:tcPr marL="13195" marR="13195" marT="6597" marB="6597" anchor="ctr">
                    <a:lnL>
                      <a:noFill/>
                    </a:lnL>
                    <a:lnR>
                      <a:noFill/>
                    </a:lnR>
                    <a:lnT w="9525" cap="flat" cmpd="sng" algn="ctr">
                      <a:solidFill>
                        <a:schemeClr val="bg1">
                          <a:lumMod val="50000"/>
                        </a:schemeClr>
                      </a:solidFill>
                      <a:prstDash val="sysDash"/>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lnSpc>
                          <a:spcPct val="150000"/>
                        </a:lnSpc>
                      </a:pPr>
                      <a:r>
                        <a:rPr lang="en-US" altLang="zh-CN"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Pre-F</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chemeClr val="bg1">
                          <a:lumMod val="50000"/>
                        </a:schemeClr>
                      </a:solidFill>
                      <a:prstDash val="sysDash"/>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50000"/>
                        </a:lnSpc>
                        <a:spcBef>
                          <a:spcPts val="0"/>
                        </a:spcBef>
                        <a:spcAft>
                          <a:spcPts val="0"/>
                        </a:spcAft>
                        <a:buClrTx/>
                        <a:buSzTx/>
                        <a:buFontTx/>
                        <a:buNone/>
                        <a:defRPr/>
                      </a:pPr>
                      <a:r>
                        <a:rPr 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Subunit</a:t>
                      </a:r>
                      <a:endPar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chemeClr val="bg1">
                          <a:lumMod val="50000"/>
                        </a:schemeClr>
                      </a:solidFill>
                      <a:prstDash val="sysDash"/>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
        <p:nvSpPr>
          <p:cNvPr id="2" name="Rectangle 1"/>
          <p:cNvSpPr>
            <a:spLocks noChangeArrowheads="1"/>
          </p:cNvSpPr>
          <p:nvPr/>
        </p:nvSpPr>
        <p:spPr bwMode="auto">
          <a:xfrm>
            <a:off x="1259632" y="627693"/>
            <a:ext cx="6048672" cy="492125"/>
          </a:xfrm>
          <a:prstGeom prst="rect">
            <a:avLst/>
          </a:prstGeom>
          <a:noFill/>
          <a:ln w="9525">
            <a:noFill/>
            <a:miter lim="800000"/>
          </a:ln>
          <a:effectLst/>
        </p:spPr>
        <p:txBody>
          <a:bodyPr vert="horz" wrap="square" lIns="0" tIns="0" rIns="0" bIns="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3200" b="1" i="0" u="none" strike="noStrike" cap="none" normalizeH="0" baseline="0" dirty="0">
                <a:ln>
                  <a:noFill/>
                </a:ln>
                <a:solidFill>
                  <a:srgbClr val="007E66"/>
                </a:solidFill>
                <a:effectLst/>
                <a:latin typeface="思源黑体 CN Medium" panose="020B0600000000000000" pitchFamily="34" charset="-122"/>
                <a:ea typeface="思源黑体 CN Medium" panose="020B0600000000000000" pitchFamily="34" charset="-122"/>
                <a:cs typeface="宋体" panose="02010600030101010101" pitchFamily="2" charset="-122"/>
              </a:rPr>
              <a:t>重组蛋白疫苗</a:t>
            </a:r>
            <a:endParaRPr kumimoji="0" lang="zh-CN" sz="4400" b="1" i="0" u="none" strike="noStrike" cap="none" normalizeH="0" baseline="0" dirty="0">
              <a:ln>
                <a:noFill/>
              </a:ln>
              <a:solidFill>
                <a:srgbClr val="007E66"/>
              </a:solidFill>
              <a:effectLst/>
              <a:latin typeface="思源黑体 CN Medium" panose="020B0600000000000000" pitchFamily="34" charset="-122"/>
              <a:ea typeface="思源黑体 CN Medium" panose="020B0600000000000000" pitchFamily="34" charset="-122"/>
              <a:cs typeface="宋体" panose="02010600030101010101" pitchFamily="2" charset="-122"/>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0"/>
          <p:cNvSpPr>
            <a:spLocks noGrp="1"/>
          </p:cNvSpPr>
          <p:nvPr>
            <p:ph type="title"/>
          </p:nvPr>
        </p:nvSpPr>
        <p:spPr>
          <a:xfrm>
            <a:off x="457200" y="468000"/>
            <a:ext cx="8229600" cy="857250"/>
          </a:xfrm>
        </p:spPr>
        <p:txBody>
          <a:bodyPr>
            <a:normAutofit/>
          </a:bodyPr>
          <a:lstStyle/>
          <a:p>
            <a:pPr lvl="1" algn="ctr">
              <a:spcBef>
                <a:spcPts val="1200"/>
              </a:spcBef>
              <a:spcAft>
                <a:spcPts val="1200"/>
              </a:spcAft>
            </a:pPr>
            <a:r>
              <a:rPr lang="zh-CN" altLang="en-US" sz="3200" b="1" dirty="0">
                <a:solidFill>
                  <a:srgbClr val="007E66"/>
                </a:solidFill>
                <a:latin typeface="思源黑体 CN Medium" panose="020B0600000000000000" pitchFamily="34" charset="-122"/>
                <a:ea typeface="思源黑体 CN Medium" panose="020B0600000000000000" pitchFamily="34" charset="-122"/>
              </a:rPr>
              <a:t>病毒载体疫苗</a:t>
            </a:r>
            <a:endParaRPr lang="en-US" altLang="zh-CN" sz="3200" b="1" dirty="0">
              <a:solidFill>
                <a:srgbClr val="007E66"/>
              </a:solidFill>
              <a:latin typeface="思源黑体 CN Medium" panose="020B0600000000000000" pitchFamily="34" charset="-122"/>
              <a:ea typeface="思源黑体 CN Medium" panose="020B0600000000000000" pitchFamily="34" charset="-122"/>
            </a:endParaRPr>
          </a:p>
        </p:txBody>
      </p:sp>
      <p:graphicFrame>
        <p:nvGraphicFramePr>
          <p:cNvPr id="16" name="表格 15"/>
          <p:cNvGraphicFramePr>
            <a:graphicFrameLocks noGrp="1"/>
          </p:cNvGraphicFramePr>
          <p:nvPr/>
        </p:nvGraphicFramePr>
        <p:xfrm>
          <a:off x="571472" y="1208867"/>
          <a:ext cx="8063471" cy="3235009"/>
        </p:xfrm>
        <a:graphic>
          <a:graphicData uri="http://schemas.openxmlformats.org/drawingml/2006/table">
            <a:tbl>
              <a:tblPr/>
              <a:tblGrid>
                <a:gridCol w="1526540">
                  <a:extLst>
                    <a:ext uri="{9D8B030D-6E8A-4147-A177-3AD203B41FA5}">
                      <a16:colId xmlns:a16="http://schemas.microsoft.com/office/drawing/2014/main" val="20000"/>
                    </a:ext>
                  </a:extLst>
                </a:gridCol>
                <a:gridCol w="1063495">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394460">
                  <a:extLst>
                    <a:ext uri="{9D8B030D-6E8A-4147-A177-3AD203B41FA5}">
                      <a16:colId xmlns:a16="http://schemas.microsoft.com/office/drawing/2014/main" val="20003"/>
                    </a:ext>
                  </a:extLst>
                </a:gridCol>
                <a:gridCol w="1239126">
                  <a:extLst>
                    <a:ext uri="{9D8B030D-6E8A-4147-A177-3AD203B41FA5}">
                      <a16:colId xmlns:a16="http://schemas.microsoft.com/office/drawing/2014/main" val="20004"/>
                    </a:ext>
                  </a:extLst>
                </a:gridCol>
                <a:gridCol w="1284100">
                  <a:extLst>
                    <a:ext uri="{9D8B030D-6E8A-4147-A177-3AD203B41FA5}">
                      <a16:colId xmlns:a16="http://schemas.microsoft.com/office/drawing/2014/main" val="20005"/>
                    </a:ext>
                  </a:extLst>
                </a:gridCol>
              </a:tblGrid>
              <a:tr h="398145">
                <a:tc>
                  <a:txBody>
                    <a:bodyPr/>
                    <a:lstStyle/>
                    <a:p>
                      <a:pPr algn="ctr" fontAlgn="ctr"/>
                      <a:r>
                        <a:rPr lang="zh-CN" altLang="en-US" sz="1000" b="1" dirty="0">
                          <a:solidFill>
                            <a:schemeClr val="bg1">
                              <a:lumMod val="95000"/>
                            </a:schemeClr>
                          </a:solidFill>
                          <a:latin typeface="Poppins" panose="02000000000000000000" pitchFamily="2" charset="0"/>
                          <a:ea typeface="思源黑体 CN Regular" panose="020B0500000000000000" pitchFamily="34" charset="-122"/>
                          <a:cs typeface="Poppins" panose="02000000000000000000" pitchFamily="2" charset="0"/>
                        </a:rPr>
                        <a:t>病毒载体</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r>
                        <a:rPr lang="zh-CN" altLang="en-US" sz="1000" b="1" dirty="0">
                          <a:solidFill>
                            <a:schemeClr val="bg1">
                              <a:lumMod val="95000"/>
                            </a:schemeClr>
                          </a:solidFill>
                          <a:latin typeface="Poppins" panose="02000000000000000000" pitchFamily="2" charset="0"/>
                          <a:ea typeface="思源黑体 CN Regular" panose="020B0500000000000000" pitchFamily="34" charset="-122"/>
                          <a:cs typeface="Poppins" panose="02000000000000000000" pitchFamily="2" charset="0"/>
                        </a:rPr>
                        <a:t>疾病</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r>
                        <a:rPr lang="zh-CN" altLang="en-US" sz="1000" b="1" dirty="0">
                          <a:solidFill>
                            <a:schemeClr val="bg1">
                              <a:lumMod val="95000"/>
                            </a:schemeClr>
                          </a:solidFill>
                          <a:latin typeface="Poppins" panose="02000000000000000000" pitchFamily="2" charset="0"/>
                          <a:ea typeface="思源黑体 CN Regular" panose="020B0500000000000000" pitchFamily="34" charset="-122"/>
                          <a:cs typeface="Poppins" panose="02000000000000000000" pitchFamily="2" charset="0"/>
                        </a:rPr>
                        <a:t>疫苗名称</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buNone/>
                      </a:pPr>
                      <a:r>
                        <a:rPr lang="zh-CN" altLang="en-US" sz="1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制造商</a:t>
                      </a:r>
                      <a:endParaRPr lang="zh-CN" altLang="en-US" sz="1000" b="1" dirty="0">
                        <a:solidFill>
                          <a:schemeClr val="bg1">
                            <a:lumMod val="95000"/>
                          </a:schemeClr>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r>
                        <a:rPr lang="zh-CN" altLang="en-US" sz="1000" b="1" dirty="0">
                          <a:solidFill>
                            <a:schemeClr val="bg1">
                              <a:lumMod val="95000"/>
                            </a:schemeClr>
                          </a:solidFill>
                          <a:latin typeface="Poppins" panose="02000000000000000000" pitchFamily="2" charset="0"/>
                          <a:ea typeface="思源黑体 CN Regular" panose="020B0500000000000000" pitchFamily="34" charset="-122"/>
                          <a:cs typeface="Poppins" panose="02000000000000000000" pitchFamily="2" charset="0"/>
                        </a:rPr>
                        <a:t>监管批准</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tc>
                  <a:txBody>
                    <a:bodyPr/>
                    <a:lstStyle/>
                    <a:p>
                      <a:pPr algn="ctr" fontAlgn="ctr"/>
                      <a:r>
                        <a:rPr lang="zh-CN" altLang="en-US" sz="1000" b="1" dirty="0">
                          <a:solidFill>
                            <a:schemeClr val="bg1">
                              <a:lumMod val="95000"/>
                            </a:schemeClr>
                          </a:solidFill>
                          <a:latin typeface="Poppins" panose="02000000000000000000" pitchFamily="2" charset="0"/>
                          <a:ea typeface="思源黑体 CN Regular" panose="020B0500000000000000" pitchFamily="34" charset="-122"/>
                          <a:cs typeface="Poppins" panose="02000000000000000000" pitchFamily="2" charset="0"/>
                        </a:rPr>
                        <a:t>抗原</a:t>
                      </a:r>
                    </a:p>
                  </a:txBody>
                  <a:tcPr marL="13195" marR="13195" marT="6597" marB="6597"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7E66"/>
                    </a:solidFill>
                  </a:tcPr>
                </a:tc>
                <a:extLst>
                  <a:ext uri="{0D108BD9-81ED-4DB2-BD59-A6C34878D82A}">
                    <a16:rowId xmlns:a16="http://schemas.microsoft.com/office/drawing/2014/main" val="10000"/>
                  </a:ext>
                </a:extLst>
              </a:tr>
              <a:tr h="398226">
                <a:tc>
                  <a:txBody>
                    <a:bodyPr/>
                    <a:lstStyle/>
                    <a:p>
                      <a:pPr marL="0" algn="ctr" defTabSz="914400" rtl="0" eaLnBrk="1" fontAlgn="ctr" latinLnBrk="0" hangingPunct="1"/>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VSV</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fontAlgn="ct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埃博拉</a:t>
                      </a: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fontAlgn="ctr"/>
                      <a:r>
                        <a:rPr lang="en-US"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Ervebo</a:t>
                      </a:r>
                      <a:r>
                        <a:rPr 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000" dirty="0">
                          <a:latin typeface="Poppins" panose="02000000000000000000" pitchFamily="2" charset="0"/>
                          <a:ea typeface="思源黑体 CN Regular" panose="020B0500000000000000" pitchFamily="34" charset="-122"/>
                          <a:cs typeface="Poppins" panose="02000000000000000000" pitchFamily="2" charset="0"/>
                          <a:sym typeface="+mn-ea"/>
                        </a:rPr>
                        <a:t>Merck &amp; Co.</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2019</a:t>
                      </a: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年</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FDA</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marL="0" algn="ctr" defTabSz="914400" rtl="0" eaLnBrk="1" fontAlgn="ctr" latinLnBrk="0" hangingPunct="1"/>
                      <a:r>
                        <a:rPr 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ZEBOV-GP</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398226">
                <a:tc>
                  <a:txBody>
                    <a:bodyPr/>
                    <a:lstStyle/>
                    <a:p>
                      <a:pPr marL="0" algn="ctr" defTabSz="914400" rtl="0" eaLnBrk="1" fontAlgn="ctr" latinLnBrk="0" hangingPunct="1"/>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DV</a:t>
                      </a: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26</a:t>
                      </a: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（第一剂）</a:t>
                      </a:r>
                    </a:p>
                  </a:txBody>
                  <a:tcPr marL="13195" marR="13195" marT="6597" marB="6597" anchor="ctr">
                    <a:lnL>
                      <a:noFill/>
                    </a:lnL>
                    <a:lnR>
                      <a:noFill/>
                    </a:lnR>
                    <a:lnT>
                      <a:noFill/>
                    </a:lnT>
                    <a:lnB w="9525" cap="flat" cmpd="sng" algn="ctr">
                      <a:noFill/>
                      <a:prstDash val="solid"/>
                      <a:round/>
                      <a:headEnd type="none" w="med" len="med"/>
                      <a:tailEnd type="none" w="med" len="med"/>
                    </a:lnB>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埃博拉</a:t>
                      </a:r>
                    </a:p>
                  </a:txBody>
                  <a:tcPr marL="13195" marR="13195" marT="6597" marB="6597" anchor="ctr">
                    <a:lnL>
                      <a:noFill/>
                    </a:lnL>
                    <a:lnR>
                      <a:noFill/>
                    </a:lnR>
                    <a:lnT>
                      <a:noFill/>
                    </a:lnT>
                    <a:lnB w="9525" cap="flat" cmpd="sng" algn="ctr">
                      <a:noFill/>
                      <a:prstDash val="solid"/>
                      <a:round/>
                      <a:headEnd type="none" w="med" len="med"/>
                      <a:tailEnd type="none" w="med" len="med"/>
                    </a:lnB>
                    <a:solidFill>
                      <a:schemeClr val="bg1">
                        <a:lumMod val="95000"/>
                      </a:schemeClr>
                    </a:solidFill>
                  </a:tcPr>
                </a:tc>
                <a:tc>
                  <a:txBody>
                    <a:bodyPr/>
                    <a:lstStyle/>
                    <a:p>
                      <a:pPr marL="0" algn="ctr" defTabSz="914400" rtl="0" eaLnBrk="1" fontAlgn="ctr" latinLnBrk="0" hangingPunct="1"/>
                      <a:r>
                        <a:rPr lang="en-US" altLang="en-US"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Zabdeno</a:t>
                      </a: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noFill/>
                      <a:prstDash val="solid"/>
                      <a:round/>
                      <a:headEnd type="none" w="med" len="med"/>
                      <a:tailEnd type="none" w="med" len="med"/>
                    </a:lnB>
                    <a:solidFill>
                      <a:schemeClr val="bg1">
                        <a:lumMod val="95000"/>
                      </a:schemeClr>
                    </a:solidFill>
                  </a:tcPr>
                </a:tc>
                <a:tc>
                  <a:txBody>
                    <a:bodyPr/>
                    <a:lstStyle/>
                    <a:p>
                      <a:pPr marL="0" algn="ctr" defTabSz="914400" rtl="0" eaLnBrk="1" fontAlgn="ctr" latinLnBrk="0" hangingPunct="1">
                        <a:buNone/>
                      </a:pPr>
                      <a:r>
                        <a:rPr lang="en-US" altLang="en-US" sz="1000" dirty="0">
                          <a:latin typeface="Poppins" panose="02000000000000000000" pitchFamily="2" charset="0"/>
                          <a:ea typeface="思源黑体 CN Regular" panose="020B0500000000000000" pitchFamily="34" charset="-122"/>
                          <a:cs typeface="Poppins" panose="02000000000000000000" pitchFamily="2" charset="0"/>
                          <a:sym typeface="+mn-ea"/>
                        </a:rPr>
                        <a:t>J</a:t>
                      </a: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N</a:t>
                      </a:r>
                      <a:r>
                        <a:rPr lang="en-US" altLang="en-US" sz="1000" dirty="0">
                          <a:latin typeface="Poppins" panose="02000000000000000000" pitchFamily="2" charset="0"/>
                          <a:ea typeface="思源黑体 CN Regular" panose="020B0500000000000000" pitchFamily="34" charset="-122"/>
                          <a:cs typeface="Poppins" panose="02000000000000000000" pitchFamily="2" charset="0"/>
                          <a:sym typeface="+mn-ea"/>
                        </a:rPr>
                        <a:t>J</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noFill/>
                      <a:prstDash val="solid"/>
                      <a:round/>
                      <a:headEnd type="none" w="med" len="med"/>
                      <a:tailEnd type="none" w="med" len="med"/>
                    </a:lnB>
                    <a:solidFill>
                      <a:schemeClr val="bg1">
                        <a:lumMod val="95000"/>
                      </a:schemeClr>
                    </a:solidFill>
                  </a:tcPr>
                </a:tc>
                <a:tc>
                  <a:txBody>
                    <a:bodyPr/>
                    <a:lstStyle/>
                    <a:p>
                      <a:pPr marL="0" algn="ctr" defTabSz="914400" rtl="0" eaLnBrk="1" fontAlgn="ctr" latinLnBrk="0" hangingPunct="1"/>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2020</a:t>
                      </a: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年</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EMA</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noFill/>
                      <a:prstDash val="solid"/>
                      <a:round/>
                      <a:headEnd type="none" w="med" len="med"/>
                      <a:tailEnd type="none" w="med" len="med"/>
                    </a:lnB>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ZEBOV-GP</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94760">
                <a:tc>
                  <a:txBody>
                    <a:bodyPr/>
                    <a:lstStyle/>
                    <a:p>
                      <a:pPr marL="0" algn="ctr" defTabSz="914400" rtl="0" eaLnBrk="1" fontAlgn="ctr" latinLnBrk="0" hangingPunct="1"/>
                      <a:r>
                        <a:rPr 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Modified </a:t>
                      </a:r>
                      <a:r>
                        <a:rPr lang="sv-SE"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Vaccinia Ankara Bavarian Nordic Virus</a:t>
                      </a: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（第二剂）</a:t>
                      </a: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埃博拉</a:t>
                      </a: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en-US"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Mvabea</a:t>
                      </a: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buNone/>
                      </a:pPr>
                      <a:r>
                        <a:rPr lang="en-US" altLang="en-US" sz="1000" dirty="0">
                          <a:latin typeface="Poppins" panose="02000000000000000000" pitchFamily="2" charset="0"/>
                          <a:ea typeface="思源黑体 CN Regular" panose="020B0500000000000000" pitchFamily="34" charset="-122"/>
                          <a:cs typeface="Poppins" panose="02000000000000000000" pitchFamily="2" charset="0"/>
                          <a:sym typeface="+mn-ea"/>
                        </a:rPr>
                        <a:t>J</a:t>
                      </a: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N</a:t>
                      </a:r>
                      <a:r>
                        <a:rPr lang="en-US" altLang="en-US" sz="1000" dirty="0">
                          <a:latin typeface="Poppins" panose="02000000000000000000" pitchFamily="2" charset="0"/>
                          <a:ea typeface="思源黑体 CN Regular" panose="020B0500000000000000" pitchFamily="34" charset="-122"/>
                          <a:cs typeface="Poppins" panose="02000000000000000000" pitchFamily="2" charset="0"/>
                          <a:sym typeface="+mn-ea"/>
                        </a:rPr>
                        <a:t>J</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2020</a:t>
                      </a: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年</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EMA</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ZEBOV-GP</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02119">
                <a:tc>
                  <a:txBody>
                    <a:bodyPr/>
                    <a:lstStyle/>
                    <a:p>
                      <a:pPr marL="0" algn="ctr" defTabSz="914400" rtl="0" eaLnBrk="1" fontAlgn="ctr" latinLnBrk="0" hangingPunct="1"/>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Chimpanzee adenovirus</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solidFill>
                      <a:schemeClr val="bg1">
                        <a:lumMod val="95000"/>
                      </a:schemeClr>
                    </a:solidFill>
                  </a:tcPr>
                </a:tc>
                <a:tc>
                  <a:txBody>
                    <a:bodyPr/>
                    <a:lstStyle/>
                    <a:p>
                      <a:pPr algn="ctr" fontAlgn="ct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SARS-CoV-2</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solidFill>
                      <a:schemeClr val="bg1">
                        <a:lumMod val="95000"/>
                      </a:schemeClr>
                    </a:solidFill>
                  </a:tcPr>
                </a:tc>
                <a:tc>
                  <a:txBody>
                    <a:bodyPr/>
                    <a:lstStyle/>
                    <a:p>
                      <a:pPr algn="ctr" fontAlgn="ctr"/>
                      <a:r>
                        <a:rPr lang="en-US" altLang="zh-CN"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Vaxzevria</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solidFill>
                      <a:schemeClr val="bg1">
                        <a:lumMod val="95000"/>
                      </a:schemeClr>
                    </a:solidFill>
                  </a:tcPr>
                </a:tc>
                <a:tc>
                  <a:txBody>
                    <a:bodyPr/>
                    <a:lstStyle/>
                    <a:p>
                      <a:pPr marL="0" algn="ctr" defTabSz="914400" rtl="0" eaLnBrk="1" fontAlgn="ctr" latinLnBrk="0" hangingPunct="1">
                        <a:buNone/>
                      </a:pP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AstraZeneca</a:t>
                      </a:r>
                      <a:endPar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solidFill>
                      <a:schemeClr val="bg1">
                        <a:lumMod val="95000"/>
                      </a:schemeClr>
                    </a:solidFill>
                  </a:tcPr>
                </a:tc>
                <a:tc>
                  <a:txBody>
                    <a:bodyPr/>
                    <a:lstStyle/>
                    <a:p>
                      <a:pPr marL="0" algn="ctr" defTabSz="914400" rtl="0" eaLnBrk="1" fontAlgn="ctr" latinLnBrk="0" hangingPunct="1"/>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2021</a:t>
                      </a: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年</a:t>
                      </a: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EMA</a:t>
                      </a:r>
                      <a:endPar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solidFill>
                      <a:schemeClr val="bg1">
                        <a:lumMod val="95000"/>
                      </a:schemeClr>
                    </a:solidFill>
                  </a:tcPr>
                </a:tc>
                <a:tc>
                  <a:txBody>
                    <a:bodyPr/>
                    <a:lstStyle/>
                    <a:p>
                      <a:pPr algn="ctr" fontAlgn="ct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spike protein</a:t>
                      </a:r>
                    </a:p>
                  </a:txBody>
                  <a:tcPr marL="13195" marR="13195" marT="6597" marB="6597" anchor="ctr">
                    <a:lnL>
                      <a:noFill/>
                    </a:lnL>
                    <a:lnR>
                      <a:noFill/>
                    </a:lnR>
                    <a:lnT w="9525" cap="flat" cmpd="sng" algn="ctr">
                      <a:solidFill>
                        <a:srgbClr val="000000"/>
                      </a:solidFill>
                      <a:prstDash val="solid"/>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10004"/>
                  </a:ext>
                </a:extLst>
              </a:tr>
              <a:tr h="566758">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DV</a:t>
                      </a: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5</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a:noFill/>
                    </a:lnL>
                    <a:lnR>
                      <a:noFill/>
                    </a:lnR>
                    <a:lnT>
                      <a:noFill/>
                    </a:lnT>
                    <a:lnB w="9525" cap="flat" cmpd="sng" algn="ctr">
                      <a:no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SARS-CoV-2</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noFill/>
                      <a:prstDash val="solid"/>
                      <a:round/>
                      <a:headEnd type="none" w="med" len="med"/>
                      <a:tailEnd type="none" w="med" len="med"/>
                    </a:lnB>
                  </a:tcPr>
                </a:tc>
                <a:tc>
                  <a:txBody>
                    <a:bodyPr/>
                    <a:lstStyle/>
                    <a:p>
                      <a:pPr marL="0" algn="ctr" defTabSz="914400" rtl="0" eaLnBrk="1" fontAlgn="ctr" latinLnBrk="0" hangingPunct="1"/>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克威莎</a:t>
                      </a:r>
                      <a:endPar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noFill/>
                      <a:prstDash val="solid"/>
                      <a:round/>
                      <a:headEnd type="none" w="med" len="med"/>
                      <a:tailEnd type="none" w="med" len="med"/>
                    </a:lnB>
                  </a:tcPr>
                </a:tc>
                <a:tc>
                  <a:txBody>
                    <a:bodyPr/>
                    <a:lstStyle/>
                    <a:p>
                      <a:pPr marL="0" algn="ctr" defTabSz="914400" rtl="0" eaLnBrk="1" fontAlgn="ctr" latinLnBrk="0" hangingPunct="1">
                        <a:buNone/>
                      </a:pPr>
                      <a:r>
                        <a:rPr lang="en-US" altLang="zh-CN" sz="1000" dirty="0" err="1">
                          <a:latin typeface="Poppins" panose="02000000000000000000" pitchFamily="2" charset="0"/>
                          <a:ea typeface="思源黑体 CN Regular" panose="020B0500000000000000" pitchFamily="34" charset="-122"/>
                          <a:cs typeface="Poppins" panose="02000000000000000000" pitchFamily="2" charset="0"/>
                          <a:sym typeface="+mn-ea"/>
                        </a:rPr>
                        <a:t>CanSino</a:t>
                      </a: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 Biologics</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noFill/>
                      <a:prstDash val="solid"/>
                      <a:round/>
                      <a:headEnd type="none" w="med" len="med"/>
                      <a:tailEnd type="none" w="med" len="med"/>
                    </a:lnB>
                  </a:tcPr>
                </a:tc>
                <a:tc>
                  <a:txBody>
                    <a:bodyPr/>
                    <a:lstStyle/>
                    <a:p>
                      <a:pPr marL="0" algn="ctr" defTabSz="914400" rtl="0" eaLnBrk="1" fontAlgn="ctr" latinLnBrk="0" hangingPunct="1"/>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2021</a:t>
                      </a: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年</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NMPA</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no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spike protein</a:t>
                      </a:r>
                    </a:p>
                  </a:txBody>
                  <a:tcPr marL="13195" marR="13195" marT="6597" marB="6597" anchor="ctr">
                    <a:lnL>
                      <a:noFill/>
                    </a:lnL>
                    <a:lnR>
                      <a:noFill/>
                    </a:lnR>
                    <a:lnT>
                      <a:noFill/>
                    </a:lnT>
                    <a:lnB w="9525" cap="flat" cmpd="sng" algn="ctr">
                      <a:noFill/>
                      <a:prstDash val="solid"/>
                      <a:round/>
                      <a:headEnd type="none" w="med" len="med"/>
                      <a:tailEnd type="none" w="med" len="med"/>
                    </a:lnB>
                  </a:tcPr>
                </a:tc>
                <a:extLst>
                  <a:ext uri="{0D108BD9-81ED-4DB2-BD59-A6C34878D82A}">
                    <a16:rowId xmlns:a16="http://schemas.microsoft.com/office/drawing/2014/main" val="10005"/>
                  </a:ext>
                </a:extLst>
              </a:tr>
              <a:tr h="476775">
                <a:tc>
                  <a:txBody>
                    <a:bodyPr/>
                    <a:lstStyle/>
                    <a:p>
                      <a:pPr marL="0" algn="ctr" defTabSz="914400" rtl="0" eaLnBrk="1" fontAlgn="ctr" latinLnBrk="0" hangingPunct="1"/>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DV</a:t>
                      </a: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26</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a:noFill/>
                    </a:lnL>
                    <a:lnR>
                      <a:noFill/>
                    </a:lnR>
                    <a:lnT>
                      <a:noFill/>
                    </a:lnT>
                    <a:lnB w="952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SARS-CoV-2</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Ad26.COV2.S</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ctr" latinLnBrk="0" hangingPunct="1">
                        <a:buNone/>
                      </a:pPr>
                      <a:r>
                        <a:rPr lang="en-US" altLang="en-US" sz="1000" dirty="0">
                          <a:latin typeface="Poppins" panose="02000000000000000000" pitchFamily="2" charset="0"/>
                          <a:ea typeface="思源黑体 CN Regular" panose="020B0500000000000000" pitchFamily="34" charset="-122"/>
                          <a:cs typeface="Poppins" panose="02000000000000000000" pitchFamily="2" charset="0"/>
                          <a:sym typeface="+mn-ea"/>
                        </a:rPr>
                        <a:t>J</a:t>
                      </a: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N</a:t>
                      </a:r>
                      <a:r>
                        <a:rPr lang="en-US" altLang="en-US" sz="1000" dirty="0">
                          <a:latin typeface="Poppins" panose="02000000000000000000" pitchFamily="2" charset="0"/>
                          <a:ea typeface="思源黑体 CN Regular" panose="020B0500000000000000" pitchFamily="34" charset="-122"/>
                          <a:cs typeface="Poppins" panose="02000000000000000000" pitchFamily="2" charset="0"/>
                          <a:sym typeface="+mn-ea"/>
                        </a:rPr>
                        <a:t>J</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ctr" latinLnBrk="0" hangingPunct="1"/>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2021</a:t>
                      </a: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年</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FDA</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spike protein</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a:noFill/>
                    </a:lnL>
                    <a:lnR>
                      <a:noFill/>
                    </a:lnR>
                    <a:lnT>
                      <a:noFill/>
                    </a:lnT>
                    <a:lnB w="952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6" name="表格 15"/>
          <p:cNvGraphicFramePr>
            <a:graphicFrameLocks noGrp="1"/>
          </p:cNvGraphicFramePr>
          <p:nvPr/>
        </p:nvGraphicFramePr>
        <p:xfrm>
          <a:off x="999466" y="1643057"/>
          <a:ext cx="7340128" cy="1576851"/>
        </p:xfrm>
        <a:graphic>
          <a:graphicData uri="http://schemas.openxmlformats.org/drawingml/2006/table">
            <a:tbl>
              <a:tblPr firstRow="1">
                <a:tableStyleId>{9D7B26C5-4107-4FEC-AEDC-1716B250A1EF}</a:tableStyleId>
              </a:tblPr>
              <a:tblGrid>
                <a:gridCol w="1468120">
                  <a:extLst>
                    <a:ext uri="{9D8B030D-6E8A-4147-A177-3AD203B41FA5}">
                      <a16:colId xmlns:a16="http://schemas.microsoft.com/office/drawing/2014/main" val="20000"/>
                    </a:ext>
                  </a:extLst>
                </a:gridCol>
                <a:gridCol w="1871532">
                  <a:extLst>
                    <a:ext uri="{9D8B030D-6E8A-4147-A177-3AD203B41FA5}">
                      <a16:colId xmlns:a16="http://schemas.microsoft.com/office/drawing/2014/main" val="20001"/>
                    </a:ext>
                  </a:extLst>
                </a:gridCol>
                <a:gridCol w="1470733">
                  <a:extLst>
                    <a:ext uri="{9D8B030D-6E8A-4147-A177-3AD203B41FA5}">
                      <a16:colId xmlns:a16="http://schemas.microsoft.com/office/drawing/2014/main" val="20002"/>
                    </a:ext>
                  </a:extLst>
                </a:gridCol>
                <a:gridCol w="1377470">
                  <a:extLst>
                    <a:ext uri="{9D8B030D-6E8A-4147-A177-3AD203B41FA5}">
                      <a16:colId xmlns:a16="http://schemas.microsoft.com/office/drawing/2014/main" val="20003"/>
                    </a:ext>
                  </a:extLst>
                </a:gridCol>
                <a:gridCol w="1152273">
                  <a:extLst>
                    <a:ext uri="{9D8B030D-6E8A-4147-A177-3AD203B41FA5}">
                      <a16:colId xmlns:a16="http://schemas.microsoft.com/office/drawing/2014/main" val="20004"/>
                    </a:ext>
                  </a:extLst>
                </a:gridCol>
              </a:tblGrid>
              <a:tr h="485775">
                <a:tc>
                  <a:txBody>
                    <a:bodyPr/>
                    <a:lstStyle/>
                    <a:p>
                      <a:pPr marL="0" algn="ctr" defTabSz="914400" rtl="0" eaLnBrk="1" fontAlgn="ctr" latinLnBrk="0" hangingPunct="1"/>
                      <a:r>
                        <a:rPr lang="zh-CN" altLang="en-US" sz="1000" b="1" i="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疾病</a:t>
                      </a:r>
                    </a:p>
                  </a:txBody>
                  <a:tcPr marL="13195" marR="13195" marT="6597" marB="6597"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007E66"/>
                    </a:solidFill>
                  </a:tcPr>
                </a:tc>
                <a:tc>
                  <a:txBody>
                    <a:bodyPr/>
                    <a:lstStyle/>
                    <a:p>
                      <a:pPr marL="0" algn="ctr" defTabSz="914400" rtl="0" eaLnBrk="1" fontAlgn="ctr" latinLnBrk="0" hangingPunct="1"/>
                      <a:r>
                        <a:rPr lang="zh-CN" altLang="en-US" sz="1000" b="1" i="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疫苗名称</a:t>
                      </a:r>
                    </a:p>
                  </a:txBody>
                  <a:tcPr marL="13195" marR="13195" marT="6597" marB="65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007E66"/>
                    </a:solidFill>
                  </a:tcPr>
                </a:tc>
                <a:tc>
                  <a:txBody>
                    <a:bodyPr/>
                    <a:lstStyle/>
                    <a:p>
                      <a:pPr marL="0" algn="ctr" defTabSz="914400" rtl="0" eaLnBrk="1" fontAlgn="ctr" latinLnBrk="0" hangingPunct="1">
                        <a:buNone/>
                      </a:pPr>
                      <a:r>
                        <a:rPr lang="zh-CN" altLang="en-US" sz="10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制造商</a:t>
                      </a:r>
                      <a:endParaRPr lang="zh-CN" altLang="en-US" sz="1000" b="1" i="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007E66"/>
                    </a:solidFill>
                  </a:tcPr>
                </a:tc>
                <a:tc>
                  <a:txBody>
                    <a:bodyPr/>
                    <a:lstStyle/>
                    <a:p>
                      <a:pPr marL="0" algn="ctr" defTabSz="914400" rtl="0" eaLnBrk="1" fontAlgn="ctr" latinLnBrk="0" hangingPunct="1"/>
                      <a:r>
                        <a:rPr lang="zh-CN" altLang="en-US" sz="1000" b="1" i="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监管批准</a:t>
                      </a:r>
                    </a:p>
                  </a:txBody>
                  <a:tcPr marL="13195" marR="13195" marT="6597" marB="65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007E66"/>
                    </a:solidFill>
                  </a:tcPr>
                </a:tc>
                <a:tc>
                  <a:txBody>
                    <a:bodyPr/>
                    <a:lstStyle/>
                    <a:p>
                      <a:pPr marL="0" algn="ctr" defTabSz="914400" rtl="0" eaLnBrk="1" fontAlgn="ctr" latinLnBrk="0" hangingPunct="1"/>
                      <a:r>
                        <a:rPr lang="zh-CN" altLang="en-US" sz="1000" b="1" i="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抗原</a:t>
                      </a:r>
                    </a:p>
                  </a:txBody>
                  <a:tcPr marL="13195" marR="13195" marT="6597" marB="6597"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007E66"/>
                    </a:solidFill>
                  </a:tcPr>
                </a:tc>
                <a:extLst>
                  <a:ext uri="{0D108BD9-81ED-4DB2-BD59-A6C34878D82A}">
                    <a16:rowId xmlns:a16="http://schemas.microsoft.com/office/drawing/2014/main" val="10000"/>
                  </a:ext>
                </a:extLst>
              </a:tr>
              <a:tr h="563355">
                <a:tc>
                  <a:txBody>
                    <a:bodyPr/>
                    <a:lstStyle/>
                    <a:p>
                      <a:pPr marL="0" algn="ctr" defTabSz="914400" rtl="0" eaLnBrk="1" fontAlgn="ctr" latinLnBrk="0" hangingPunct="1"/>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SARS-CoV-2</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914400" rtl="0" eaLnBrk="1" fontAlgn="ctr" latinLnBrk="0" hangingPunct="1"/>
                      <a:r>
                        <a:rPr lang="en-US" altLang="zh-CN"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Comirnaty</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914400" rtl="0" eaLnBrk="1" fontAlgn="ctr" latinLnBrk="0" hangingPunct="1">
                        <a:buNone/>
                      </a:pP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Pfizer/</a:t>
                      </a:r>
                      <a:r>
                        <a:rPr lang="en-US" altLang="zh-CN" sz="1000" dirty="0" err="1">
                          <a:latin typeface="Poppins" panose="02000000000000000000" pitchFamily="2" charset="0"/>
                          <a:ea typeface="思源黑体 CN Regular" panose="020B0500000000000000" pitchFamily="34" charset="-122"/>
                          <a:cs typeface="Poppins" panose="02000000000000000000" pitchFamily="2" charset="0"/>
                          <a:sym typeface="+mn-ea"/>
                        </a:rPr>
                        <a:t>BioNtech</a:t>
                      </a:r>
                      <a:endPar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914400" rtl="0" eaLnBrk="1" fontAlgn="ctr" latinLnBrk="0" hangingPunct="1"/>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2021</a:t>
                      </a: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年</a:t>
                      </a: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FDA</a:t>
                      </a:r>
                      <a:endPar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914400" rtl="0" eaLnBrk="1" fontAlgn="ctr" latinLnBrk="0" hangingPunct="1"/>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spike protein</a:t>
                      </a:r>
                    </a:p>
                  </a:txBody>
                  <a:tcPr marL="13195" marR="13195" marT="6597" marB="6597"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527721">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SARS-CoV-2</a:t>
                      </a:r>
                      <a:endPar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lumMod val="95000"/>
                      </a:schemeClr>
                    </a:solidFill>
                  </a:tcPr>
                </a:tc>
                <a:tc>
                  <a:txBody>
                    <a:bodyPr/>
                    <a:lstStyle/>
                    <a:p>
                      <a:pPr marL="0" algn="ctr" defTabSz="914400" rtl="0" eaLnBrk="1" fontAlgn="ctr" latinLnBrk="0" hangingPunct="1"/>
                      <a:r>
                        <a:rPr lang="en-US" altLang="zh-CN" sz="1000" b="0" i="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Spikevax</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a:txBody>
                  <a:tcPr marL="13195" marR="13195" marT="6597" marB="65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lumMod val="95000"/>
                      </a:schemeClr>
                    </a:solidFill>
                  </a:tcPr>
                </a:tc>
                <a:tc>
                  <a:txBody>
                    <a:bodyPr/>
                    <a:lstStyle/>
                    <a:p>
                      <a:pPr marL="0" algn="ctr" defTabSz="914400" rtl="0" eaLnBrk="1" fontAlgn="ctr" latinLnBrk="0" hangingPunct="1">
                        <a:buNone/>
                      </a:pPr>
                      <a:r>
                        <a:rPr lang="en-US" altLang="zh-CN" sz="1000" dirty="0" err="1">
                          <a:latin typeface="Poppins" panose="02000000000000000000" pitchFamily="2" charset="0"/>
                          <a:ea typeface="思源黑体 CN Regular" panose="020B0500000000000000" pitchFamily="34" charset="-122"/>
                          <a:cs typeface="Poppins" panose="02000000000000000000" pitchFamily="2" charset="0"/>
                          <a:sym typeface="+mn-ea"/>
                        </a:rPr>
                        <a:t>Moderna</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lumMod val="95000"/>
                      </a:schemeClr>
                    </a:solidFill>
                  </a:tcPr>
                </a:tc>
                <a:tc>
                  <a:txBody>
                    <a:bodyPr/>
                    <a:lstStyle/>
                    <a:p>
                      <a:pPr marL="0" algn="ctr" defTabSz="914400" rtl="0" eaLnBrk="1" fontAlgn="ctr" latinLnBrk="0" hangingPunct="1"/>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2022</a:t>
                      </a:r>
                      <a:r>
                        <a:rPr lang="zh-CN"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年</a:t>
                      </a:r>
                      <a:r>
                        <a:rPr lang="en-US" altLang="zh-CN"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FDA</a:t>
                      </a:r>
                      <a:endParaRPr lang="pt-BR"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13195" marR="13195" marT="6597" marB="65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en-US" sz="1000" b="0" i="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spike protein</a:t>
                      </a:r>
                    </a:p>
                  </a:txBody>
                  <a:tcPr marL="13195" marR="13195" marT="6597" marB="6597"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13" name="标题 10"/>
          <p:cNvSpPr txBox="1"/>
          <p:nvPr/>
        </p:nvSpPr>
        <p:spPr>
          <a:xfrm>
            <a:off x="457200" y="468000"/>
            <a:ext cx="8229600" cy="857250"/>
          </a:xfrm>
          <a:prstGeom prst="rect">
            <a:avLst/>
          </a:prstGeom>
        </p:spPr>
        <p:txBody>
          <a:bodyPr vert="horz" lIns="91440" tIns="45720" rIns="91440" bIns="45720" rtlCol="0" anchor="ctr">
            <a:normAutofit/>
          </a:bodyPr>
          <a:lstStyle/>
          <a:p>
            <a:pPr marL="0" marR="0" lvl="1" indent="0" algn="ctr" defTabSz="9144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007E66"/>
                </a:solidFill>
                <a:effectLst/>
                <a:uLnTx/>
                <a:uFillTx/>
                <a:latin typeface="思源黑体 CN Medium" panose="020B0600000000000000" pitchFamily="34" charset="-122"/>
                <a:ea typeface="思源黑体 CN Medium" panose="020B0600000000000000" pitchFamily="34" charset="-122"/>
              </a:rPr>
              <a:t>基于核酸的疫苗</a:t>
            </a:r>
            <a:endParaRPr kumimoji="0" lang="en-US" altLang="zh-CN" sz="3200" b="1" i="0" u="none" strike="noStrike" kern="0" cap="none" spc="0" normalizeH="0" baseline="0" noProof="0" dirty="0">
              <a:ln>
                <a:noFill/>
              </a:ln>
              <a:solidFill>
                <a:srgbClr val="007E66"/>
              </a:solidFill>
              <a:effectLst/>
              <a:uLnTx/>
              <a:uFillTx/>
              <a:latin typeface="思源黑体 CN Medium" panose="020B0600000000000000" pitchFamily="34" charset="-122"/>
              <a:ea typeface="思源黑体 CN Medium" panose="020B0600000000000000" pitchFamily="34" charset="-122"/>
            </a:endParaRP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rot="19994501">
            <a:off x="445742" y="844279"/>
            <a:ext cx="3376875" cy="3814748"/>
            <a:chOff x="357158" y="900142"/>
            <a:chExt cx="3376875" cy="3814748"/>
          </a:xfrm>
        </p:grpSpPr>
        <p:sp>
          <p:nvSpPr>
            <p:cNvPr id="10" name="椭圆 9"/>
            <p:cNvSpPr/>
            <p:nvPr/>
          </p:nvSpPr>
          <p:spPr>
            <a:xfrm>
              <a:off x="2285984" y="1142990"/>
              <a:ext cx="714380" cy="7143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57158" y="900142"/>
              <a:ext cx="3376875" cy="3814748"/>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3" name="椭圆 12"/>
            <p:cNvSpPr/>
            <p:nvPr/>
          </p:nvSpPr>
          <p:spPr>
            <a:xfrm>
              <a:off x="2428860" y="2928940"/>
              <a:ext cx="1143008" cy="1143008"/>
            </a:xfrm>
            <a:prstGeom prst="ellipse">
              <a:avLst/>
            </a:prstGeom>
            <a:solidFill>
              <a:srgbClr val="D9D9D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00034" y="4000510"/>
              <a:ext cx="357190" cy="35719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sp>
        <p:nvSpPr>
          <p:cNvPr id="17"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rot="10514598">
            <a:off x="6072031" y="919663"/>
            <a:ext cx="1579698" cy="1784535"/>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8" name="副标题 2"/>
          <p:cNvSpPr txBox="1"/>
          <p:nvPr/>
        </p:nvSpPr>
        <p:spPr>
          <a:xfrm>
            <a:off x="794524" y="2276878"/>
            <a:ext cx="7920880" cy="1152128"/>
          </a:xfrm>
          <a:prstGeom prst="rect">
            <a:avLst/>
          </a:prstGeom>
        </p:spPr>
        <p:txBody>
          <a:bodyPr>
            <a:normAutofit/>
          </a:bodyPr>
          <a:lstStyle/>
          <a:p>
            <a:pPr algn="ctr">
              <a:defRPr/>
            </a:pPr>
            <a:r>
              <a:rPr lang="zh-CN" altLang="en-US" sz="3200" dirty="0">
                <a:latin typeface="思源黑体 CN Bold" panose="020B0800000000000000" pitchFamily="34" charset="-122"/>
                <a:ea typeface="思源黑体 CN Bold" panose="020B0800000000000000" pitchFamily="34" charset="-122"/>
                <a:cs typeface="Poppins" panose="02000000000000000000" pitchFamily="2" charset="0"/>
              </a:rPr>
              <a:t>重要病毒疫苗研发的进展及创新策略</a:t>
            </a:r>
          </a:p>
        </p:txBody>
      </p:sp>
      <p:sp>
        <p:nvSpPr>
          <p:cNvPr id="19" name="副标题 2"/>
          <p:cNvSpPr txBox="1"/>
          <p:nvPr/>
        </p:nvSpPr>
        <p:spPr>
          <a:xfrm>
            <a:off x="3311860" y="1071552"/>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latin typeface="Poppins" panose="02000000000000000000" pitchFamily="2" charset="0"/>
                <a:ea typeface="思源黑体 CN Regular" panose="020B0500000000000000" pitchFamily="34" charset="-122"/>
                <a:cs typeface="Poppins" panose="02000000000000000000" pitchFamily="2" charset="0"/>
              </a:rPr>
              <a:t>02</a:t>
            </a: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0"/>
          <p:cNvSpPr>
            <a:spLocks noGrp="1"/>
          </p:cNvSpPr>
          <p:nvPr>
            <p:ph type="title"/>
          </p:nvPr>
        </p:nvSpPr>
        <p:spPr>
          <a:xfrm>
            <a:off x="457200" y="469121"/>
            <a:ext cx="8229600" cy="857250"/>
          </a:xfrm>
        </p:spPr>
        <p:txBody>
          <a:bodyPr>
            <a:noAutofit/>
          </a:bodyPr>
          <a:lstStyle/>
          <a:p>
            <a:r>
              <a:rPr lang="en-US" altLang="zh-CN"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Influenza Virus-</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病毒抗原简介</a:t>
            </a:r>
          </a:p>
        </p:txBody>
      </p:sp>
      <p:graphicFrame>
        <p:nvGraphicFramePr>
          <p:cNvPr id="17" name="表格 16"/>
          <p:cNvGraphicFramePr>
            <a:graphicFrameLocks noGrp="1"/>
          </p:cNvGraphicFramePr>
          <p:nvPr/>
        </p:nvGraphicFramePr>
        <p:xfrm>
          <a:off x="4139952" y="1761706"/>
          <a:ext cx="4845952" cy="2622752"/>
        </p:xfrm>
        <a:graphic>
          <a:graphicData uri="http://schemas.openxmlformats.org/drawingml/2006/table">
            <a:tbl>
              <a:tblPr firstRow="1" bandRow="1">
                <a:tableStyleId>{EB344D84-9AFB-497E-A393-DC336BA19D2E}</a:tableStyleId>
              </a:tblPr>
              <a:tblGrid>
                <a:gridCol w="1255078">
                  <a:extLst>
                    <a:ext uri="{9D8B030D-6E8A-4147-A177-3AD203B41FA5}">
                      <a16:colId xmlns:a16="http://schemas.microsoft.com/office/drawing/2014/main" val="20000"/>
                    </a:ext>
                  </a:extLst>
                </a:gridCol>
                <a:gridCol w="2345321">
                  <a:extLst>
                    <a:ext uri="{9D8B030D-6E8A-4147-A177-3AD203B41FA5}">
                      <a16:colId xmlns:a16="http://schemas.microsoft.com/office/drawing/2014/main" val="20001"/>
                    </a:ext>
                  </a:extLst>
                </a:gridCol>
                <a:gridCol w="1245553">
                  <a:extLst>
                    <a:ext uri="{9D8B030D-6E8A-4147-A177-3AD203B41FA5}">
                      <a16:colId xmlns:a16="http://schemas.microsoft.com/office/drawing/2014/main" val="20002"/>
                    </a:ext>
                  </a:extLst>
                </a:gridCol>
              </a:tblGrid>
              <a:tr h="424068">
                <a:tc>
                  <a:txBody>
                    <a:bodyPr/>
                    <a:lstStyle/>
                    <a:p>
                      <a:pPr marL="0" algn="ctr" defTabSz="914400" rtl="0" eaLnBrk="1" fontAlgn="t" latinLnBrk="0" hangingPunct="1"/>
                      <a:r>
                        <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蛋白</a:t>
                      </a:r>
                    </a:p>
                  </a:txBody>
                  <a:tcPr marL="121920" marR="12192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marL="0" algn="ctr" defTabSz="914400" rtl="0" eaLnBrk="1" fontAlgn="t" latinLnBrk="0" hangingPunct="1"/>
                      <a:r>
                        <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在流感病毒生活周期中的作用</a:t>
                      </a:r>
                    </a:p>
                  </a:txBody>
                  <a:tcPr marL="121920" marR="12192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marL="0" algn="ctr" defTabSz="914400" rtl="0" eaLnBrk="1" fontAlgn="t" latinLnBrk="0" hangingPunct="1"/>
                      <a:r>
                        <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应用</a:t>
                      </a:r>
                    </a:p>
                  </a:txBody>
                  <a:tcPr marL="121920" marR="12192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extLst>
                  <a:ext uri="{0D108BD9-81ED-4DB2-BD59-A6C34878D82A}">
                    <a16:rowId xmlns:a16="http://schemas.microsoft.com/office/drawing/2014/main" val="10000"/>
                  </a:ext>
                </a:extLst>
              </a:tr>
              <a:tr h="437195">
                <a:tc>
                  <a:txBody>
                    <a:bodyPr/>
                    <a:lstStyle/>
                    <a:p>
                      <a:pPr algn="ct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HA (</a:t>
                      </a: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血凝素</a:t>
                      </a: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a:t>
                      </a:r>
                      <a:endParaRPr lang="zh-CN" altLang="en-US" sz="1100" dirty="0">
                        <a:latin typeface="Poppins" panose="02000000000000000000" pitchFamily="2" charset="0"/>
                        <a:ea typeface="思源黑体 CN Regular" panose="020B0500000000000000" pitchFamily="34" charset="-122"/>
                        <a:cs typeface="Poppins" panose="02000000000000000000" pitchFamily="2" charset="0"/>
                      </a:endParaRPr>
                    </a:p>
                  </a:txBody>
                  <a:tcPr marL="121920" marR="12192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宿主细胞膜上的唾液酸受体相结合，协助病毒包膜与宿主细胞膜相互融合；凝血作用</a:t>
                      </a:r>
                    </a:p>
                  </a:txBody>
                  <a:tcPr marL="121920" marR="12192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a:r>
                        <a:rPr kumimoji="0" lang="zh-CN" altLang="en-US"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a:t>
                      </a:r>
                      <a:r>
                        <a:rPr kumimoji="0" lang="zh-CN" altLang="en-US"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rPr>
                        <a:t>流感疫苗</a:t>
                      </a:r>
                      <a:endParaRPr kumimoji="0" lang="zh-CN" altLang="en-US"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endParaRPr>
                    </a:p>
                  </a:txBody>
                  <a:tcPr marL="121920" marR="12192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34349">
                <a:tc>
                  <a:txBody>
                    <a:bodyPr/>
                    <a:lstStyle/>
                    <a:p>
                      <a:pPr algn="ct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NA (</a:t>
                      </a: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神经氨酸酶</a:t>
                      </a: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a:t>
                      </a:r>
                      <a:endParaRPr lang="zh-CN" altLang="en-US" sz="1100" dirty="0">
                        <a:latin typeface="Poppins" panose="02000000000000000000" pitchFamily="2" charset="0"/>
                        <a:ea typeface="思源黑体 CN Regular" panose="020B0500000000000000" pitchFamily="34" charset="-122"/>
                        <a:cs typeface="Poppins" panose="02000000000000000000" pitchFamily="2" charset="0"/>
                      </a:endParaRPr>
                    </a:p>
                  </a:txBody>
                  <a:tcPr marL="121920" marR="12192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tc>
                  <a:txBody>
                    <a:bodyPr/>
                    <a:lstStyle/>
                    <a:p>
                      <a:pPr algn="ct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水解唾液酸受体，促进成熟病毒颗粒释放</a:t>
                      </a:r>
                    </a:p>
                  </a:txBody>
                  <a:tcPr marL="121920" marR="12192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kumimoji="0" lang="zh-CN" altLang="en-US"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通用</a:t>
                      </a:r>
                      <a:r>
                        <a:rPr kumimoji="0" lang="zh-CN" altLang="en-US"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rPr>
                        <a:t>流感疫苗</a:t>
                      </a:r>
                      <a:endParaRPr kumimoji="0" lang="en-US" altLang="zh-CN"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endParaRPr>
                    </a:p>
                  </a:txBody>
                  <a:tcPr marL="121920" marR="12192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437195">
                <a:tc>
                  <a:txBody>
                    <a:bodyPr/>
                    <a:lstStyle/>
                    <a:p>
                      <a:pPr algn="ct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NP (</a:t>
                      </a: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核蛋白</a:t>
                      </a: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a:t>
                      </a:r>
                      <a:endParaRPr lang="zh-CN" altLang="en-US" sz="1100" dirty="0">
                        <a:latin typeface="Poppins" panose="02000000000000000000" pitchFamily="2" charset="0"/>
                        <a:ea typeface="思源黑体 CN Regular" panose="020B0500000000000000" pitchFamily="34" charset="-122"/>
                        <a:cs typeface="Poppins" panose="02000000000000000000" pitchFamily="2" charset="0"/>
                      </a:endParaRPr>
                    </a:p>
                  </a:txBody>
                  <a:tcPr marL="121920" marR="121920" anchor="ctr">
                    <a:lnL>
                      <a:noFill/>
                    </a:lnL>
                    <a:lnR>
                      <a:noFill/>
                    </a:lnR>
                    <a:lnT>
                      <a:noFill/>
                    </a:lnT>
                    <a:lnB>
                      <a:noFill/>
                    </a:lnB>
                    <a:lnTlToBr w="12700" cmpd="sng">
                      <a:noFill/>
                      <a:prstDash val="solid"/>
                    </a:lnTlToBr>
                    <a:lnBlToTr w="12700" cmpd="sng">
                      <a:noFill/>
                      <a:prstDash val="solid"/>
                    </a:lnBlToTr>
                    <a:noFill/>
                  </a:tcPr>
                </a:tc>
                <a:tc>
                  <a:txBody>
                    <a:bodyPr/>
                    <a:lstStyle/>
                    <a:p>
                      <a:pPr algn="ct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与流感遗传物质结合，参与病毒基因复制、转录、翻译；维持病毒基因稳定性</a:t>
                      </a:r>
                    </a:p>
                  </a:txBody>
                  <a:tcPr marL="121920" marR="12192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kumimoji="0" lang="zh-CN" altLang="en-US"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a:t>
                      </a:r>
                      <a:r>
                        <a:rPr kumimoji="0" lang="zh-CN" altLang="en-US"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通用</a:t>
                      </a:r>
                      <a:r>
                        <a:rPr kumimoji="0" lang="zh-CN" altLang="en-US"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rPr>
                        <a:t>流感疫苗</a:t>
                      </a:r>
                    </a:p>
                  </a:txBody>
                  <a:tcPr marL="121920" marR="12192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75615">
                <a:tc>
                  <a:txBody>
                    <a:bodyPr/>
                    <a:lstStyle/>
                    <a:p>
                      <a:pPr algn="ct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M</a:t>
                      </a: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蛋白</a:t>
                      </a:r>
                    </a:p>
                  </a:txBody>
                  <a:tcPr marL="121920" marR="12192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保护病毒核心，维护病毒空间结构</a:t>
                      </a:r>
                    </a:p>
                  </a:txBody>
                  <a:tcPr marL="121920" marR="12192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kumimoji="0" lang="zh-CN" altLang="en-US"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a:t>
                      </a:r>
                      <a:r>
                        <a:rPr kumimoji="0" lang="zh-CN" altLang="en-US"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通用</a:t>
                      </a:r>
                      <a:r>
                        <a:rPr kumimoji="0" lang="zh-CN" altLang="en-US"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rPr>
                        <a:t>流感疫苗</a:t>
                      </a:r>
                      <a:endParaRPr kumimoji="0" lang="en-US" altLang="zh-CN"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endParaRPr>
                    </a:p>
                  </a:txBody>
                  <a:tcPr marL="121920" marR="12192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bl>
          </a:graphicData>
        </a:graphic>
      </p:graphicFrame>
      <p:cxnSp>
        <p:nvCxnSpPr>
          <p:cNvPr id="19" name="直接箭头连接符 18"/>
          <p:cNvCxnSpPr/>
          <p:nvPr/>
        </p:nvCxnSpPr>
        <p:spPr>
          <a:xfrm rot="5400000" flipH="1" flipV="1">
            <a:off x="2214546" y="4214824"/>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7107" name="Picture 3"/>
          <p:cNvPicPr>
            <a:picLocks noChangeAspect="1" noChangeArrowheads="1"/>
          </p:cNvPicPr>
          <p:nvPr/>
        </p:nvPicPr>
        <p:blipFill>
          <a:blip r:embed="rId4" cstate="print"/>
          <a:srcRect/>
          <a:stretch>
            <a:fillRect/>
          </a:stretch>
        </p:blipFill>
        <p:spPr bwMode="auto">
          <a:xfrm>
            <a:off x="70001" y="1466370"/>
            <a:ext cx="3879806" cy="2957335"/>
          </a:xfrm>
          <a:prstGeom prst="rect">
            <a:avLst/>
          </a:prstGeom>
          <a:noFill/>
          <a:ln w="9525">
            <a:noFill/>
            <a:miter lim="800000"/>
            <a:headEnd/>
            <a:tailEnd/>
          </a:ln>
        </p:spPr>
      </p:pic>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03177" y="500048"/>
            <a:ext cx="6030818" cy="58477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rPr>
              <a:t>已获批季节性流感疫苗株的类型</a:t>
            </a:r>
          </a:p>
        </p:txBody>
      </p:sp>
      <p:sp>
        <p:nvSpPr>
          <p:cNvPr id="9" name="矩形 8"/>
          <p:cNvSpPr/>
          <p:nvPr/>
        </p:nvSpPr>
        <p:spPr>
          <a:xfrm>
            <a:off x="323528" y="1214428"/>
            <a:ext cx="8391876" cy="307777"/>
          </a:xfrm>
          <a:prstGeom prst="rect">
            <a:avLst/>
          </a:prstGeom>
        </p:spPr>
        <p:txBody>
          <a:bodyPr wrap="square">
            <a:spAutoFit/>
          </a:bodyPr>
          <a:lstStyle/>
          <a:p>
            <a:pPr>
              <a:buClr>
                <a:srgbClr val="005440"/>
              </a:buClr>
              <a:buFont typeface="Wingdings" panose="05000000000000000000" pitchFamily="2" charset="2"/>
              <a:buChar char="u"/>
            </a:pP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目前，全球批准的流感疫苗主要有三种类型：灭活疫苗、减毒活疫苗和重组疫苗。</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E:\义翘工作文件\设计\2023年\6月\0614 配图\配图.jpg"/>
          <p:cNvPicPr>
            <a:picLocks noChangeAspect="1" noChangeArrowheads="1"/>
          </p:cNvPicPr>
          <p:nvPr/>
        </p:nvPicPr>
        <p:blipFill>
          <a:blip r:embed="rId3"/>
          <a:srcRect/>
          <a:stretch>
            <a:fillRect/>
          </a:stretch>
        </p:blipFill>
        <p:spPr bwMode="auto">
          <a:xfrm>
            <a:off x="539989" y="1696118"/>
            <a:ext cx="7713683" cy="2659891"/>
          </a:xfrm>
          <a:prstGeom prst="rect">
            <a:avLst/>
          </a:prstGeom>
          <a:noFill/>
        </p:spPr>
      </p:pic>
      <p:sp>
        <p:nvSpPr>
          <p:cNvPr id="2" name="文本框 1"/>
          <p:cNvSpPr txBox="1"/>
          <p:nvPr/>
        </p:nvSpPr>
        <p:spPr>
          <a:xfrm>
            <a:off x="6429375" y="4445635"/>
            <a:ext cx="2247265" cy="213995"/>
          </a:xfrm>
          <a:prstGeom prst="rect">
            <a:avLst/>
          </a:prstGeom>
          <a:noFill/>
        </p:spPr>
        <p:txBody>
          <a:bodyPr wrap="square" rtlCol="0" anchor="t">
            <a:spAutoFit/>
          </a:bodyPr>
          <a:lstStyle/>
          <a:p>
            <a:r>
              <a:rPr lang="zh-CN" altLang="en-US" sz="800">
                <a:solidFill>
                  <a:schemeClr val="bg1">
                    <a:lumMod val="50000"/>
                  </a:schemeClr>
                </a:solidFill>
                <a:latin typeface="Poppins" panose="02000000000000000000" pitchFamily="2" charset="0"/>
                <a:cs typeface="Poppins" panose="02000000000000000000" pitchFamily="2" charset="0"/>
              </a:rPr>
              <a:t>doi: 10.1186/s12929-020-0626-6</a:t>
            </a:r>
          </a:p>
        </p:txBody>
      </p:sp>
      <p:sp>
        <p:nvSpPr>
          <p:cNvPr id="3"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288452" y="500048"/>
            <a:ext cx="4660265" cy="58356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rPr>
              <a:t>季节性流感疫苗株的组分</a:t>
            </a:r>
          </a:p>
        </p:txBody>
      </p:sp>
      <p:sp>
        <p:nvSpPr>
          <p:cNvPr id="9" name="矩形 8"/>
          <p:cNvSpPr/>
          <p:nvPr/>
        </p:nvSpPr>
        <p:spPr>
          <a:xfrm>
            <a:off x="323528" y="1142673"/>
            <a:ext cx="8391876" cy="521970"/>
          </a:xfrm>
          <a:prstGeom prst="rect">
            <a:avLst/>
          </a:prstGeom>
        </p:spPr>
        <p:txBody>
          <a:bodyPr wrap="square">
            <a:spAutoFit/>
          </a:bodyPr>
          <a:lstStyle/>
          <a:p>
            <a:pPr>
              <a:buClr>
                <a:srgbClr val="005440"/>
              </a:buClr>
              <a:buFont typeface="Wingdings" panose="05000000000000000000" pitchFamily="2" charset="2"/>
              <a:buChar char="u"/>
            </a:pP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WHO</a:t>
            </a:r>
            <a:r>
              <a:rPr lang="zh-CN" altLang="en-US" sz="1400" dirty="0">
                <a:latin typeface="Poppins" panose="02000000000000000000" pitchFamily="2" charset="0"/>
                <a:ea typeface="思源黑体 CN Regular" panose="020B0500000000000000" pitchFamily="34" charset="-122"/>
                <a:cs typeface="Poppins" panose="02000000000000000000" pitchFamily="2" charset="0"/>
                <a:sym typeface="+mn-ea"/>
              </a:rPr>
              <a:t>每年</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会公布下一流感季的疫苗株组分，含有甲型</a:t>
            </a:r>
            <a:r>
              <a:rPr lang="en-US" sz="1400" dirty="0">
                <a:latin typeface="Poppins" panose="02000000000000000000" pitchFamily="2" charset="0"/>
                <a:ea typeface="思源黑体 CN Regular" panose="020B0500000000000000" pitchFamily="34" charset="-122"/>
                <a:cs typeface="Poppins" panose="02000000000000000000" pitchFamily="2" charset="0"/>
              </a:rPr>
              <a:t>H1N1</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和</a:t>
            </a:r>
            <a:r>
              <a:rPr lang="en-US" sz="1400" dirty="0">
                <a:latin typeface="Poppins" panose="02000000000000000000" pitchFamily="2" charset="0"/>
                <a:ea typeface="思源黑体 CN Regular" panose="020B0500000000000000" pitchFamily="34" charset="-122"/>
                <a:cs typeface="Poppins" panose="02000000000000000000" pitchFamily="2" charset="0"/>
              </a:rPr>
              <a:t>H3</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N2</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及乙型流感病毒，以“三价”或“四价”制剂生产。</a:t>
            </a:r>
          </a:p>
        </p:txBody>
      </p:sp>
      <p:sp>
        <p:nvSpPr>
          <p:cNvPr id="10" name="矩形 9"/>
          <p:cNvSpPr/>
          <p:nvPr/>
        </p:nvSpPr>
        <p:spPr>
          <a:xfrm>
            <a:off x="323850" y="1694180"/>
            <a:ext cx="8232140" cy="491490"/>
          </a:xfrm>
          <a:prstGeom prst="rect">
            <a:avLst/>
          </a:prstGeom>
        </p:spPr>
        <p:txBody>
          <a:bodyPr wrap="square">
            <a:spAutoFit/>
          </a:bodyPr>
          <a:lstStyle/>
          <a:p>
            <a:r>
              <a:rPr lang="en-US" sz="1200" b="1" dirty="0">
                <a:latin typeface="Poppins" panose="02000000000000000000" pitchFamily="2" charset="0"/>
                <a:cs typeface="Poppins" panose="02000000000000000000" pitchFamily="2" charset="0"/>
              </a:rPr>
              <a:t>Recommendations announced for influenza vaccine composition for the </a:t>
            </a:r>
            <a:r>
              <a:rPr lang="en-US" sz="1400" b="1" dirty="0">
                <a:latin typeface="Poppins" panose="02000000000000000000" pitchFamily="2" charset="0"/>
                <a:cs typeface="Poppins" panose="02000000000000000000" pitchFamily="2" charset="0"/>
              </a:rPr>
              <a:t>2024-2025</a:t>
            </a:r>
            <a:r>
              <a:rPr lang="en-US" sz="1200" b="1" dirty="0">
                <a:latin typeface="Poppins" panose="02000000000000000000" pitchFamily="2" charset="0"/>
                <a:cs typeface="Poppins" panose="02000000000000000000" pitchFamily="2" charset="0"/>
              </a:rPr>
              <a:t> northern hemisphere influenza season</a:t>
            </a:r>
          </a:p>
        </p:txBody>
      </p:sp>
      <p:sp>
        <p:nvSpPr>
          <p:cNvPr id="11" name="矩形 10"/>
          <p:cNvSpPr/>
          <p:nvPr/>
        </p:nvSpPr>
        <p:spPr>
          <a:xfrm>
            <a:off x="1163924" y="4708540"/>
            <a:ext cx="6500858" cy="198755"/>
          </a:xfrm>
          <a:prstGeom prst="rect">
            <a:avLst/>
          </a:prstGeom>
        </p:spPr>
        <p:txBody>
          <a:bodyPr wrap="square">
            <a:spAutoFit/>
          </a:bodyPr>
          <a:lstStyle/>
          <a:p>
            <a:r>
              <a:rPr lang="en-US" altLang="zh-CN" sz="700" dirty="0">
                <a:latin typeface="Poppins" panose="02000000000000000000" pitchFamily="2" charset="0"/>
                <a:cs typeface="Poppins" panose="02000000000000000000" pitchFamily="2" charset="0"/>
              </a:rPr>
              <a:t>Recommended composition of influenza virus vaccines for use in the 2024-2025 northern hemisphere influenza season (who.int) </a:t>
            </a:r>
            <a:endParaRPr lang="zh-CN" altLang="en-US" sz="700" dirty="0">
              <a:latin typeface="Poppins" panose="02000000000000000000" pitchFamily="2" charset="0"/>
              <a:cs typeface="Poppins" panose="02000000000000000000" pitchFamily="2" charset="0"/>
            </a:endParaRPr>
          </a:p>
        </p:txBody>
      </p:sp>
      <p:sp>
        <p:nvSpPr>
          <p:cNvPr id="14" name="TextBox 13"/>
          <p:cNvSpPr txBox="1"/>
          <p:nvPr/>
        </p:nvSpPr>
        <p:spPr>
          <a:xfrm>
            <a:off x="1874809" y="2463889"/>
            <a:ext cx="4929222" cy="1445260"/>
          </a:xfrm>
          <a:prstGeom prst="rect">
            <a:avLst/>
          </a:prstGeom>
          <a:solidFill>
            <a:schemeClr val="bg1">
              <a:lumMod val="95000"/>
            </a:schemeClr>
          </a:solidFill>
          <a:ln>
            <a:solidFill>
              <a:srgbClr val="007E66"/>
            </a:solidFill>
            <a:prstDash val="dashDot"/>
          </a:ln>
        </p:spPr>
        <p:txBody>
          <a:bodyPr wrap="square" rtlCol="0">
            <a:spAutoFit/>
          </a:bodyPr>
          <a:lstStyle/>
          <a:p>
            <a:r>
              <a:rPr lang="en-US" sz="1100" b="1" dirty="0">
                <a:latin typeface="Poppins" panose="02000000000000000000" pitchFamily="2" charset="0"/>
                <a:cs typeface="Poppins" panose="02000000000000000000" pitchFamily="2" charset="0"/>
              </a:rPr>
              <a:t>Egg-based vaccines</a:t>
            </a:r>
            <a:endParaRPr lang="en-US" sz="1100" dirty="0">
              <a:latin typeface="Poppins" panose="02000000000000000000" pitchFamily="2" charset="0"/>
              <a:cs typeface="Poppins" panose="02000000000000000000" pitchFamily="2" charset="0"/>
            </a:endParaRPr>
          </a:p>
          <a:p>
            <a:r>
              <a:rPr lang="en-US" sz="1100" dirty="0">
                <a:latin typeface="Poppins" panose="02000000000000000000" pitchFamily="2" charset="0"/>
                <a:cs typeface="Poppins" panose="02000000000000000000" pitchFamily="2" charset="0"/>
              </a:rPr>
              <a:t>an A/Victoria/4897/2022 (H1N1)pdm09-like virus</a:t>
            </a:r>
          </a:p>
          <a:p>
            <a:r>
              <a:rPr lang="en-US" sz="1100" dirty="0">
                <a:latin typeface="Poppins" panose="02000000000000000000" pitchFamily="2" charset="0"/>
                <a:cs typeface="Poppins" panose="02000000000000000000" pitchFamily="2" charset="0"/>
              </a:rPr>
              <a:t>an A/Thailand/8/2022 (H3N2)-like virus</a:t>
            </a:r>
          </a:p>
          <a:p>
            <a:r>
              <a:rPr lang="en-US" sz="1100" dirty="0">
                <a:latin typeface="Poppins" panose="02000000000000000000" pitchFamily="2" charset="0"/>
                <a:cs typeface="Poppins" panose="02000000000000000000" pitchFamily="2" charset="0"/>
              </a:rPr>
              <a:t>a B/Austria/1359417/2021 (B/Victoria lineage)-like virus</a:t>
            </a:r>
          </a:p>
          <a:p>
            <a:r>
              <a:rPr lang="en-US" sz="1100" b="1" dirty="0">
                <a:latin typeface="Poppins" panose="02000000000000000000" pitchFamily="2" charset="0"/>
                <a:cs typeface="Poppins" panose="02000000000000000000" pitchFamily="2" charset="0"/>
              </a:rPr>
              <a:t>Cell culture- or recombinant-based vaccines</a:t>
            </a:r>
            <a:endParaRPr lang="en-US" sz="1100" dirty="0">
              <a:latin typeface="Poppins" panose="02000000000000000000" pitchFamily="2" charset="0"/>
              <a:cs typeface="Poppins" panose="02000000000000000000" pitchFamily="2" charset="0"/>
            </a:endParaRPr>
          </a:p>
          <a:p>
            <a:r>
              <a:rPr lang="en-US" sz="1100" dirty="0">
                <a:latin typeface="Poppins" panose="02000000000000000000" pitchFamily="2" charset="0"/>
                <a:cs typeface="Poppins" panose="02000000000000000000" pitchFamily="2" charset="0"/>
              </a:rPr>
              <a:t>an A/Wisconsin/67/2022 (H1N1)pdm09-like virus</a:t>
            </a:r>
          </a:p>
          <a:p>
            <a:r>
              <a:rPr lang="en-US" sz="1100" dirty="0">
                <a:latin typeface="Poppins" panose="02000000000000000000" pitchFamily="2" charset="0"/>
                <a:cs typeface="Poppins" panose="02000000000000000000" pitchFamily="2" charset="0"/>
              </a:rPr>
              <a:t>an A/Massachusetts/18/2022 (H3N2)-like virus</a:t>
            </a:r>
          </a:p>
          <a:p>
            <a:r>
              <a:rPr lang="en-US" sz="1100" dirty="0">
                <a:latin typeface="Poppins" panose="02000000000000000000" pitchFamily="2" charset="0"/>
                <a:cs typeface="Poppins" panose="02000000000000000000" pitchFamily="2" charset="0"/>
              </a:rPr>
              <a:t>a B/Austria/1359417/2021 (B/Victoria lineage)-like virus</a:t>
            </a:r>
          </a:p>
        </p:txBody>
      </p:sp>
      <p:sp>
        <p:nvSpPr>
          <p:cNvPr id="15" name="矩形 14"/>
          <p:cNvSpPr/>
          <p:nvPr/>
        </p:nvSpPr>
        <p:spPr>
          <a:xfrm>
            <a:off x="428596" y="4038079"/>
            <a:ext cx="6929486" cy="260350"/>
          </a:xfrm>
          <a:prstGeom prst="rect">
            <a:avLst/>
          </a:prstGeom>
        </p:spPr>
        <p:txBody>
          <a:bodyPr wrap="square">
            <a:spAutoFit/>
          </a:bodyPr>
          <a:lstStyle/>
          <a:p>
            <a:pPr marL="228600" indent="-228600">
              <a:buClr>
                <a:srgbClr val="005440"/>
              </a:buClr>
              <a:buFont typeface="Wingdings" panose="05000000000000000000" charset="0"/>
              <a:buChar char="Ø"/>
            </a:pPr>
            <a:r>
              <a:rPr lang="en-US" sz="1100" b="1" dirty="0">
                <a:latin typeface="Poppins" panose="02000000000000000000" pitchFamily="2" charset="0"/>
                <a:cs typeface="Poppins" panose="02000000000000000000" pitchFamily="2" charset="0"/>
              </a:rPr>
              <a:t>For </a:t>
            </a:r>
            <a:r>
              <a:rPr lang="en-US" sz="1100" b="1" dirty="0" err="1">
                <a:latin typeface="Poppins" panose="02000000000000000000" pitchFamily="2" charset="0"/>
                <a:cs typeface="Poppins" panose="02000000000000000000" pitchFamily="2" charset="0"/>
              </a:rPr>
              <a:t>quadrivalent</a:t>
            </a:r>
            <a:r>
              <a:rPr lang="en-US" sz="1100" b="1" dirty="0">
                <a:latin typeface="Poppins" panose="02000000000000000000" pitchFamily="2" charset="0"/>
                <a:cs typeface="Poppins" panose="02000000000000000000" pitchFamily="2" charset="0"/>
              </a:rPr>
              <a:t> egg- or cell culture-based or recombinant vaccines</a:t>
            </a:r>
            <a:r>
              <a:rPr lang="zh-CN" altLang="en-US" sz="1100" b="1" dirty="0">
                <a:latin typeface="Poppins" panose="02000000000000000000" pitchFamily="2" charset="0"/>
                <a:cs typeface="Poppins" panose="02000000000000000000" pitchFamily="2" charset="0"/>
              </a:rPr>
              <a:t>：</a:t>
            </a:r>
          </a:p>
        </p:txBody>
      </p:sp>
      <p:sp>
        <p:nvSpPr>
          <p:cNvPr id="16" name="TextBox 15"/>
          <p:cNvSpPr txBox="1"/>
          <p:nvPr/>
        </p:nvSpPr>
        <p:spPr>
          <a:xfrm>
            <a:off x="1874809" y="4293726"/>
            <a:ext cx="4929222" cy="260350"/>
          </a:xfrm>
          <a:prstGeom prst="rect">
            <a:avLst/>
          </a:prstGeom>
          <a:solidFill>
            <a:schemeClr val="bg1">
              <a:lumMod val="95000"/>
            </a:schemeClr>
          </a:solidFill>
          <a:ln>
            <a:solidFill>
              <a:srgbClr val="007E66"/>
            </a:solidFill>
            <a:prstDash val="dashDot"/>
          </a:ln>
        </p:spPr>
        <p:txBody>
          <a:bodyPr wrap="square" rtlCol="0">
            <a:spAutoFit/>
          </a:bodyPr>
          <a:lstStyle/>
          <a:p>
            <a:r>
              <a:rPr lang="en-US" sz="1100" dirty="0">
                <a:latin typeface="Poppins" panose="02000000000000000000" pitchFamily="2" charset="0"/>
                <a:cs typeface="Poppins" panose="02000000000000000000" pitchFamily="2" charset="0"/>
              </a:rPr>
              <a:t>a B/</a:t>
            </a:r>
            <a:r>
              <a:rPr lang="en-US" sz="1100" dirty="0" err="1">
                <a:latin typeface="Poppins" panose="02000000000000000000" pitchFamily="2" charset="0"/>
                <a:cs typeface="Poppins" panose="02000000000000000000" pitchFamily="2" charset="0"/>
              </a:rPr>
              <a:t>Phuket</a:t>
            </a:r>
            <a:r>
              <a:rPr lang="en-US" sz="1100" dirty="0">
                <a:latin typeface="Poppins" panose="02000000000000000000" pitchFamily="2" charset="0"/>
                <a:cs typeface="Poppins" panose="02000000000000000000" pitchFamily="2" charset="0"/>
              </a:rPr>
              <a:t>/3073/2013 (B/Yamagata lineage)-like virus </a:t>
            </a: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
        <p:nvSpPr>
          <p:cNvPr id="3" name="矩形 2"/>
          <p:cNvSpPr/>
          <p:nvPr/>
        </p:nvSpPr>
        <p:spPr>
          <a:xfrm>
            <a:off x="428596" y="2199754"/>
            <a:ext cx="6929486" cy="260350"/>
          </a:xfrm>
          <a:prstGeom prst="rect">
            <a:avLst/>
          </a:prstGeom>
        </p:spPr>
        <p:txBody>
          <a:bodyPr wrap="square">
            <a:spAutoFit/>
          </a:bodyPr>
          <a:lstStyle/>
          <a:p>
            <a:pPr marL="171450" indent="-171450">
              <a:buClr>
                <a:srgbClr val="005440"/>
              </a:buClr>
              <a:buFont typeface="Wingdings" panose="05000000000000000000" charset="0"/>
              <a:buChar char="Ø"/>
            </a:pPr>
            <a:r>
              <a:rPr lang="en-US" sz="1100" b="1" dirty="0">
                <a:latin typeface="Poppins" panose="02000000000000000000" pitchFamily="2" charset="0"/>
                <a:cs typeface="Poppins" panose="02000000000000000000" pitchFamily="2" charset="0"/>
              </a:rPr>
              <a:t>For </a:t>
            </a:r>
            <a:r>
              <a:rPr lang="en-US" sz="1100" b="1" dirty="0" err="1">
                <a:latin typeface="Poppins" panose="02000000000000000000" pitchFamily="2" charset="0"/>
                <a:cs typeface="Poppins" panose="02000000000000000000" pitchFamily="2" charset="0"/>
              </a:rPr>
              <a:t>trivalent</a:t>
            </a:r>
            <a:r>
              <a:rPr lang="en-US" sz="1100" b="1" dirty="0">
                <a:latin typeface="Poppins" panose="02000000000000000000" pitchFamily="2" charset="0"/>
                <a:cs typeface="Poppins" panose="02000000000000000000" pitchFamily="2" charset="0"/>
              </a:rPr>
              <a:t> egg- or cell culture-based or recombinant vaccines</a:t>
            </a:r>
            <a:r>
              <a:rPr lang="zh-CN" altLang="en-US" sz="1100" b="1" dirty="0">
                <a:latin typeface="Poppins" panose="02000000000000000000" pitchFamily="2" charset="0"/>
                <a:cs typeface="Poppins" panose="02000000000000000000" pitchFamily="2" charset="0"/>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0"/>
          <p:cNvSpPr>
            <a:spLocks noGrp="1"/>
          </p:cNvSpPr>
          <p:nvPr>
            <p:ph type="title"/>
          </p:nvPr>
        </p:nvSpPr>
        <p:spPr>
          <a:xfrm>
            <a:off x="457200" y="468000"/>
            <a:ext cx="8229600" cy="857250"/>
          </a:xfrm>
        </p:spPr>
        <p:txBody>
          <a:bodyPr>
            <a:noAutofit/>
          </a:bodyPr>
          <a:lstStyle/>
          <a:p>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通用流感疫苗开发进展</a:t>
            </a:r>
          </a:p>
        </p:txBody>
      </p:sp>
      <p:sp>
        <p:nvSpPr>
          <p:cNvPr id="17" name="矩形 16"/>
          <p:cNvSpPr/>
          <p:nvPr/>
        </p:nvSpPr>
        <p:spPr>
          <a:xfrm>
            <a:off x="323528" y="1214428"/>
            <a:ext cx="8391876" cy="306705"/>
          </a:xfrm>
          <a:prstGeom prst="rect">
            <a:avLst/>
          </a:prstGeom>
        </p:spPr>
        <p:txBody>
          <a:bodyPr wrap="square">
            <a:spAutoFit/>
          </a:bodyPr>
          <a:lstStyle/>
          <a:p>
            <a:pPr>
              <a:spcBef>
                <a:spcPts val="600"/>
              </a:spcBef>
              <a:buClr>
                <a:srgbClr val="005440"/>
              </a:buClr>
              <a:buFont typeface="Wingdings" panose="05000000000000000000" pitchFamily="2" charset="2"/>
              <a:buChar char="u"/>
            </a:pP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未来流感疫苗开发的方向是开发</a:t>
            </a: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通用流感疫苗</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，可覆盖不同流感亚型，并可应对流感的快速进化。</a:t>
            </a:r>
          </a:p>
        </p:txBody>
      </p:sp>
      <p:sp>
        <p:nvSpPr>
          <p:cNvPr id="26" name="矩形 25"/>
          <p:cNvSpPr/>
          <p:nvPr/>
        </p:nvSpPr>
        <p:spPr>
          <a:xfrm>
            <a:off x="1000100" y="4587572"/>
            <a:ext cx="7000924" cy="306705"/>
          </a:xfrm>
          <a:prstGeom prst="rect">
            <a:avLst/>
          </a:prstGeom>
        </p:spPr>
        <p:txBody>
          <a:bodyPr wrap="square">
            <a:spAutoFit/>
          </a:bodyPr>
          <a:lstStyle/>
          <a:p>
            <a:pPr algn="ctr"/>
            <a:r>
              <a:rPr lang="en-US" altLang="en-US" sz="1400" dirty="0">
                <a:latin typeface="Poppins" panose="02000000000000000000" pitchFamily="2" charset="0"/>
                <a:ea typeface="思源黑体 CN Regular" panose="020B0500000000000000" pitchFamily="34" charset="-122"/>
                <a:cs typeface="Poppins" panose="02000000000000000000" pitchFamily="2" charset="0"/>
              </a:rPr>
              <a:t>UNIVERSAL INFLUENZA VACCINE TECHNOLOGY LANDSCAPE (by IVR)</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51202" name="Picture 2" descr="C:\Users\s\AppData\Local\Temp\企业微信截图_1720058850700.png"/>
          <p:cNvPicPr>
            <a:picLocks noChangeAspect="1" noChangeArrowheads="1"/>
          </p:cNvPicPr>
          <p:nvPr/>
        </p:nvPicPr>
        <p:blipFill>
          <a:blip r:embed="rId3"/>
          <a:srcRect/>
          <a:stretch>
            <a:fillRect/>
          </a:stretch>
        </p:blipFill>
        <p:spPr bwMode="auto">
          <a:xfrm>
            <a:off x="1830705" y="1635125"/>
            <a:ext cx="5460365" cy="2723515"/>
          </a:xfrm>
          <a:prstGeom prst="rect">
            <a:avLst/>
          </a:prstGeom>
          <a:noFill/>
        </p:spPr>
      </p:pic>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0"/>
          <p:cNvSpPr>
            <a:spLocks noGrp="1"/>
          </p:cNvSpPr>
          <p:nvPr>
            <p:ph type="title"/>
          </p:nvPr>
        </p:nvSpPr>
        <p:spPr>
          <a:xfrm>
            <a:off x="428596" y="428610"/>
            <a:ext cx="8229600" cy="857250"/>
          </a:xfrm>
        </p:spPr>
        <p:txBody>
          <a:bodyPr>
            <a:normAutofit/>
          </a:bodyPr>
          <a:lstStyle/>
          <a:p>
            <a:r>
              <a:rPr lang="zh-CN" altLang="en-US" sz="3200" b="1" dirty="0">
                <a:solidFill>
                  <a:srgbClr val="007E66"/>
                </a:solidFill>
                <a:latin typeface="思源黑体 CN Medium" panose="020B0600000000000000" pitchFamily="34" charset="-122"/>
                <a:ea typeface="思源黑体 CN Medium" panose="020B0600000000000000" pitchFamily="34" charset="-122"/>
              </a:rPr>
              <a:t>流感疫苗开发遇到的挑战</a:t>
            </a:r>
          </a:p>
        </p:txBody>
      </p:sp>
      <p:sp>
        <p:nvSpPr>
          <p:cNvPr id="12" name="内容占位符 11"/>
          <p:cNvSpPr>
            <a:spLocks noGrp="1"/>
          </p:cNvSpPr>
          <p:nvPr>
            <p:ph idx="1"/>
          </p:nvPr>
        </p:nvSpPr>
        <p:spPr>
          <a:xfrm>
            <a:off x="857224" y="1214428"/>
            <a:ext cx="7643866" cy="3608786"/>
          </a:xfrm>
        </p:spPr>
        <p:txBody>
          <a:bodyPr>
            <a:normAutofit/>
          </a:bodyPr>
          <a:lstStyle/>
          <a:p>
            <a:pPr>
              <a:spcBef>
                <a:spcPts val="1200"/>
              </a:spcBef>
              <a:spcAft>
                <a:spcPts val="1200"/>
              </a:spcAft>
              <a:buClr>
                <a:srgbClr val="005440"/>
              </a:buClr>
              <a:buFont typeface="Wingdings" panose="05000000000000000000" pitchFamily="2" charset="2"/>
              <a:buChar char="u"/>
            </a:pPr>
            <a:r>
              <a:rPr lang="zh-CN" altLang="en-US" sz="18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病毒变异</a:t>
            </a:r>
            <a:endParaRPr lang="en-US" altLang="zh-CN" sz="1800" b="1" dirty="0">
              <a:latin typeface="Poppins" panose="02000000000000000000" pitchFamily="2" charset="0"/>
              <a:ea typeface="思源黑体 CN Regular" panose="020B0500000000000000" pitchFamily="34" charset="-122"/>
              <a:cs typeface="Poppins" panose="02000000000000000000" pitchFamily="2" charset="0"/>
            </a:endParaRPr>
          </a:p>
          <a:p>
            <a:pPr lvl="1">
              <a:lnSpc>
                <a:spcPct val="150000"/>
              </a:lnSpc>
              <a:spcBef>
                <a:spcPts val="600"/>
              </a:spcBef>
              <a:spcAft>
                <a:spcPts val="600"/>
              </a:spcAft>
              <a:buClr>
                <a:srgbClr val="005440"/>
              </a:buClr>
              <a:buFont typeface="Wingdings" panose="05000000000000000000" pitchFamily="2" charset="2"/>
              <a:buChar char="Ø"/>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流感病毒的抗原漂移和基因变异快</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lvl="1">
              <a:lnSpc>
                <a:spcPct val="150000"/>
              </a:lnSpc>
              <a:spcBef>
                <a:spcPts val="600"/>
              </a:spcBef>
              <a:spcAft>
                <a:spcPts val="600"/>
              </a:spcAft>
              <a:buClr>
                <a:srgbClr val="005440"/>
              </a:buClr>
              <a:buFont typeface="Wingdings" panose="05000000000000000000" pitchFamily="2" charset="2"/>
              <a:buChar char="Ø"/>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疫苗株与流行株之间存在抗原不匹配的风险</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1200"/>
              </a:spcBef>
              <a:spcAft>
                <a:spcPts val="1200"/>
              </a:spcAft>
              <a:buClr>
                <a:srgbClr val="005440"/>
              </a:buClr>
              <a:buFont typeface="Wingdings" panose="05000000000000000000" pitchFamily="2" charset="2"/>
              <a:buChar char="u"/>
            </a:pPr>
            <a:r>
              <a:rPr lang="zh-CN" altLang="en-US" sz="18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流感疫苗有效性</a:t>
            </a:r>
          </a:p>
          <a:p>
            <a:pPr lvl="1">
              <a:spcBef>
                <a:spcPts val="600"/>
              </a:spcBef>
              <a:spcAft>
                <a:spcPts val="600"/>
              </a:spcAft>
              <a:buClr>
                <a:srgbClr val="005440"/>
              </a:buClr>
              <a:buFont typeface="Wingdings" panose="05000000000000000000" pitchFamily="2" charset="2"/>
              <a:buChar char="Ø"/>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特殊群体（</a:t>
            </a:r>
            <a:r>
              <a:rPr lang="en-US" altLang="zh-CN" sz="1400" b="1" dirty="0">
                <a:latin typeface="Poppins" panose="02000000000000000000" pitchFamily="2" charset="0"/>
                <a:ea typeface="思源黑体 CN Regular" panose="020B0500000000000000" pitchFamily="34" charset="-122"/>
                <a:cs typeface="Poppins" panose="02000000000000000000" pitchFamily="2" charset="0"/>
              </a:rPr>
              <a:t>&gt;65</a:t>
            </a: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岁以上老人），疫苗的有效性不够理想</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lvl="1">
              <a:spcBef>
                <a:spcPts val="600"/>
              </a:spcBef>
              <a:spcAft>
                <a:spcPts val="600"/>
              </a:spcAft>
              <a:buClr>
                <a:srgbClr val="005440"/>
              </a:buClr>
              <a:buFont typeface="Wingdings" panose="05000000000000000000" pitchFamily="2" charset="2"/>
              <a:buChar char="Ø"/>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流感疫苗保护的持久性有待提高</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lvl="1">
              <a:spcBef>
                <a:spcPts val="600"/>
              </a:spcBef>
              <a:spcAft>
                <a:spcPts val="600"/>
              </a:spcAft>
              <a:buClr>
                <a:srgbClr val="005440"/>
              </a:buClr>
              <a:buFont typeface="Wingdings" panose="05000000000000000000" pitchFamily="2" charset="2"/>
              <a:buChar char="Ø"/>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流感疫苗保护的广泛性弱</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矩形 13"/>
          <p:cNvSpPr/>
          <p:nvPr/>
        </p:nvSpPr>
        <p:spPr>
          <a:xfrm>
            <a:off x="6300165" y="4371671"/>
            <a:ext cx="2049780" cy="213995"/>
          </a:xfrm>
          <a:prstGeom prst="rect">
            <a:avLst/>
          </a:prstGeom>
        </p:spPr>
        <p:txBody>
          <a:bodyPr wrap="none">
            <a:spAutoFit/>
          </a:bodyPr>
          <a:lstStyle/>
          <a:p>
            <a:r>
              <a:rPr lang="en-US" altLang="zh-CN" sz="800" dirty="0">
                <a:solidFill>
                  <a:schemeClr val="bg1">
                    <a:lumMod val="50000"/>
                  </a:schemeClr>
                </a:solidFill>
                <a:latin typeface="Poppins" panose="02000000000000000000" pitchFamily="2" charset="0"/>
                <a:cs typeface="Poppins" panose="02000000000000000000" pitchFamily="2" charset="0"/>
              </a:rPr>
              <a:t>https://ivr.cidrap.umn.edu/roadmap</a:t>
            </a:r>
          </a:p>
        </p:txBody>
      </p:sp>
      <p:pic>
        <p:nvPicPr>
          <p:cNvPr id="3" name="Picture 2" descr="C:\Users\s\AppData\Local\Temp\企业微信截图_17107285212920.png"/>
          <p:cNvPicPr>
            <a:picLocks noChangeAspect="1" noChangeArrowheads="1"/>
          </p:cNvPicPr>
          <p:nvPr/>
        </p:nvPicPr>
        <p:blipFill>
          <a:blip r:embed="rId4"/>
          <a:stretch>
            <a:fillRect/>
          </a:stretch>
        </p:blipFill>
        <p:spPr bwMode="auto">
          <a:xfrm>
            <a:off x="6293485" y="2283460"/>
            <a:ext cx="2207895" cy="1915795"/>
          </a:xfrm>
          <a:prstGeom prst="rect">
            <a:avLst/>
          </a:prstGeom>
          <a:noFill/>
        </p:spPr>
      </p:pic>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8" name="矩形 7"/>
          <p:cNvSpPr/>
          <p:nvPr/>
        </p:nvSpPr>
        <p:spPr>
          <a:xfrm>
            <a:off x="2002134" y="500048"/>
            <a:ext cx="4822154" cy="584775"/>
          </a:xfrm>
          <a:prstGeom prst="rect">
            <a:avLst/>
          </a:prstGeom>
        </p:spPr>
        <p:txBody>
          <a:bodyPr wrap="none">
            <a:spAutoFit/>
          </a:bodyPr>
          <a:lstStyle/>
          <a:p>
            <a:pPr algn="ct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季节性流感疫苗开发趋势</a:t>
            </a:r>
          </a:p>
        </p:txBody>
      </p:sp>
      <p:sp>
        <p:nvSpPr>
          <p:cNvPr id="9" name="矩形 8"/>
          <p:cNvSpPr/>
          <p:nvPr/>
        </p:nvSpPr>
        <p:spPr>
          <a:xfrm>
            <a:off x="357158" y="1142990"/>
            <a:ext cx="8786842" cy="706755"/>
          </a:xfrm>
          <a:prstGeom prst="rect">
            <a:avLst/>
          </a:prstGeom>
        </p:spPr>
        <p:txBody>
          <a:bodyPr wrap="square">
            <a:spAutoFit/>
          </a:bodyPr>
          <a:lstStyle/>
          <a:p>
            <a:pPr>
              <a:spcBef>
                <a:spcPts val="600"/>
              </a:spcBef>
              <a:spcAft>
                <a:spcPts val="600"/>
              </a:spcAft>
              <a:buFont typeface="Wingdings" panose="05000000000000000000" pitchFamily="2" charset="2"/>
              <a:buChar char="l"/>
            </a:pPr>
            <a:r>
              <a:rPr lang="zh-CN" altLang="en-US"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开发新的技术平台</a:t>
            </a:r>
            <a:r>
              <a:rPr lang="en-US" altLang="zh-CN"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a:t>
            </a:r>
            <a:r>
              <a:rPr lang="zh-CN" altLang="en-US"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缩短疫苗开发时间，提高疫苗效果</a:t>
            </a:r>
            <a:endParaRPr lang="en-US" altLang="zh-CN"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a:spcBef>
                <a:spcPts val="600"/>
              </a:spcBef>
              <a:spcAft>
                <a:spcPts val="600"/>
              </a:spcAft>
            </a:pPr>
            <a:r>
              <a:rPr lang="en-US" altLang="zh-CN" sz="12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Developer: </a:t>
            </a:r>
            <a:r>
              <a:rPr lang="en-US" altLang="zh-CN" sz="1200" dirty="0" err="1">
                <a:solidFill>
                  <a:schemeClr val="tx1"/>
                </a:solidFill>
                <a:latin typeface="Poppins" panose="02000000000000000000" pitchFamily="2" charset="0"/>
                <a:ea typeface="思源黑体 CN Medium" panose="020B0600000000000000" pitchFamily="34" charset="-122"/>
                <a:cs typeface="Poppins" panose="02000000000000000000" pitchFamily="2" charset="0"/>
              </a:rPr>
              <a:t>Moderna </a:t>
            </a:r>
            <a:r>
              <a:rPr lang="en-US" altLang="zh-CN" sz="12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(US); Name: mRNA-1010; Stage: in Phase 3</a:t>
            </a:r>
          </a:p>
        </p:txBody>
      </p:sp>
      <p:pic>
        <p:nvPicPr>
          <p:cNvPr id="69634" name="Picture 2" descr="C:\Users\s\AppData\Local\Temp\企业微信截图_17108156619281.png"/>
          <p:cNvPicPr>
            <a:picLocks noChangeAspect="1" noChangeArrowheads="1"/>
          </p:cNvPicPr>
          <p:nvPr/>
        </p:nvPicPr>
        <p:blipFill>
          <a:blip r:embed="rId4" cstate="print"/>
          <a:srcRect/>
          <a:stretch>
            <a:fillRect/>
          </a:stretch>
        </p:blipFill>
        <p:spPr bwMode="auto">
          <a:xfrm>
            <a:off x="428596" y="2067875"/>
            <a:ext cx="4143372" cy="2105333"/>
          </a:xfrm>
          <a:prstGeom prst="rect">
            <a:avLst/>
          </a:prstGeom>
          <a:noFill/>
        </p:spPr>
      </p:pic>
      <p:sp>
        <p:nvSpPr>
          <p:cNvPr id="11" name="矩形 10"/>
          <p:cNvSpPr/>
          <p:nvPr/>
        </p:nvSpPr>
        <p:spPr>
          <a:xfrm>
            <a:off x="1999597" y="1894201"/>
            <a:ext cx="1214445" cy="276999"/>
          </a:xfrm>
          <a:prstGeom prst="rect">
            <a:avLst/>
          </a:prstGeom>
        </p:spPr>
        <p:txBody>
          <a:bodyPr wrap="square">
            <a:spAutoFit/>
          </a:bodyPr>
          <a:lstStyle/>
          <a:p>
            <a:pPr>
              <a:buFont typeface="Arial" panose="020B0604020202020204" pitchFamily="34" charset="0"/>
              <a:buChar char="•"/>
            </a:pPr>
            <a:r>
              <a:rPr lang="en-US" altLang="zh-CN"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phase 1/2</a:t>
            </a:r>
            <a:endParaRPr lang="zh-CN" altLang="en-US"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p:txBody>
      </p:sp>
      <p:sp>
        <p:nvSpPr>
          <p:cNvPr id="13" name="矩形 12"/>
          <p:cNvSpPr/>
          <p:nvPr/>
        </p:nvSpPr>
        <p:spPr>
          <a:xfrm>
            <a:off x="6000760" y="2000246"/>
            <a:ext cx="883575" cy="276999"/>
          </a:xfrm>
          <a:prstGeom prst="rect">
            <a:avLst/>
          </a:prstGeom>
        </p:spPr>
        <p:txBody>
          <a:bodyPr wrap="none">
            <a:spAutoFit/>
          </a:bodyPr>
          <a:lstStyle/>
          <a:p>
            <a:pPr>
              <a:buFont typeface="Arial" panose="020B0604020202020204" pitchFamily="34" charset="0"/>
              <a:buChar char="•"/>
            </a:pPr>
            <a:r>
              <a:rPr lang="en-US" altLang="zh-CN"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phase 3</a:t>
            </a:r>
            <a:endParaRPr lang="zh-CN" altLang="en-US"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p:txBody>
      </p:sp>
      <p:sp>
        <p:nvSpPr>
          <p:cNvPr id="14" name="矩形 13"/>
          <p:cNvSpPr/>
          <p:nvPr/>
        </p:nvSpPr>
        <p:spPr>
          <a:xfrm>
            <a:off x="681355" y="4083685"/>
            <a:ext cx="4034790" cy="899160"/>
          </a:xfrm>
          <a:prstGeom prst="rect">
            <a:avLst/>
          </a:prstGeom>
        </p:spPr>
        <p:txBody>
          <a:bodyPr wrap="square">
            <a:spAutoFit/>
          </a:bodyPr>
          <a:lstStyle/>
          <a:p>
            <a:pPr indent="0" fontAlgn="auto">
              <a:lnSpc>
                <a:spcPct val="150000"/>
              </a:lnSpc>
            </a:pPr>
            <a:r>
              <a:rPr lang="zh-CN" altLang="en-US" sz="1200" b="1" dirty="0">
                <a:solidFill>
                  <a:srgbClr val="007E66"/>
                </a:solidFill>
                <a:latin typeface="Poppins" panose="02000000000000000000" pitchFamily="2" charset="0"/>
                <a:ea typeface="思源黑体 CN Normal" panose="020B0400000000000000" pitchFamily="34" charset="-122"/>
                <a:cs typeface="Poppins" panose="02000000000000000000" pitchFamily="2" charset="0"/>
              </a:rPr>
              <a:t>免疫原性：</a:t>
            </a:r>
            <a:r>
              <a:rPr lang="zh-CN" altLang="en-US" sz="1100" dirty="0">
                <a:latin typeface="Poppins" panose="02000000000000000000" pitchFamily="2" charset="0"/>
                <a:ea typeface="思源黑体 CN Normal" panose="020B0400000000000000" pitchFamily="34" charset="-122"/>
                <a:cs typeface="Poppins" panose="02000000000000000000" pitchFamily="2" charset="0"/>
              </a:rPr>
              <a:t>对流感</a:t>
            </a:r>
            <a:r>
              <a:rPr lang="en-US" altLang="zh-CN" sz="1100" dirty="0">
                <a:latin typeface="Poppins" panose="02000000000000000000" pitchFamily="2" charset="0"/>
                <a:ea typeface="思源黑体 CN Normal" panose="020B0400000000000000" pitchFamily="34" charset="-122"/>
                <a:cs typeface="Poppins" panose="02000000000000000000" pitchFamily="2" charset="0"/>
              </a:rPr>
              <a:t>A</a:t>
            </a:r>
            <a:r>
              <a:rPr lang="zh-CN" altLang="en-US" sz="1100" dirty="0">
                <a:latin typeface="Poppins" panose="02000000000000000000" pitchFamily="2" charset="0"/>
                <a:ea typeface="思源黑体 CN Normal" panose="020B0400000000000000" pitchFamily="34" charset="-122"/>
                <a:cs typeface="Poppins" panose="02000000000000000000" pitchFamily="2" charset="0"/>
              </a:rPr>
              <a:t>型病毒具有较强免疫原性，对</a:t>
            </a:r>
            <a:r>
              <a:rPr lang="en-US" altLang="zh-CN" sz="1100" dirty="0">
                <a:latin typeface="Poppins" panose="02000000000000000000" pitchFamily="2" charset="0"/>
                <a:ea typeface="思源黑体 CN Normal" panose="020B0400000000000000" pitchFamily="34" charset="-122"/>
                <a:cs typeface="Poppins" panose="02000000000000000000" pitchFamily="2" charset="0"/>
              </a:rPr>
              <a:t>B</a:t>
            </a:r>
            <a:r>
              <a:rPr lang="zh-CN" altLang="en-US" sz="1100" dirty="0">
                <a:latin typeface="Poppins" panose="02000000000000000000" pitchFamily="2" charset="0"/>
                <a:ea typeface="思源黑体 CN Normal" panose="020B0400000000000000" pitchFamily="34" charset="-122"/>
                <a:cs typeface="Poppins" panose="02000000000000000000" pitchFamily="2" charset="0"/>
              </a:rPr>
              <a:t>型流感未达到非劣效标准。</a:t>
            </a:r>
            <a:endParaRPr lang="en-US" altLang="zh-CN" sz="1100" dirty="0">
              <a:latin typeface="Poppins" panose="02000000000000000000" pitchFamily="2" charset="0"/>
              <a:ea typeface="思源黑体 CN Normal" panose="020B0400000000000000" pitchFamily="34" charset="-122"/>
              <a:cs typeface="Poppins" panose="02000000000000000000" pitchFamily="2" charset="0"/>
            </a:endParaRPr>
          </a:p>
          <a:p>
            <a:pPr indent="0" fontAlgn="auto">
              <a:lnSpc>
                <a:spcPct val="150000"/>
              </a:lnSpc>
            </a:pPr>
            <a:r>
              <a:rPr lang="zh-CN" altLang="en-US" sz="1200" b="1" dirty="0">
                <a:solidFill>
                  <a:srgbClr val="007E66"/>
                </a:solidFill>
                <a:latin typeface="Poppins" panose="02000000000000000000" pitchFamily="2" charset="0"/>
                <a:ea typeface="思源黑体 CN Normal" panose="020B0400000000000000" pitchFamily="34" charset="-122"/>
                <a:cs typeface="Poppins" panose="02000000000000000000" pitchFamily="2" charset="0"/>
              </a:rPr>
              <a:t>安全性：</a:t>
            </a:r>
            <a:r>
              <a:rPr lang="zh-CN" altLang="en-US" sz="1100" dirty="0">
                <a:latin typeface="Poppins" panose="02000000000000000000" pitchFamily="2" charset="0"/>
                <a:ea typeface="思源黑体 CN Normal" panose="020B0400000000000000" pitchFamily="34" charset="-122"/>
                <a:cs typeface="Poppins" panose="02000000000000000000" pitchFamily="2" charset="0"/>
              </a:rPr>
              <a:t>可接受</a:t>
            </a:r>
            <a:endParaRPr lang="zh-CN" altLang="en-US" sz="1100" b="1" dirty="0">
              <a:solidFill>
                <a:srgbClr val="007E66"/>
              </a:solidFill>
              <a:latin typeface="Poppins" panose="02000000000000000000" pitchFamily="2" charset="0"/>
              <a:ea typeface="思源黑体 CN Normal" panose="020B0400000000000000" pitchFamily="34" charset="-122"/>
              <a:cs typeface="Poppins" panose="02000000000000000000" pitchFamily="2" charset="0"/>
            </a:endParaRPr>
          </a:p>
        </p:txBody>
      </p:sp>
      <p:sp>
        <p:nvSpPr>
          <p:cNvPr id="15" name="矩形 14"/>
          <p:cNvSpPr/>
          <p:nvPr/>
        </p:nvSpPr>
        <p:spPr>
          <a:xfrm>
            <a:off x="5364480" y="4520565"/>
            <a:ext cx="3485515" cy="213995"/>
          </a:xfrm>
          <a:prstGeom prst="rect">
            <a:avLst/>
          </a:prstGeom>
        </p:spPr>
        <p:txBody>
          <a:bodyPr wrap="square">
            <a:spAutoFit/>
          </a:bodyPr>
          <a:lstStyle/>
          <a:p>
            <a:r>
              <a:rPr lang="en-US" altLang="zh-CN" sz="800" dirty="0">
                <a:latin typeface="Poppins" panose="02000000000000000000" pitchFamily="2" charset="0"/>
                <a:cs typeface="Poppins" panose="02000000000000000000" pitchFamily="2" charset="0"/>
              </a:rPr>
              <a:t>https://doi.org/10.1038/s41467-023-39376-7</a:t>
            </a:r>
          </a:p>
        </p:txBody>
      </p:sp>
      <p:sp>
        <p:nvSpPr>
          <p:cNvPr id="19" name="矩形 18"/>
          <p:cNvSpPr/>
          <p:nvPr/>
        </p:nvSpPr>
        <p:spPr>
          <a:xfrm>
            <a:off x="5723498" y="4697589"/>
            <a:ext cx="1636395" cy="213995"/>
          </a:xfrm>
          <a:prstGeom prst="rect">
            <a:avLst/>
          </a:prstGeom>
        </p:spPr>
        <p:txBody>
          <a:bodyPr wrap="none">
            <a:spAutoFit/>
          </a:bodyPr>
          <a:lstStyle/>
          <a:p>
            <a:r>
              <a:rPr lang="en-US" altLang="zh-CN" sz="800" dirty="0">
                <a:latin typeface="Poppins" panose="02000000000000000000" pitchFamily="2" charset="0"/>
                <a:cs typeface="Poppins" panose="02000000000000000000" pitchFamily="2" charset="0"/>
              </a:rPr>
              <a:t>NEWS RELEASE from </a:t>
            </a:r>
            <a:r>
              <a:rPr lang="en-US" altLang="zh-CN" sz="800" dirty="0" err="1">
                <a:latin typeface="Poppins" panose="02000000000000000000" pitchFamily="2" charset="0"/>
                <a:cs typeface="Poppins" panose="02000000000000000000" pitchFamily="2" charset="0"/>
              </a:rPr>
              <a:t>Moderna</a:t>
            </a:r>
            <a:endParaRPr lang="zh-CN" altLang="en-US" sz="800" dirty="0">
              <a:latin typeface="Poppins" panose="02000000000000000000" pitchFamily="2" charset="0"/>
              <a:cs typeface="Poppins" panose="02000000000000000000" pitchFamily="2" charset="0"/>
            </a:endParaRPr>
          </a:p>
        </p:txBody>
      </p:sp>
      <p:sp>
        <p:nvSpPr>
          <p:cNvPr id="21" name="矩形 20"/>
          <p:cNvSpPr/>
          <p:nvPr/>
        </p:nvSpPr>
        <p:spPr>
          <a:xfrm>
            <a:off x="6084263" y="4227842"/>
            <a:ext cx="928726" cy="285752"/>
          </a:xfrm>
          <a:prstGeom prst="rect">
            <a:avLst/>
          </a:prstGeom>
        </p:spPr>
        <p:txBody>
          <a:bodyPr wrap="square">
            <a:spAutoFit/>
          </a:bodyPr>
          <a:lstStyle/>
          <a:p>
            <a:r>
              <a:rPr lang="en-US" altLang="en-US"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P303</a:t>
            </a:r>
            <a:r>
              <a:rPr lang="zh-CN" altLang="en-US"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数据</a:t>
            </a:r>
          </a:p>
        </p:txBody>
      </p:sp>
      <p:pic>
        <p:nvPicPr>
          <p:cNvPr id="69636" name="Picture 4" descr="C:\Users\s\AppData\Local\Temp\企业微信截图_17108198896490.png"/>
          <p:cNvPicPr>
            <a:picLocks noChangeAspect="1" noChangeArrowheads="1"/>
          </p:cNvPicPr>
          <p:nvPr/>
        </p:nvPicPr>
        <p:blipFill>
          <a:blip r:embed="rId5" cstate="print"/>
          <a:srcRect/>
          <a:stretch>
            <a:fillRect/>
          </a:stretch>
        </p:blipFill>
        <p:spPr bwMode="auto">
          <a:xfrm>
            <a:off x="5072066" y="2214560"/>
            <a:ext cx="2656232" cy="2071702"/>
          </a:xfrm>
          <a:prstGeom prst="rect">
            <a:avLst/>
          </a:prstGeom>
          <a:noFill/>
        </p:spPr>
      </p:pic>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073889" y="500048"/>
            <a:ext cx="4822154" cy="584775"/>
          </a:xfrm>
          <a:prstGeom prst="rect">
            <a:avLst/>
          </a:prstGeom>
        </p:spPr>
        <p:txBody>
          <a:bodyPr wrap="none">
            <a:spAutoFit/>
          </a:bodyPr>
          <a:lstStyle/>
          <a:p>
            <a:pPr algn="ct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rPr>
              <a:t>季节性流感疫苗开发趋势</a:t>
            </a:r>
          </a:p>
        </p:txBody>
      </p:sp>
      <p:sp>
        <p:nvSpPr>
          <p:cNvPr id="7" name="矩形 6"/>
          <p:cNvSpPr/>
          <p:nvPr/>
        </p:nvSpPr>
        <p:spPr>
          <a:xfrm>
            <a:off x="357158" y="1142990"/>
            <a:ext cx="2492990" cy="369332"/>
          </a:xfrm>
          <a:prstGeom prst="rect">
            <a:avLst/>
          </a:prstGeom>
        </p:spPr>
        <p:txBody>
          <a:bodyPr wrap="none">
            <a:spAutoFit/>
          </a:bodyPr>
          <a:lstStyle/>
          <a:p>
            <a:pPr>
              <a:spcBef>
                <a:spcPts val="600"/>
              </a:spcBef>
              <a:spcAft>
                <a:spcPts val="600"/>
              </a:spcAft>
              <a:buFont typeface="Wingdings" panose="05000000000000000000" pitchFamily="2" charset="2"/>
              <a:buChar char="l"/>
            </a:pPr>
            <a:r>
              <a:rPr lang="zh-CN" altLang="en-US" b="1" dirty="0">
                <a:solidFill>
                  <a:srgbClr val="007E66"/>
                </a:solidFill>
                <a:latin typeface="思源黑体 CN Medium" panose="020B0600000000000000" pitchFamily="34" charset="-122"/>
                <a:ea typeface="思源黑体 CN Medium" panose="020B0600000000000000" pitchFamily="34" charset="-122"/>
              </a:rPr>
              <a:t>粘膜免疫途径的探索</a:t>
            </a:r>
            <a:endParaRPr lang="en-US" altLang="zh-CN" b="1" dirty="0">
              <a:solidFill>
                <a:srgbClr val="007E66"/>
              </a:solidFill>
              <a:latin typeface="思源黑体 CN Medium" panose="020B0600000000000000" pitchFamily="34" charset="-122"/>
              <a:ea typeface="思源黑体 CN Medium" panose="020B0600000000000000" pitchFamily="34" charset="-122"/>
            </a:endParaRPr>
          </a:p>
        </p:txBody>
      </p:sp>
      <p:pic>
        <p:nvPicPr>
          <p:cNvPr id="75778" name="Picture 2" descr="C:\Users\s\AppData\Local\Temp\企业微信截图_17108228162938.png"/>
          <p:cNvPicPr>
            <a:picLocks noChangeAspect="1" noChangeArrowheads="1"/>
          </p:cNvPicPr>
          <p:nvPr/>
        </p:nvPicPr>
        <p:blipFill>
          <a:blip r:embed="rId4" cstate="print"/>
          <a:srcRect l="12836" r="18705"/>
          <a:stretch>
            <a:fillRect/>
          </a:stretch>
        </p:blipFill>
        <p:spPr bwMode="auto">
          <a:xfrm>
            <a:off x="539750" y="1650365"/>
            <a:ext cx="2767965" cy="998855"/>
          </a:xfrm>
          <a:prstGeom prst="rect">
            <a:avLst/>
          </a:prstGeom>
          <a:noFill/>
        </p:spPr>
      </p:pic>
      <p:sp>
        <p:nvSpPr>
          <p:cNvPr id="10" name="矩形 9"/>
          <p:cNvSpPr/>
          <p:nvPr/>
        </p:nvSpPr>
        <p:spPr>
          <a:xfrm>
            <a:off x="539722" y="2786699"/>
            <a:ext cx="2654935" cy="245110"/>
          </a:xfrm>
          <a:prstGeom prst="rect">
            <a:avLst/>
          </a:prstGeom>
        </p:spPr>
        <p:txBody>
          <a:bodyPr wrap="none">
            <a:spAutoFit/>
          </a:bodyPr>
          <a:lstStyle/>
          <a:p>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感雾</a:t>
            </a:r>
            <a:r>
              <a:rPr lang="en-US" altLang="zh-CN"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a:t>
            </a: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冻干鼻喷流感减毒活疫苗（长春百克）</a:t>
            </a:r>
          </a:p>
        </p:txBody>
      </p:sp>
      <p:pic>
        <p:nvPicPr>
          <p:cNvPr id="75780" name="Picture 4" descr="C:\Users\s\AppData\Local\Temp\企业微信截图_1710830947753.png"/>
          <p:cNvPicPr>
            <a:picLocks noChangeAspect="1" noChangeArrowheads="1"/>
          </p:cNvPicPr>
          <p:nvPr/>
        </p:nvPicPr>
        <p:blipFill>
          <a:blip r:embed="rId5" cstate="print"/>
          <a:srcRect/>
          <a:stretch>
            <a:fillRect/>
          </a:stretch>
        </p:blipFill>
        <p:spPr bwMode="auto">
          <a:xfrm>
            <a:off x="785786" y="3071816"/>
            <a:ext cx="1739253" cy="1285884"/>
          </a:xfrm>
          <a:prstGeom prst="rect">
            <a:avLst/>
          </a:prstGeom>
          <a:noFill/>
        </p:spPr>
      </p:pic>
      <p:sp>
        <p:nvSpPr>
          <p:cNvPr id="11" name="矩形 10"/>
          <p:cNvSpPr/>
          <p:nvPr/>
        </p:nvSpPr>
        <p:spPr>
          <a:xfrm>
            <a:off x="642910" y="4500576"/>
            <a:ext cx="2298700" cy="245110"/>
          </a:xfrm>
          <a:prstGeom prst="rect">
            <a:avLst/>
          </a:prstGeom>
        </p:spPr>
        <p:txBody>
          <a:bodyPr wrap="none">
            <a:spAutoFit/>
          </a:bodyPr>
          <a:lstStyle/>
          <a:p>
            <a:r>
              <a:rPr lang="en-US" altLang="en-US" sz="1000" dirty="0" err="1">
                <a:latin typeface="Poppins" panose="02000000000000000000" pitchFamily="2" charset="0"/>
                <a:ea typeface="思源黑体 CN Regular" panose="020B0500000000000000" pitchFamily="34" charset="-122"/>
                <a:cs typeface="Poppins" panose="02000000000000000000" pitchFamily="2" charset="0"/>
              </a:rPr>
              <a:t>FluMist</a:t>
            </a:r>
            <a:r>
              <a:rPr lang="en-US" altLang="en-US" sz="1000" dirty="0">
                <a:latin typeface="Poppins" panose="02000000000000000000" pitchFamily="2" charset="0"/>
                <a:ea typeface="思源黑体 CN Regular" panose="020B0500000000000000" pitchFamily="34" charset="-122"/>
                <a:cs typeface="Poppins" panose="02000000000000000000" pitchFamily="2" charset="0"/>
              </a:rPr>
              <a:t>®</a:t>
            </a:r>
            <a:r>
              <a:rPr lang="en-US" sz="1000" dirty="0">
                <a:latin typeface="Poppins" panose="02000000000000000000" pitchFamily="2" charset="0"/>
                <a:ea typeface="思源黑体 CN Regular" panose="020B0500000000000000" pitchFamily="34" charset="-122"/>
                <a:cs typeface="Poppins" panose="02000000000000000000" pitchFamily="2" charset="0"/>
              </a:rPr>
              <a:t> </a:t>
            </a:r>
            <a:r>
              <a:rPr lang="en-US" sz="1000" dirty="0" err="1">
                <a:latin typeface="Poppins" panose="02000000000000000000" pitchFamily="2" charset="0"/>
                <a:ea typeface="思源黑体 CN Regular" panose="020B0500000000000000" pitchFamily="34" charset="-122"/>
                <a:cs typeface="Poppins" panose="02000000000000000000" pitchFamily="2" charset="0"/>
              </a:rPr>
              <a:t>Quadrivalent</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（阿斯利康）</a:t>
            </a:r>
          </a:p>
        </p:txBody>
      </p:sp>
      <p:sp>
        <p:nvSpPr>
          <p:cNvPr id="12" name="矩形 11"/>
          <p:cNvSpPr/>
          <p:nvPr/>
        </p:nvSpPr>
        <p:spPr>
          <a:xfrm>
            <a:off x="4284340" y="4397388"/>
            <a:ext cx="4572000" cy="398780"/>
          </a:xfrm>
          <a:prstGeom prst="rect">
            <a:avLst/>
          </a:prstGeom>
        </p:spPr>
        <p:txBody>
          <a:bodyPr>
            <a:spAutoFit/>
          </a:bodyPr>
          <a:lstStyle/>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LAIV</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通过鼻腔给药，刺激上呼吸道的粘膜免疫反应，诱导产生</a:t>
            </a:r>
            <a:r>
              <a:rPr lang="en-US" altLang="zh-CN" sz="1000" dirty="0" err="1">
                <a:latin typeface="Poppins" panose="02000000000000000000" pitchFamily="2" charset="0"/>
                <a:ea typeface="思源黑体 CN Regular" panose="020B0500000000000000" pitchFamily="34" charset="-122"/>
                <a:cs typeface="Poppins" panose="02000000000000000000" pitchFamily="2" charset="0"/>
              </a:rPr>
              <a:t>IgA</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抗体，在粘膜表面提供保护。</a:t>
            </a:r>
          </a:p>
        </p:txBody>
      </p:sp>
      <p:pic>
        <p:nvPicPr>
          <p:cNvPr id="75786" name="Picture 10" descr="C:\Users\s\AppData\Local\Temp\企业微信截图_17108358985008.png"/>
          <p:cNvPicPr>
            <a:picLocks noChangeAspect="1" noChangeArrowheads="1"/>
          </p:cNvPicPr>
          <p:nvPr/>
        </p:nvPicPr>
        <p:blipFill>
          <a:blip r:embed="rId6" cstate="print"/>
          <a:srcRect t="7444"/>
          <a:stretch>
            <a:fillRect/>
          </a:stretch>
        </p:blipFill>
        <p:spPr bwMode="auto">
          <a:xfrm>
            <a:off x="4143372" y="1071552"/>
            <a:ext cx="4286280" cy="1717757"/>
          </a:xfrm>
          <a:prstGeom prst="rect">
            <a:avLst/>
          </a:prstGeom>
          <a:noFill/>
        </p:spPr>
      </p:pic>
      <p:pic>
        <p:nvPicPr>
          <p:cNvPr id="75788" name="Picture 12" descr="C:\Users\s\AppData\Local\Temp\企业微信截图_17108362488766.png"/>
          <p:cNvPicPr>
            <a:picLocks noChangeAspect="1" noChangeArrowheads="1"/>
          </p:cNvPicPr>
          <p:nvPr/>
        </p:nvPicPr>
        <p:blipFill>
          <a:blip r:embed="rId7" cstate="print"/>
          <a:srcRect/>
          <a:stretch>
            <a:fillRect/>
          </a:stretch>
        </p:blipFill>
        <p:spPr bwMode="auto">
          <a:xfrm>
            <a:off x="4571998" y="2931480"/>
            <a:ext cx="1929231" cy="1428760"/>
          </a:xfrm>
          <a:prstGeom prst="rect">
            <a:avLst/>
          </a:prstGeom>
          <a:noFill/>
        </p:spPr>
      </p:pic>
      <p:sp>
        <p:nvSpPr>
          <p:cNvPr id="17" name="矩形 16"/>
          <p:cNvSpPr/>
          <p:nvPr/>
        </p:nvSpPr>
        <p:spPr>
          <a:xfrm>
            <a:off x="5580380" y="4786630"/>
            <a:ext cx="2997200" cy="213995"/>
          </a:xfrm>
          <a:prstGeom prst="rect">
            <a:avLst/>
          </a:prstGeom>
        </p:spPr>
        <p:txBody>
          <a:bodyPr wrap="square">
            <a:spAutoFit/>
          </a:bodyPr>
          <a:lstStyle/>
          <a:p>
            <a:r>
              <a:rPr lang="en-US" sz="800" dirty="0" err="1">
                <a:latin typeface="Poppins" panose="02000000000000000000" pitchFamily="2" charset="0"/>
                <a:ea typeface="思源黑体 CN Regular" panose="020B0500000000000000" pitchFamily="34" charset="-122"/>
                <a:cs typeface="Poppins" panose="02000000000000000000" pitchFamily="2" charset="0"/>
              </a:rPr>
              <a:t>doi</a:t>
            </a:r>
            <a:r>
              <a:rPr lang="en-US" sz="800" dirty="0">
                <a:latin typeface="Poppins" panose="02000000000000000000" pitchFamily="2" charset="0"/>
                <a:ea typeface="思源黑体 CN Regular" panose="020B0500000000000000" pitchFamily="34" charset="-122"/>
                <a:cs typeface="Poppins" panose="02000000000000000000" pitchFamily="2" charset="0"/>
              </a:rPr>
              <a:t>: 10.1371/journal.pone.0085582. </a:t>
            </a:r>
            <a:r>
              <a:rPr lang="en-US" sz="800" dirty="0" err="1">
                <a:latin typeface="Poppins" panose="02000000000000000000" pitchFamily="2" charset="0"/>
                <a:ea typeface="思源黑体 CN Regular" panose="020B0500000000000000" pitchFamily="34" charset="-122"/>
                <a:cs typeface="Poppins" panose="02000000000000000000" pitchFamily="2" charset="0"/>
              </a:rPr>
              <a:t>eCollection</a:t>
            </a:r>
            <a:r>
              <a:rPr lang="en-US" sz="800" dirty="0">
                <a:latin typeface="Poppins" panose="02000000000000000000" pitchFamily="2" charset="0"/>
                <a:ea typeface="思源黑体 CN Regular" panose="020B0500000000000000" pitchFamily="34" charset="-122"/>
                <a:cs typeface="Poppins" panose="02000000000000000000" pitchFamily="2" charset="0"/>
              </a:rPr>
              <a:t> 2014.</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0"/>
          <p:cNvSpPr>
            <a:spLocks noGrp="1"/>
          </p:cNvSpPr>
          <p:nvPr>
            <p:ph type="title"/>
          </p:nvPr>
        </p:nvSpPr>
        <p:spPr>
          <a:xfrm>
            <a:off x="457200" y="468000"/>
            <a:ext cx="8229600" cy="857250"/>
          </a:xfrm>
        </p:spPr>
        <p:txBody>
          <a:bodyPr>
            <a:noAutofit/>
          </a:bodyPr>
          <a:lstStyle/>
          <a:p>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通用流感疫苗开发趋势</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pic>
        <p:nvPicPr>
          <p:cNvPr id="54274" name="Picture 2"/>
          <p:cNvPicPr>
            <a:picLocks noChangeAspect="1" noChangeArrowheads="1"/>
          </p:cNvPicPr>
          <p:nvPr/>
        </p:nvPicPr>
        <p:blipFill>
          <a:blip r:embed="rId3" cstate="print"/>
          <a:srcRect/>
          <a:stretch>
            <a:fillRect/>
          </a:stretch>
        </p:blipFill>
        <p:spPr bwMode="auto">
          <a:xfrm>
            <a:off x="749300" y="1325245"/>
            <a:ext cx="3468370" cy="3435350"/>
          </a:xfrm>
          <a:prstGeom prst="rect">
            <a:avLst/>
          </a:prstGeom>
          <a:noFill/>
          <a:ln w="9525">
            <a:noFill/>
            <a:miter lim="800000"/>
            <a:headEnd/>
            <a:tailEnd/>
          </a:ln>
          <a:effectLst/>
        </p:spPr>
      </p:pic>
      <p:cxnSp>
        <p:nvCxnSpPr>
          <p:cNvPr id="2" name="直接连接符 1"/>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827405" y="4754245"/>
            <a:ext cx="2044700" cy="213995"/>
          </a:xfrm>
          <a:prstGeom prst="rect">
            <a:avLst/>
          </a:prstGeom>
          <a:noFill/>
        </p:spPr>
        <p:txBody>
          <a:bodyPr wrap="square" rtlCol="0" anchor="t">
            <a:spAutoFit/>
          </a:bodyPr>
          <a:lstStyle/>
          <a:p>
            <a:r>
              <a:rPr lang="zh-CN" altLang="en-US" sz="800">
                <a:solidFill>
                  <a:schemeClr val="bg1">
                    <a:lumMod val="50000"/>
                  </a:schemeClr>
                </a:solidFill>
                <a:latin typeface="Poppins" panose="02000000000000000000" pitchFamily="2" charset="0"/>
                <a:cs typeface="Poppins" panose="02000000000000000000" pitchFamily="2" charset="0"/>
              </a:rPr>
              <a:t>doi: 10.3389/fimmu.2021.711997</a:t>
            </a:r>
          </a:p>
        </p:txBody>
      </p:sp>
      <p:sp>
        <p:nvSpPr>
          <p:cNvPr id="17" name="内容占位符 16"/>
          <p:cNvSpPr>
            <a:spLocks noGrp="1"/>
          </p:cNvSpPr>
          <p:nvPr>
            <p:ph idx="1"/>
          </p:nvPr>
        </p:nvSpPr>
        <p:spPr>
          <a:xfrm>
            <a:off x="4366260" y="1334135"/>
            <a:ext cx="4320540" cy="2815590"/>
          </a:xfrm>
        </p:spPr>
        <p:txBody>
          <a:bodyPr>
            <a:normAutofit/>
          </a:bodyPr>
          <a:lstStyle/>
          <a:p>
            <a:pPr>
              <a:spcBef>
                <a:spcPts val="600"/>
              </a:spcBef>
              <a:spcAft>
                <a:spcPts val="600"/>
              </a:spcAft>
              <a:buFont typeface="Wingdings" panose="05000000000000000000" pitchFamily="2" charset="2"/>
              <a:buChar char="n"/>
            </a:pP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基于</a:t>
            </a:r>
            <a:r>
              <a:rPr lang="en-US" altLang="zh-CN"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设计的通用疫苗</a:t>
            </a:r>
            <a:endParaRPr lang="en-US" altLang="zh-CN"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457200" lvl="2" indent="-107950" fontAlgn="auto">
              <a:spcBef>
                <a:spcPts val="600"/>
              </a:spcBef>
              <a:spcAft>
                <a:spcPts val="600"/>
              </a:spcAft>
              <a:buFont typeface="Wingdings" panose="05000000000000000000" charset="0"/>
              <a:buChar char="ü"/>
              <a:extLst>
                <a:ext uri="{35155182-B16C-46BC-9424-99874614C6A1}">
                  <wpsdc:marlchars xmlns:wpsdc="http://www.wps.cn/officeDocument/2017/drawingmlCustomData" xmlns="" val="200" checksum="2975741746"/>
                </a:ext>
              </a:extLst>
            </a:pPr>
            <a:r>
              <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高糖基化</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，相对保守</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457200" lvl="2" indent="-107950" fontAlgn="auto">
              <a:spcBef>
                <a:spcPts val="600"/>
              </a:spcBef>
              <a:spcAft>
                <a:spcPts val="600"/>
              </a:spcAft>
              <a:buFont typeface="Wingdings" panose="05000000000000000000" charset="0"/>
              <a:buChar char="ü"/>
              <a:extLst>
                <a:ext uri="{35155182-B16C-46BC-9424-99874614C6A1}">
                  <wpsdc:marlchars xmlns:wpsdc="http://www.wps.cn/officeDocument/2017/drawingmlCustomData" xmlns="" val="200" checksum="2975741746"/>
                </a:ext>
              </a:extLst>
            </a:pP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去掉</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头部，仅保留有免疫原性的茎部</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457200" lvl="2" indent="-107950" fontAlgn="auto">
              <a:spcBef>
                <a:spcPts val="600"/>
              </a:spcBef>
              <a:spcAft>
                <a:spcPts val="600"/>
              </a:spcAft>
              <a:buFont typeface="Wingdings" panose="05000000000000000000" charset="0"/>
              <a:buChar char="ü"/>
              <a:extLst>
                <a:ext uri="{35155182-B16C-46BC-9424-99874614C6A1}">
                  <wpsdc:marlchars xmlns:wpsdc="http://www.wps.cn/officeDocument/2017/drawingmlCustomData" xmlns="" val="200" checksum="2975741746"/>
                </a:ext>
              </a:extLst>
            </a:pP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LAH</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片段疫苗：</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茎部最保守区域</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457200" lvl="2" indent="-107950" fontAlgn="auto">
              <a:spcBef>
                <a:spcPts val="600"/>
              </a:spcBef>
              <a:spcAft>
                <a:spcPts val="600"/>
              </a:spcAft>
              <a:buFont typeface="Wingdings" panose="05000000000000000000" charset="0"/>
              <a:buChar char="ü"/>
              <a:extLst>
                <a:ext uri="{35155182-B16C-46BC-9424-99874614C6A1}">
                  <wpsdc:marlchars xmlns:wpsdc="http://www.wps.cn/officeDocument/2017/drawingmlCustomData" xmlns="" val="200" checksum="2975741746"/>
                </a:ext>
              </a:extLst>
            </a:pP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嵌合</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疫苗：如</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H1 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茎部</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禽流感头部</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457200" lvl="2" indent="-107950" fontAlgn="auto">
              <a:spcBef>
                <a:spcPts val="600"/>
              </a:spcBef>
              <a:spcAft>
                <a:spcPts val="600"/>
              </a:spcAft>
              <a:buFont typeface="Wingdings" panose="05000000000000000000" charset="0"/>
              <a:buChar char="ü"/>
              <a:extLst>
                <a:ext uri="{35155182-B16C-46BC-9424-99874614C6A1}">
                  <wpsdc:marlchars xmlns:wpsdc="http://www.wps.cn/officeDocument/2017/drawingmlCustomData" xmlns="" val="200" checksum="2975741746"/>
                </a:ext>
              </a:extLst>
            </a:pPr>
            <a:r>
              <a:rPr 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马赛克</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疫苗：</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保守茎部</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+头部诱导特异性交叉反应抗体</a:t>
            </a: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0"/>
          <p:cNvSpPr>
            <a:spLocks noGrp="1"/>
          </p:cNvSpPr>
          <p:nvPr>
            <p:ph type="title"/>
          </p:nvPr>
        </p:nvSpPr>
        <p:spPr>
          <a:xfrm>
            <a:off x="457200" y="468000"/>
            <a:ext cx="8229600" cy="857250"/>
          </a:xfrm>
        </p:spPr>
        <p:txBody>
          <a:bodyPr>
            <a:noAutofit/>
          </a:bodyPr>
          <a:lstStyle/>
          <a:p>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通用流感疫苗开发趋势</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cxnSp>
        <p:nvCxnSpPr>
          <p:cNvPr id="2" name="直接连接符 1"/>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内容占位符 16"/>
          <p:cNvSpPr>
            <a:spLocks noGrp="1"/>
          </p:cNvSpPr>
          <p:nvPr>
            <p:ph idx="1"/>
          </p:nvPr>
        </p:nvSpPr>
        <p:spPr>
          <a:xfrm>
            <a:off x="4211955" y="1253490"/>
            <a:ext cx="4585970" cy="1195070"/>
          </a:xfrm>
        </p:spPr>
        <p:txBody>
          <a:bodyPr>
            <a:noAutofit/>
          </a:bodyPr>
          <a:lstStyle/>
          <a:p>
            <a:pPr>
              <a:spcBef>
                <a:spcPts val="600"/>
              </a:spcBef>
              <a:spcAft>
                <a:spcPts val="600"/>
              </a:spcAft>
              <a:buFont typeface="Wingdings" panose="05000000000000000000" pitchFamily="2" charset="2"/>
              <a:buChar char="n"/>
            </a:pPr>
            <a:r>
              <a:rPr lang="zh-CN" altLang="en-US"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基于</a:t>
            </a:r>
            <a:r>
              <a:rPr lang="en-US" altLang="zh-CN"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NA</a:t>
            </a:r>
            <a:r>
              <a:rPr lang="zh-CN" altLang="en-US"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设计的通用疫苗</a:t>
            </a:r>
            <a:endParaRPr lang="en-US" altLang="zh-CN"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635000" lvl="2" indent="-285750" fontAlgn="auto">
              <a:spcBef>
                <a:spcPts val="600"/>
              </a:spcBef>
              <a:spcAft>
                <a:spcPts val="600"/>
              </a:spcAft>
              <a:buFont typeface="Wingdings" panose="05000000000000000000" charset="0"/>
              <a:buChar char="Ø"/>
            </a:pPr>
            <a:r>
              <a:rPr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广泛保护性抗体的靶</a:t>
            </a:r>
            <a:r>
              <a:rPr lang="zh-CN"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点</a:t>
            </a:r>
          </a:p>
          <a:p>
            <a:pPr marL="635000" lvl="2" indent="-285750" fontAlgn="auto">
              <a:spcBef>
                <a:spcPts val="600"/>
              </a:spcBef>
              <a:spcAft>
                <a:spcPts val="600"/>
              </a:spcAft>
              <a:buFont typeface="Wingdings" panose="05000000000000000000" charset="0"/>
              <a:buChar char="Ø"/>
            </a:pPr>
            <a:r>
              <a:rPr sz="1400" dirty="0">
                <a:latin typeface="Poppins" panose="02000000000000000000" pitchFamily="2" charset="0"/>
                <a:ea typeface="思源黑体 CN Medium" panose="020B0600000000000000" pitchFamily="34" charset="-122"/>
                <a:cs typeface="Poppins" panose="02000000000000000000" pitchFamily="2" charset="0"/>
                <a:sym typeface="+mn-ea"/>
              </a:rPr>
              <a:t>奥司他韦</a:t>
            </a:r>
            <a:r>
              <a:rPr lang="zh-CN" sz="1400" dirty="0">
                <a:latin typeface="Poppins" panose="02000000000000000000" pitchFamily="2" charset="0"/>
                <a:ea typeface="思源黑体 CN Medium" panose="020B0600000000000000" pitchFamily="34" charset="-122"/>
                <a:cs typeface="Poppins" panose="02000000000000000000" pitchFamily="2" charset="0"/>
                <a:sym typeface="+mn-ea"/>
              </a:rPr>
              <a:t>、</a:t>
            </a:r>
            <a:r>
              <a:rPr sz="1400" dirty="0">
                <a:latin typeface="Poppins" panose="02000000000000000000" pitchFamily="2" charset="0"/>
                <a:ea typeface="思源黑体 CN Medium" panose="020B0600000000000000" pitchFamily="34" charset="-122"/>
                <a:cs typeface="Poppins" panose="02000000000000000000" pitchFamily="2" charset="0"/>
                <a:sym typeface="+mn-ea"/>
              </a:rPr>
              <a:t>扎那米韦等抗病毒药物的关键靶点</a:t>
            </a:r>
            <a:endParaRPr lang="en-US" altLang="zh-CN"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sym typeface="+mn-ea"/>
            </a:endParaRPr>
          </a:p>
        </p:txBody>
      </p:sp>
      <p:pic>
        <p:nvPicPr>
          <p:cNvPr id="8" name="图片 7" descr="Broadly Protective Strategies Against Influenza Viruses Universal Vaccines and Therapeutics-5"/>
          <p:cNvPicPr>
            <a:picLocks noChangeAspect="1"/>
          </p:cNvPicPr>
          <p:nvPr/>
        </p:nvPicPr>
        <p:blipFill>
          <a:blip r:embed="rId3" cstate="print"/>
          <a:stretch>
            <a:fillRect/>
          </a:stretch>
        </p:blipFill>
        <p:spPr>
          <a:xfrm>
            <a:off x="827405" y="1275080"/>
            <a:ext cx="3180080" cy="3277235"/>
          </a:xfrm>
          <a:prstGeom prst="rect">
            <a:avLst/>
          </a:prstGeom>
        </p:spPr>
      </p:pic>
      <p:sp>
        <p:nvSpPr>
          <p:cNvPr id="9" name="文本框 8"/>
          <p:cNvSpPr txBox="1"/>
          <p:nvPr/>
        </p:nvSpPr>
        <p:spPr>
          <a:xfrm>
            <a:off x="899795" y="4653280"/>
            <a:ext cx="3312160" cy="213995"/>
          </a:xfrm>
          <a:prstGeom prst="rect">
            <a:avLst/>
          </a:prstGeom>
          <a:noFill/>
        </p:spPr>
        <p:txBody>
          <a:bodyPr wrap="square" rtlCol="0" anchor="t">
            <a:spAutoFit/>
          </a:bodyPr>
          <a:lstStyle/>
          <a:p>
            <a:r>
              <a:rPr lang="zh-CN" altLang="en-US" sz="800">
                <a:solidFill>
                  <a:schemeClr val="bg1">
                    <a:lumMod val="50000"/>
                  </a:schemeClr>
                </a:solidFill>
                <a:latin typeface="Poppins" panose="02000000000000000000" pitchFamily="2" charset="0"/>
                <a:cs typeface="Poppins" panose="02000000000000000000" pitchFamily="2" charset="0"/>
              </a:rPr>
              <a:t>doi: 10.3389/fmicb.2020.00135</a:t>
            </a:r>
          </a:p>
        </p:txBody>
      </p:sp>
      <p:sp>
        <p:nvSpPr>
          <p:cNvPr id="10" name="内容占位符 16"/>
          <p:cNvSpPr>
            <a:spLocks noGrp="1"/>
          </p:cNvSpPr>
          <p:nvPr/>
        </p:nvSpPr>
        <p:spPr>
          <a:xfrm>
            <a:off x="4192270" y="2499995"/>
            <a:ext cx="4320540" cy="1195070"/>
          </a:xfrm>
          <a:prstGeom prst="rect">
            <a:avLst/>
          </a:prstGeom>
        </p:spPr>
        <p:txBody>
          <a:bodyPr vert="horz" lIns="91440" tIns="45720" rIns="91440" bIns="45720" rtlCol="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600"/>
              </a:spcBef>
              <a:spcAft>
                <a:spcPts val="600"/>
              </a:spcAft>
              <a:buFont typeface="Wingdings" panose="05000000000000000000" pitchFamily="2" charset="2"/>
              <a:buChar char="n"/>
            </a:pPr>
            <a:r>
              <a:rPr lang="zh-CN" altLang="en-US"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基于</a:t>
            </a:r>
            <a:r>
              <a:rPr lang="en-US" altLang="zh-CN"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M2e</a:t>
            </a:r>
            <a:r>
              <a:rPr lang="zh-CN" altLang="en-US"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设计的通用疫苗</a:t>
            </a:r>
            <a:endParaRPr lang="en-US" altLang="zh-CN"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635000" lvl="2" indent="-285750" fontAlgn="auto">
              <a:spcBef>
                <a:spcPts val="600"/>
              </a:spcBef>
              <a:spcAft>
                <a:spcPts val="600"/>
              </a:spcAft>
              <a:buFont typeface="Wingdings" panose="05000000000000000000" charset="0"/>
              <a:buChar char="Ø"/>
            </a:pPr>
            <a:r>
              <a:rPr lang="zh-CN"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高度保守</a:t>
            </a:r>
          </a:p>
          <a:p>
            <a:pPr marL="635000" lvl="2" indent="-285750" fontAlgn="auto">
              <a:spcBef>
                <a:spcPts val="600"/>
              </a:spcBef>
              <a:spcAft>
                <a:spcPts val="600"/>
              </a:spcAft>
              <a:buFont typeface="Wingdings" panose="05000000000000000000" charset="0"/>
              <a:buChar char="Ø"/>
            </a:pPr>
            <a:r>
              <a:rPr lang="zh-CN"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抗体具有特异性</a:t>
            </a:r>
            <a:endParaRPr lang="zh-CN" altLang="zh-CN"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p:txBody>
      </p:sp>
      <p:sp>
        <p:nvSpPr>
          <p:cNvPr id="11" name="内容占位符 16"/>
          <p:cNvSpPr>
            <a:spLocks noGrp="1"/>
          </p:cNvSpPr>
          <p:nvPr/>
        </p:nvSpPr>
        <p:spPr>
          <a:xfrm>
            <a:off x="4140835" y="3708400"/>
            <a:ext cx="4320540" cy="119507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600"/>
              </a:spcBef>
              <a:spcAft>
                <a:spcPts val="600"/>
              </a:spcAft>
              <a:buFont typeface="Wingdings" panose="05000000000000000000" pitchFamily="2" charset="2"/>
              <a:buChar char="n"/>
            </a:pPr>
            <a:r>
              <a:rPr lang="zh-CN" altLang="en-US"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基于内部蛋白设计的通用疫苗</a:t>
            </a:r>
            <a:endParaRPr lang="en-US" altLang="zh-CN"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635000" lvl="2" indent="-285750" fontAlgn="auto">
              <a:spcBef>
                <a:spcPts val="600"/>
              </a:spcBef>
              <a:spcAft>
                <a:spcPts val="600"/>
              </a:spcAft>
              <a:buFont typeface="Wingdings" panose="05000000000000000000" charset="0"/>
              <a:buChar char="Ø"/>
            </a:pPr>
            <a:r>
              <a:rPr lang="en-US" altLang="zh-CN"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NP</a:t>
            </a:r>
            <a:r>
              <a:rPr lang="zh-CN" altLang="en-US"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a:t>
            </a:r>
            <a:r>
              <a:rPr lang="en-US" altLang="zh-CN"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M1</a:t>
            </a:r>
            <a:r>
              <a:rPr lang="zh-CN"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高度保守</a:t>
            </a:r>
          </a:p>
          <a:p>
            <a:pPr marL="635000" lvl="2" indent="-285750" fontAlgn="auto">
              <a:spcBef>
                <a:spcPts val="600"/>
              </a:spcBef>
              <a:spcAft>
                <a:spcPts val="600"/>
              </a:spcAft>
              <a:buFont typeface="Wingdings" panose="05000000000000000000" charset="0"/>
              <a:buChar char="Ø"/>
            </a:pPr>
            <a:r>
              <a:rPr lang="zh-CN" sz="14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增强T细胞的交叉反应</a:t>
            </a:r>
          </a:p>
        </p:txBody>
      </p:sp>
      <p:sp>
        <p:nvSpPr>
          <p:cNvPr id="6"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0"/>
          <p:cNvSpPr>
            <a:spLocks noGrp="1"/>
          </p:cNvSpPr>
          <p:nvPr>
            <p:ph type="title"/>
          </p:nvPr>
        </p:nvSpPr>
        <p:spPr>
          <a:xfrm>
            <a:off x="457200" y="468000"/>
            <a:ext cx="8229600" cy="857250"/>
          </a:xfrm>
        </p:spPr>
        <p:txBody>
          <a:bodyPr>
            <a:noAutofit/>
          </a:bodyPr>
          <a:lstStyle/>
          <a:p>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通用流感疫苗开发趋势</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sp>
        <p:nvSpPr>
          <p:cNvPr id="27" name="矩形 26"/>
          <p:cNvSpPr/>
          <p:nvPr/>
        </p:nvSpPr>
        <p:spPr>
          <a:xfrm>
            <a:off x="971600" y="4731990"/>
            <a:ext cx="1723549" cy="200055"/>
          </a:xfrm>
          <a:prstGeom prst="rect">
            <a:avLst/>
          </a:prstGeom>
        </p:spPr>
        <p:txBody>
          <a:bodyPr wrap="none">
            <a:spAutoFit/>
          </a:bodyPr>
          <a:lstStyle/>
          <a:p>
            <a:r>
              <a:rPr lang="en-US" altLang="zh-CN" sz="700" dirty="0">
                <a:solidFill>
                  <a:schemeClr val="bg1">
                    <a:lumMod val="50000"/>
                  </a:schemeClr>
                </a:solidFill>
                <a:latin typeface="Poppins" panose="02000000000000000000" pitchFamily="2" charset="0"/>
                <a:cs typeface="Poppins" panose="02000000000000000000" pitchFamily="2" charset="0"/>
              </a:rPr>
              <a:t>https://doi.org/10.3390/v14081684</a:t>
            </a:r>
          </a:p>
        </p:txBody>
      </p:sp>
      <p:cxnSp>
        <p:nvCxnSpPr>
          <p:cNvPr id="2" name="直接连接符 1"/>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viruses-14-01684-4"/>
          <p:cNvPicPr>
            <a:picLocks noChangeAspect="1"/>
          </p:cNvPicPr>
          <p:nvPr/>
        </p:nvPicPr>
        <p:blipFill>
          <a:blip r:embed="rId3" cstate="print"/>
          <a:stretch>
            <a:fillRect/>
          </a:stretch>
        </p:blipFill>
        <p:spPr>
          <a:xfrm>
            <a:off x="1187450" y="1275080"/>
            <a:ext cx="2420620" cy="3336290"/>
          </a:xfrm>
          <a:prstGeom prst="rect">
            <a:avLst/>
          </a:prstGeom>
        </p:spPr>
      </p:pic>
      <p:sp>
        <p:nvSpPr>
          <p:cNvPr id="8" name="五边形 7"/>
          <p:cNvSpPr/>
          <p:nvPr/>
        </p:nvSpPr>
        <p:spPr>
          <a:xfrm>
            <a:off x="4293235" y="1347470"/>
            <a:ext cx="1861820" cy="287655"/>
          </a:xfrm>
          <a:prstGeom prst="homePlate">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VLP</a:t>
            </a: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平台</a:t>
            </a:r>
          </a:p>
        </p:txBody>
      </p:sp>
      <p:sp>
        <p:nvSpPr>
          <p:cNvPr id="10" name="五边形 9"/>
          <p:cNvSpPr/>
          <p:nvPr/>
        </p:nvSpPr>
        <p:spPr>
          <a:xfrm>
            <a:off x="4293235" y="2139950"/>
            <a:ext cx="1863090" cy="287655"/>
          </a:xfrm>
          <a:prstGeom prst="homePlate">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纳米颗粒平台</a:t>
            </a:r>
          </a:p>
        </p:txBody>
      </p:sp>
      <p:sp>
        <p:nvSpPr>
          <p:cNvPr id="11" name="文本框 10"/>
          <p:cNvSpPr txBox="1"/>
          <p:nvPr/>
        </p:nvSpPr>
        <p:spPr>
          <a:xfrm>
            <a:off x="4283710" y="2432253"/>
            <a:ext cx="4320000" cy="339949"/>
          </a:xfrm>
          <a:prstGeom prst="roundRect">
            <a:avLst/>
          </a:prstGeom>
          <a:noFill/>
          <a:ln w="9525">
            <a:solidFill>
              <a:srgbClr val="007E66"/>
            </a:solidFill>
          </a:ln>
        </p:spPr>
        <p:txBody>
          <a:bodyPr wrap="square" rtlCol="0">
            <a:spAutoFit/>
          </a:bodyPr>
          <a:lstStyle/>
          <a:p>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流感病毒的 HA</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和铁蛋白自组装成纳米颗粒</a:t>
            </a:r>
          </a:p>
        </p:txBody>
      </p:sp>
      <p:sp>
        <p:nvSpPr>
          <p:cNvPr id="12" name="五边形 11"/>
          <p:cNvSpPr/>
          <p:nvPr/>
        </p:nvSpPr>
        <p:spPr>
          <a:xfrm>
            <a:off x="4293235" y="2931795"/>
            <a:ext cx="1863090" cy="287655"/>
          </a:xfrm>
          <a:prstGeom prst="homePlate">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病毒载体平台</a:t>
            </a:r>
          </a:p>
        </p:txBody>
      </p:sp>
      <p:sp>
        <p:nvSpPr>
          <p:cNvPr id="13" name="文本框 12"/>
          <p:cNvSpPr txBox="1"/>
          <p:nvPr/>
        </p:nvSpPr>
        <p:spPr>
          <a:xfrm>
            <a:off x="4283710" y="3227070"/>
            <a:ext cx="4320000" cy="578882"/>
          </a:xfrm>
          <a:prstGeom prst="roundRect">
            <a:avLst/>
          </a:prstGeom>
          <a:noFill/>
          <a:ln>
            <a:solidFill>
              <a:srgbClr val="007E66"/>
            </a:solidFill>
          </a:ln>
        </p:spPr>
        <p:txBody>
          <a:bodyPr wrap="square" rtlCol="0">
            <a:spAutoFit/>
          </a:bodyPr>
          <a:lstStyle/>
          <a:p>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带有所需抗原基因的腺病毒基因组序列可生成表达抗原的腺病毒载体</a:t>
            </a:r>
          </a:p>
        </p:txBody>
      </p:sp>
      <p:sp>
        <p:nvSpPr>
          <p:cNvPr id="14" name="五边形 13"/>
          <p:cNvSpPr/>
          <p:nvPr/>
        </p:nvSpPr>
        <p:spPr>
          <a:xfrm>
            <a:off x="4293235" y="3886835"/>
            <a:ext cx="1863090" cy="287655"/>
          </a:xfrm>
          <a:prstGeom prst="homePlate">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基于核酸平台</a:t>
            </a:r>
          </a:p>
        </p:txBody>
      </p:sp>
      <p:sp>
        <p:nvSpPr>
          <p:cNvPr id="17" name="文本框 16"/>
          <p:cNvSpPr txBox="1"/>
          <p:nvPr/>
        </p:nvSpPr>
        <p:spPr>
          <a:xfrm>
            <a:off x="4283710" y="4182110"/>
            <a:ext cx="4320000" cy="578882"/>
          </a:xfrm>
          <a:prstGeom prst="roundRect">
            <a:avLst/>
          </a:prstGeom>
          <a:noFill/>
          <a:ln>
            <a:solidFill>
              <a:srgbClr val="007E66"/>
            </a:solidFill>
          </a:ln>
        </p:spPr>
        <p:txBody>
          <a:bodyPr wrap="square" rtlCol="0">
            <a:spAutoFit/>
          </a:bodyPr>
          <a:lstStyle/>
          <a:p>
            <a:pPr>
              <a:buFont typeface="Arial" panose="020B0604020202020204" pitchFamily="34" charset="0"/>
              <a:buChar char="•"/>
            </a:pP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DNA 疫苗，构建携带所需免疫原基因质</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a:p>
            <a:pPr>
              <a:buFont typeface="Arial" panose="020B0604020202020204" pitchFamily="34" charset="0"/>
              <a:buChar char="•"/>
            </a:pP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mRNA 疫苗，代表免疫原的 mRNA 被配制</a:t>
            </a:r>
          </a:p>
        </p:txBody>
      </p:sp>
      <p:sp>
        <p:nvSpPr>
          <p:cNvPr id="21" name="圆角矩形 20"/>
          <p:cNvSpPr/>
          <p:nvPr/>
        </p:nvSpPr>
        <p:spPr>
          <a:xfrm>
            <a:off x="4283710" y="1635646"/>
            <a:ext cx="4320000" cy="360000"/>
          </a:xfrm>
          <a:prstGeom prst="roundRect">
            <a:avLst/>
          </a:prstGeom>
          <a:noFill/>
          <a:ln w="952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流感病毒的 </a:t>
            </a:r>
            <a:r>
              <a:rPr lang="en-US" altLang="zh-CN"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HA</a:t>
            </a:r>
            <a:r>
              <a:rPr lang="zh-CN" altLang="en-US"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NA </a:t>
            </a:r>
            <a:r>
              <a:rPr lang="zh-CN" altLang="en-US"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和 </a:t>
            </a:r>
            <a:r>
              <a:rPr lang="en-US" altLang="zh-CN"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M </a:t>
            </a:r>
            <a:r>
              <a:rPr lang="zh-CN" altLang="en-US"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基因共表达产生 </a:t>
            </a:r>
            <a:r>
              <a:rPr lang="en-US" altLang="zh-CN"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VLP</a:t>
            </a: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0"/>
          <p:cNvSpPr>
            <a:spLocks noGrp="1"/>
          </p:cNvSpPr>
          <p:nvPr>
            <p:ph type="title"/>
          </p:nvPr>
        </p:nvSpPr>
        <p:spPr>
          <a:xfrm>
            <a:off x="457200" y="469121"/>
            <a:ext cx="8229600" cy="857250"/>
          </a:xfrm>
        </p:spPr>
        <p:txBody>
          <a:bodyPr/>
          <a:lstStyle/>
          <a:p>
            <a:r>
              <a:rPr lang="en-US" altLang="zh-CN"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RSV-</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病毒抗原简介</a:t>
            </a:r>
          </a:p>
        </p:txBody>
      </p:sp>
      <p:pic>
        <p:nvPicPr>
          <p:cNvPr id="9221" name="Picture 5" descr="https://cdn1.sinobiological.com/styles/default/images/coronavirus/u208.png"/>
          <p:cNvPicPr>
            <a:picLocks noChangeAspect="1" noChangeArrowheads="1"/>
          </p:cNvPicPr>
          <p:nvPr/>
        </p:nvPicPr>
        <p:blipFill>
          <a:blip r:embed="rId4" cstate="print"/>
          <a:srcRect/>
          <a:stretch>
            <a:fillRect/>
          </a:stretch>
        </p:blipFill>
        <p:spPr bwMode="auto">
          <a:xfrm>
            <a:off x="268468" y="1428742"/>
            <a:ext cx="3786214" cy="439471"/>
          </a:xfrm>
          <a:prstGeom prst="rect">
            <a:avLst/>
          </a:prstGeom>
          <a:noFill/>
        </p:spPr>
      </p:pic>
      <p:pic>
        <p:nvPicPr>
          <p:cNvPr id="9223" name="Picture 7" descr="https://cdn1.sinobiological.com/styles/default/images/coronavirus/u209.png"/>
          <p:cNvPicPr>
            <a:picLocks noChangeAspect="1" noChangeArrowheads="1"/>
          </p:cNvPicPr>
          <p:nvPr/>
        </p:nvPicPr>
        <p:blipFill>
          <a:blip r:embed="rId5" cstate="print"/>
          <a:srcRect/>
          <a:stretch>
            <a:fillRect/>
          </a:stretch>
        </p:blipFill>
        <p:spPr bwMode="auto">
          <a:xfrm>
            <a:off x="642910" y="2143122"/>
            <a:ext cx="3204625" cy="2214578"/>
          </a:xfrm>
          <a:prstGeom prst="rect">
            <a:avLst/>
          </a:prstGeom>
          <a:noFill/>
        </p:spPr>
      </p:pic>
      <p:sp>
        <p:nvSpPr>
          <p:cNvPr id="20" name="矩形 19"/>
          <p:cNvSpPr/>
          <p:nvPr/>
        </p:nvSpPr>
        <p:spPr>
          <a:xfrm>
            <a:off x="4143372" y="1687909"/>
            <a:ext cx="4572000" cy="307777"/>
          </a:xfrm>
          <a:prstGeom prst="rect">
            <a:avLst/>
          </a:prstGeom>
        </p:spPr>
        <p:txBody>
          <a:bodyPr>
            <a:spAutoFit/>
          </a:bodyPr>
          <a:lstStyle/>
          <a:p>
            <a:r>
              <a:rPr 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RSV has two major subtypes: A and B. </a:t>
            </a:r>
            <a:endPar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21" name="表格 20"/>
          <p:cNvGraphicFramePr>
            <a:graphicFrameLocks noGrp="1"/>
          </p:cNvGraphicFramePr>
          <p:nvPr/>
        </p:nvGraphicFramePr>
        <p:xfrm>
          <a:off x="4143372" y="2571750"/>
          <a:ext cx="4738677" cy="1714685"/>
        </p:xfrm>
        <a:graphic>
          <a:graphicData uri="http://schemas.openxmlformats.org/drawingml/2006/table">
            <a:tbl>
              <a:tblPr/>
              <a:tblGrid>
                <a:gridCol w="1579559">
                  <a:extLst>
                    <a:ext uri="{9D8B030D-6E8A-4147-A177-3AD203B41FA5}">
                      <a16:colId xmlns:a16="http://schemas.microsoft.com/office/drawing/2014/main" val="20000"/>
                    </a:ext>
                  </a:extLst>
                </a:gridCol>
                <a:gridCol w="1691005">
                  <a:extLst>
                    <a:ext uri="{9D8B030D-6E8A-4147-A177-3AD203B41FA5}">
                      <a16:colId xmlns:a16="http://schemas.microsoft.com/office/drawing/2014/main" val="20001"/>
                    </a:ext>
                  </a:extLst>
                </a:gridCol>
                <a:gridCol w="1468113">
                  <a:extLst>
                    <a:ext uri="{9D8B030D-6E8A-4147-A177-3AD203B41FA5}">
                      <a16:colId xmlns:a16="http://schemas.microsoft.com/office/drawing/2014/main" val="20002"/>
                    </a:ext>
                  </a:extLst>
                </a:gridCol>
              </a:tblGrid>
              <a:tr h="394970">
                <a:tc>
                  <a:txBody>
                    <a:bodyPr/>
                    <a:lstStyle/>
                    <a:p>
                      <a:pPr algn="ctr"/>
                      <a:r>
                        <a:rPr lang="en-US" sz="1000" b="1" dirty="0">
                          <a:solidFill>
                            <a:schemeClr val="bg1"/>
                          </a:solidFill>
                          <a:latin typeface="Poppins" panose="02000000000000000000" pitchFamily="2" charset="0"/>
                          <a:cs typeface="Poppins" panose="02000000000000000000" pitchFamily="2" charset="0"/>
                        </a:rPr>
                        <a:t>Targets</a:t>
                      </a:r>
                      <a:endParaRPr lang="en-US" sz="1000" dirty="0">
                        <a:solidFill>
                          <a:schemeClr val="bg1"/>
                        </a:solidFill>
                        <a:latin typeface="Poppins" panose="02000000000000000000" pitchFamily="2" charset="0"/>
                        <a:cs typeface="Poppins" panose="02000000000000000000" pitchFamily="2" charset="0"/>
                      </a:endParaRPr>
                    </a:p>
                  </a:txBody>
                  <a:tcPr marL="23327" marR="77755" marT="38878" marB="3887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a:r>
                        <a:rPr lang="en-US" sz="1000" b="1" dirty="0">
                          <a:solidFill>
                            <a:schemeClr val="bg1"/>
                          </a:solidFill>
                          <a:latin typeface="Poppins" panose="02000000000000000000" pitchFamily="2" charset="0"/>
                          <a:cs typeface="Poppins" panose="02000000000000000000" pitchFamily="2" charset="0"/>
                        </a:rPr>
                        <a:t>Function</a:t>
                      </a:r>
                      <a:endParaRPr lang="en-US" sz="1000" dirty="0">
                        <a:solidFill>
                          <a:schemeClr val="bg1"/>
                        </a:solidFill>
                        <a:latin typeface="Poppins" panose="02000000000000000000" pitchFamily="2" charset="0"/>
                        <a:cs typeface="Poppins" panose="02000000000000000000" pitchFamily="2" charset="0"/>
                      </a:endParaRPr>
                    </a:p>
                  </a:txBody>
                  <a:tcPr marL="23327" marR="77755" marT="38878" marB="3887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a:r>
                        <a:rPr lang="en-US" sz="1000" b="1" dirty="0">
                          <a:solidFill>
                            <a:schemeClr val="bg1"/>
                          </a:solidFill>
                          <a:latin typeface="Poppins" panose="02000000000000000000" pitchFamily="2" charset="0"/>
                          <a:cs typeface="Poppins" panose="02000000000000000000" pitchFamily="2" charset="0"/>
                        </a:rPr>
                        <a:t>Application</a:t>
                      </a:r>
                      <a:endParaRPr lang="en-US" sz="1000" dirty="0">
                        <a:solidFill>
                          <a:schemeClr val="bg1"/>
                        </a:solidFill>
                        <a:latin typeface="Poppins" panose="02000000000000000000" pitchFamily="2" charset="0"/>
                        <a:cs typeface="Poppins" panose="02000000000000000000" pitchFamily="2" charset="0"/>
                      </a:endParaRPr>
                    </a:p>
                  </a:txBody>
                  <a:tcPr marL="23327" marR="77755" marT="38878" marB="3887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extLst>
                  <a:ext uri="{0D108BD9-81ED-4DB2-BD59-A6C34878D82A}">
                    <a16:rowId xmlns:a16="http://schemas.microsoft.com/office/drawing/2014/main" val="10000"/>
                  </a:ext>
                </a:extLst>
              </a:tr>
              <a:tr h="439905">
                <a:tc>
                  <a:txBody>
                    <a:bodyPr/>
                    <a:lstStyle/>
                    <a:p>
                      <a:r>
                        <a:rPr lang="en-US" sz="1000" dirty="0">
                          <a:latin typeface="Poppins" panose="02000000000000000000" pitchFamily="2" charset="0"/>
                          <a:cs typeface="Poppins" panose="02000000000000000000" pitchFamily="2" charset="0"/>
                        </a:rPr>
                        <a:t>Fusion (F) glycoprotein</a:t>
                      </a:r>
                    </a:p>
                  </a:txBody>
                  <a:tcPr marL="23327" marR="77755" marT="38878" marB="38878" anchor="ctr">
                    <a:lnL>
                      <a:noFill/>
                    </a:lnL>
                    <a:lnR>
                      <a:noFill/>
                    </a:lnR>
                    <a:lnT w="12700" cap="flat" cmpd="sng" algn="ctr">
                      <a:solidFill>
                        <a:schemeClr val="tx1"/>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rgbClr val="FFFFFF"/>
                    </a:solidFill>
                  </a:tcPr>
                </a:tc>
                <a:tc>
                  <a:txBody>
                    <a:bodyPr/>
                    <a:lstStyle/>
                    <a:p>
                      <a:r>
                        <a:rPr lang="en-US" sz="1000" dirty="0">
                          <a:latin typeface="Poppins" panose="02000000000000000000" pitchFamily="2" charset="0"/>
                          <a:cs typeface="Poppins" panose="02000000000000000000" pitchFamily="2" charset="0"/>
                        </a:rPr>
                        <a:t>Fusion and cell entry; Highly conservative</a:t>
                      </a:r>
                    </a:p>
                  </a:txBody>
                  <a:tcPr marL="23327" marR="77755" marT="38878" marB="38878" anchor="ctr">
                    <a:lnL>
                      <a:noFill/>
                    </a:lnL>
                    <a:lnR>
                      <a:noFill/>
                    </a:lnR>
                    <a:lnT w="12700" cap="flat" cmpd="sng" algn="ctr">
                      <a:solidFill>
                        <a:schemeClr val="tx1"/>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rgbClr val="FFFFFF"/>
                    </a:solidFill>
                  </a:tcPr>
                </a:tc>
                <a:tc>
                  <a:txBody>
                    <a:bodyPr/>
                    <a:lstStyle/>
                    <a:p>
                      <a:r>
                        <a:rPr lang="en-US" sz="1000" dirty="0">
                          <a:latin typeface="Poppins" panose="02000000000000000000" pitchFamily="2" charset="0"/>
                          <a:cs typeface="Poppins" panose="02000000000000000000" pitchFamily="2" charset="0"/>
                        </a:rPr>
                        <a:t>Vaccine, drug, and </a:t>
                      </a:r>
                      <a:r>
                        <a:rPr lang="en-US" sz="1000" dirty="0" err="1">
                          <a:latin typeface="Poppins" panose="02000000000000000000" pitchFamily="2" charset="0"/>
                          <a:cs typeface="Poppins" panose="02000000000000000000" pitchFamily="2" charset="0"/>
                        </a:rPr>
                        <a:t>immunodiagnosis</a:t>
                      </a:r>
                      <a:endParaRPr lang="en-US" sz="1000" dirty="0">
                        <a:latin typeface="Poppins" panose="02000000000000000000" pitchFamily="2" charset="0"/>
                        <a:cs typeface="Poppins" panose="02000000000000000000" pitchFamily="2" charset="0"/>
                      </a:endParaRPr>
                    </a:p>
                  </a:txBody>
                  <a:tcPr marL="23327" marR="77755" marT="38878" marB="38878" anchor="ctr">
                    <a:lnL>
                      <a:noFill/>
                    </a:lnL>
                    <a:lnR>
                      <a:noFill/>
                    </a:lnR>
                    <a:lnT w="12700" cap="flat" cmpd="sng" algn="ctr">
                      <a:solidFill>
                        <a:schemeClr val="tx1"/>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9905">
                <a:tc>
                  <a:txBody>
                    <a:bodyPr/>
                    <a:lstStyle/>
                    <a:p>
                      <a:r>
                        <a:rPr lang="en-US" sz="1000" dirty="0">
                          <a:latin typeface="Poppins" panose="02000000000000000000" pitchFamily="2" charset="0"/>
                          <a:cs typeface="Poppins" panose="02000000000000000000" pitchFamily="2" charset="0"/>
                        </a:rPr>
                        <a:t>G glycoprotein</a:t>
                      </a:r>
                    </a:p>
                  </a:txBody>
                  <a:tcPr marL="23327" marR="77755" marT="38878" marB="38878" anchor="ctr">
                    <a:lnL>
                      <a:noFill/>
                    </a:lnL>
                    <a:lnR>
                      <a:noFill/>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chemeClr val="bg1">
                        <a:lumMod val="95000"/>
                      </a:schemeClr>
                    </a:solidFill>
                  </a:tcPr>
                </a:tc>
                <a:tc>
                  <a:txBody>
                    <a:bodyPr/>
                    <a:lstStyle/>
                    <a:p>
                      <a:r>
                        <a:rPr lang="en-US" sz="1000" dirty="0">
                          <a:latin typeface="Poppins" panose="02000000000000000000" pitchFamily="2" charset="0"/>
                          <a:cs typeface="Poppins" panose="02000000000000000000" pitchFamily="2" charset="0"/>
                        </a:rPr>
                        <a:t>Host cell attachment; Highly Variable</a:t>
                      </a:r>
                    </a:p>
                  </a:txBody>
                  <a:tcPr marL="23327" marR="77755" marT="38878" marB="38878" anchor="ctr">
                    <a:lnL>
                      <a:noFill/>
                    </a:lnL>
                    <a:lnR>
                      <a:noFill/>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chemeClr val="bg1">
                        <a:lumMod val="95000"/>
                      </a:schemeClr>
                    </a:solidFill>
                  </a:tcPr>
                </a:tc>
                <a:tc>
                  <a:txBody>
                    <a:bodyPr/>
                    <a:lstStyle/>
                    <a:p>
                      <a:r>
                        <a:rPr lang="en-US" sz="1000" dirty="0">
                          <a:latin typeface="Poppins" panose="02000000000000000000" pitchFamily="2" charset="0"/>
                          <a:cs typeface="Poppins" panose="02000000000000000000" pitchFamily="2" charset="0"/>
                        </a:rPr>
                        <a:t>Vaccine</a:t>
                      </a:r>
                    </a:p>
                  </a:txBody>
                  <a:tcPr marL="23327" marR="77755" marT="38878" marB="38878" anchor="ctr">
                    <a:lnL>
                      <a:noFill/>
                    </a:lnL>
                    <a:lnR>
                      <a:noFill/>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39905">
                <a:tc>
                  <a:txBody>
                    <a:bodyPr/>
                    <a:lstStyle/>
                    <a:p>
                      <a:r>
                        <a:rPr lang="en-US" sz="1000" dirty="0" err="1">
                          <a:latin typeface="Poppins" panose="02000000000000000000" pitchFamily="2" charset="0"/>
                          <a:cs typeface="Poppins" panose="02000000000000000000" pitchFamily="2" charset="0"/>
                        </a:rPr>
                        <a:t>Nucleocapsid</a:t>
                      </a:r>
                      <a:r>
                        <a:rPr lang="en-US" sz="1000" dirty="0">
                          <a:latin typeface="Poppins" panose="02000000000000000000" pitchFamily="2" charset="0"/>
                          <a:cs typeface="Poppins" panose="02000000000000000000" pitchFamily="2" charset="0"/>
                        </a:rPr>
                        <a:t> (N)</a:t>
                      </a:r>
                    </a:p>
                  </a:txBody>
                  <a:tcPr marL="23327" marR="77755" marT="38878" marB="38878" anchor="ctr">
                    <a:lnL>
                      <a:noFill/>
                    </a:lnL>
                    <a:lnR>
                      <a:noFill/>
                    </a:lnR>
                    <a:lnT w="9525" cap="flat" cmpd="sng" algn="ctr">
                      <a:solidFill>
                        <a:srgbClr val="C3C3C3"/>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US" sz="1000" dirty="0">
                          <a:latin typeface="Poppins" panose="02000000000000000000" pitchFamily="2" charset="0"/>
                          <a:cs typeface="Poppins" panose="02000000000000000000" pitchFamily="2" charset="0"/>
                        </a:rPr>
                        <a:t>Envelop virus genome</a:t>
                      </a:r>
                    </a:p>
                  </a:txBody>
                  <a:tcPr marL="23327" marR="77755" marT="38878" marB="38878" anchor="ctr">
                    <a:lnL>
                      <a:noFill/>
                    </a:lnL>
                    <a:lnR>
                      <a:noFill/>
                    </a:lnR>
                    <a:lnT w="9525" cap="flat" cmpd="sng" algn="ctr">
                      <a:solidFill>
                        <a:srgbClr val="C3C3C3"/>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US" sz="1000" dirty="0">
                          <a:latin typeface="Poppins" panose="02000000000000000000" pitchFamily="2" charset="0"/>
                          <a:cs typeface="Poppins" panose="02000000000000000000" pitchFamily="2" charset="0"/>
                        </a:rPr>
                        <a:t>Vaccine, </a:t>
                      </a:r>
                      <a:r>
                        <a:rPr lang="en-US" sz="1000" dirty="0" err="1">
                          <a:latin typeface="Poppins" panose="02000000000000000000" pitchFamily="2" charset="0"/>
                          <a:cs typeface="Poppins" panose="02000000000000000000" pitchFamily="2" charset="0"/>
                        </a:rPr>
                        <a:t>immunodiagnosis</a:t>
                      </a:r>
                      <a:endParaRPr lang="en-US" sz="1000" dirty="0">
                        <a:latin typeface="Poppins" panose="02000000000000000000" pitchFamily="2" charset="0"/>
                        <a:cs typeface="Poppins" panose="02000000000000000000" pitchFamily="2" charset="0"/>
                      </a:endParaRPr>
                    </a:p>
                  </a:txBody>
                  <a:tcPr marL="23327" marR="77755" marT="38878" marB="38878" anchor="ctr">
                    <a:lnL>
                      <a:noFill/>
                    </a:lnL>
                    <a:lnR>
                      <a:noFill/>
                    </a:lnR>
                    <a:lnT w="9525" cap="flat" cmpd="sng" algn="ctr">
                      <a:solidFill>
                        <a:srgbClr val="C3C3C3"/>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9224" name="Rectangle 8"/>
          <p:cNvSpPr>
            <a:spLocks noChangeArrowheads="1"/>
          </p:cNvSpPr>
          <p:nvPr/>
        </p:nvSpPr>
        <p:spPr bwMode="auto">
          <a:xfrm>
            <a:off x="4067944" y="2202418"/>
            <a:ext cx="4857784"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900" b="0" i="0" u="none" strike="noStrike" cap="none" normalizeH="0" baseline="0" dirty="0">
                <a:ln>
                  <a:noFill/>
                </a:ln>
                <a:solidFill>
                  <a:srgbClr val="333333"/>
                </a:solidFill>
                <a:effectLst/>
                <a:latin typeface="Poppins" panose="02000000000000000000" pitchFamily="2" charset="0"/>
                <a:ea typeface="思源黑体 CN Bold" panose="020B0800000000000000" pitchFamily="34" charset="-122"/>
                <a:cs typeface="Poppins" panose="02000000000000000000" pitchFamily="2" charset="0"/>
              </a:rPr>
              <a:t>*</a:t>
            </a:r>
            <a:r>
              <a:rPr kumimoji="0" lang="zh-CN" altLang="zh-CN" sz="900" b="0" i="0" u="none" strike="noStrike" cap="none" normalizeH="0" baseline="0" dirty="0">
                <a:ln>
                  <a:noFill/>
                </a:ln>
                <a:solidFill>
                  <a:srgbClr val="333333"/>
                </a:solidFill>
                <a:effectLst/>
                <a:latin typeface="Poppins" panose="02000000000000000000" pitchFamily="2" charset="0"/>
                <a:ea typeface="思源黑体 CN Bold" panose="020B0800000000000000" pitchFamily="34" charset="-122"/>
                <a:cs typeface="Poppins" panose="02000000000000000000" pitchFamily="2" charset="0"/>
              </a:rPr>
              <a:t>The following are the most frequently developed targets for vaccine, drug, and immunodiagnostic development:</a:t>
            </a:r>
            <a:endParaRPr kumimoji="0" lang="zh-CN" altLang="zh-CN" sz="900" b="0" i="0" u="none" strike="noStrike" cap="none" normalizeH="0" baseline="0" dirty="0">
              <a:ln>
                <a:noFill/>
              </a:ln>
              <a:solidFill>
                <a:schemeClr val="tx1"/>
              </a:solidFill>
              <a:effectLst/>
              <a:latin typeface="Poppins" panose="02000000000000000000" pitchFamily="2" charset="0"/>
              <a:ea typeface="思源黑体 CN Bold" panose="020B0800000000000000" pitchFamily="34" charset="-122"/>
              <a:cs typeface="Poppins" panose="02000000000000000000" pitchFamily="2" charset="0"/>
            </a:endParaRP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10"/>
          <p:cNvSpPr>
            <a:spLocks noGrp="1"/>
          </p:cNvSpPr>
          <p:nvPr>
            <p:ph type="title"/>
          </p:nvPr>
        </p:nvSpPr>
        <p:spPr>
          <a:xfrm>
            <a:off x="457200" y="468000"/>
            <a:ext cx="8229600" cy="857250"/>
          </a:xfrm>
        </p:spPr>
        <p:txBody>
          <a:bodyPr/>
          <a:lstStyle/>
          <a:p>
            <a:r>
              <a:rPr lang="en-US" altLang="zh-CN"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RSV-</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疫苗开发进展</a:t>
            </a:r>
          </a:p>
        </p:txBody>
      </p:sp>
      <p:sp>
        <p:nvSpPr>
          <p:cNvPr id="12" name="TextBox 11"/>
          <p:cNvSpPr txBox="1"/>
          <p:nvPr/>
        </p:nvSpPr>
        <p:spPr>
          <a:xfrm>
            <a:off x="5076056" y="4948014"/>
            <a:ext cx="72008" cy="369332"/>
          </a:xfrm>
          <a:prstGeom prst="rect">
            <a:avLst/>
          </a:prstGeom>
          <a:noFill/>
        </p:spPr>
        <p:txBody>
          <a:bodyPr wrap="square" rtlCol="0">
            <a:spAutoFit/>
          </a:bodyPr>
          <a:lstStyle/>
          <a:p>
            <a:endParaRPr lang="zh-CN" altLang="en-US" dirty="0"/>
          </a:p>
        </p:txBody>
      </p:sp>
      <p:sp>
        <p:nvSpPr>
          <p:cNvPr id="14" name="矩形 13"/>
          <p:cNvSpPr/>
          <p:nvPr/>
        </p:nvSpPr>
        <p:spPr>
          <a:xfrm>
            <a:off x="5292090" y="1923415"/>
            <a:ext cx="3175635" cy="1306830"/>
          </a:xfrm>
          <a:prstGeom prst="rect">
            <a:avLst/>
          </a:prstGeom>
        </p:spPr>
        <p:txBody>
          <a:bodyPr wrap="square">
            <a:spAutoFit/>
          </a:bodyPr>
          <a:lstStyle/>
          <a:p>
            <a:pPr>
              <a:spcBef>
                <a:spcPts val="600"/>
              </a:spcBef>
              <a:buFont typeface="Arial" panose="020B0604020202020204" pitchFamily="34" charset="0"/>
              <a:buChar char="•"/>
            </a:pP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FDA</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批准了三款疫苗</a:t>
            </a:r>
          </a:p>
          <a:p>
            <a:pPr>
              <a:spcBef>
                <a:spcPts val="600"/>
              </a:spcBef>
              <a:buFont typeface="Arial" panose="020B0604020202020204" pitchFamily="34" charset="0"/>
              <a:buChar char="•"/>
            </a:pP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GSK</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的</a:t>
            </a:r>
            <a:r>
              <a:rPr lang="en-US" altLang="en-US" sz="1600" dirty="0" err="1">
                <a:latin typeface="Poppins" panose="02000000000000000000" pitchFamily="2" charset="0"/>
                <a:ea typeface="思源黑体 CN Regular" panose="020B0500000000000000" pitchFamily="34" charset="-122"/>
                <a:cs typeface="Poppins" panose="02000000000000000000" pitchFamily="2" charset="0"/>
              </a:rPr>
              <a:t>Arexvy</a:t>
            </a:r>
            <a:r>
              <a:rPr lang="en-US" altLang="en-US" sz="1600" dirty="0">
                <a:latin typeface="Poppins" panose="02000000000000000000" pitchFamily="2" charset="0"/>
                <a:ea typeface="思源黑体 CN Regular" panose="020B0500000000000000" pitchFamily="34" charset="-122"/>
                <a:cs typeface="Poppins" panose="02000000000000000000" pitchFamily="2" charset="0"/>
              </a:rPr>
              <a:t>®</a:t>
            </a:r>
          </a:p>
          <a:p>
            <a:pPr>
              <a:spcBef>
                <a:spcPts val="600"/>
              </a:spcBef>
              <a:buFont typeface="Arial" panose="020B0604020202020204" pitchFamily="34" charset="0"/>
              <a:buChar char="•"/>
            </a:pPr>
            <a:r>
              <a:rPr lang="en-US" altLang="en-US" sz="1600" dirty="0">
                <a:latin typeface="Poppins" panose="02000000000000000000" pitchFamily="2" charset="0"/>
                <a:ea typeface="思源黑体 CN Regular" panose="020B0500000000000000" pitchFamily="34" charset="-122"/>
                <a:cs typeface="Poppins" panose="02000000000000000000" pitchFamily="2" charset="0"/>
              </a:rPr>
              <a:t>Pfizer</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的</a:t>
            </a:r>
            <a:r>
              <a:rPr lang="en-US" altLang="en-US" sz="1600" dirty="0">
                <a:latin typeface="Poppins" panose="02000000000000000000" pitchFamily="2" charset="0"/>
                <a:ea typeface="思源黑体 CN Regular" panose="020B0500000000000000" pitchFamily="34" charset="-122"/>
                <a:cs typeface="Poppins" panose="02000000000000000000" pitchFamily="2" charset="0"/>
              </a:rPr>
              <a:t>BRYSVO® </a:t>
            </a:r>
          </a:p>
          <a:p>
            <a:pPr>
              <a:spcBef>
                <a:spcPts val="600"/>
              </a:spcBef>
              <a:buFont typeface="Arial" panose="020B0604020202020204" pitchFamily="34" charset="0"/>
              <a:buChar char="•"/>
            </a:pPr>
            <a:r>
              <a:rPr lang="en-US" altLang="en-US" sz="1600" dirty="0">
                <a:latin typeface="Poppins" panose="02000000000000000000" pitchFamily="2" charset="0"/>
                <a:ea typeface="思源黑体 CN Regular" panose="020B0500000000000000" pitchFamily="34" charset="-122"/>
                <a:cs typeface="Poppins" panose="02000000000000000000" pitchFamily="2" charset="0"/>
              </a:rPr>
              <a:t>Moderna的mRESVIA®</a:t>
            </a:r>
          </a:p>
        </p:txBody>
      </p:sp>
      <p:pic>
        <p:nvPicPr>
          <p:cNvPr id="47106" name="Picture 2" descr="C:\Users\s\AppData\Local\Temp\企业微信截图_17200652246302.png"/>
          <p:cNvPicPr>
            <a:picLocks noChangeAspect="1" noChangeArrowheads="1"/>
          </p:cNvPicPr>
          <p:nvPr/>
        </p:nvPicPr>
        <p:blipFill>
          <a:blip r:embed="rId4"/>
          <a:srcRect/>
          <a:stretch>
            <a:fillRect/>
          </a:stretch>
        </p:blipFill>
        <p:spPr bwMode="auto">
          <a:xfrm>
            <a:off x="142844" y="1285084"/>
            <a:ext cx="4929222" cy="3538076"/>
          </a:xfrm>
          <a:prstGeom prst="rect">
            <a:avLst/>
          </a:prstGeom>
          <a:noFill/>
        </p:spPr>
      </p:pic>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0"/>
          <p:cNvSpPr>
            <a:spLocks noGrp="1"/>
          </p:cNvSpPr>
          <p:nvPr>
            <p:ph type="title"/>
          </p:nvPr>
        </p:nvSpPr>
        <p:spPr>
          <a:xfrm>
            <a:off x="457200" y="357178"/>
            <a:ext cx="8229600" cy="857250"/>
          </a:xfrm>
        </p:spPr>
        <p:txBody>
          <a:bodyPr>
            <a:normAutofit/>
          </a:bodyPr>
          <a:lstStyle/>
          <a:p>
            <a:r>
              <a:rPr lang="en-US" altLang="zh-CN"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RSV-</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疫苗开发面临的挑战</a:t>
            </a:r>
          </a:p>
        </p:txBody>
      </p:sp>
      <p:sp>
        <p:nvSpPr>
          <p:cNvPr id="22" name="矩形 21"/>
          <p:cNvSpPr/>
          <p:nvPr/>
        </p:nvSpPr>
        <p:spPr>
          <a:xfrm>
            <a:off x="3635993" y="4537724"/>
            <a:ext cx="1508746" cy="369332"/>
          </a:xfrm>
          <a:prstGeom prst="rect">
            <a:avLst/>
          </a:prstGeom>
        </p:spPr>
        <p:txBody>
          <a:bodyPr wrap="none">
            <a:spAutoFit/>
          </a:bodyPr>
          <a:lstStyle/>
          <a:p>
            <a:r>
              <a:rPr lang="en-US" dirty="0"/>
              <a:t> </a:t>
            </a:r>
            <a:r>
              <a:rPr lang="en-US" altLang="zh-CN" sz="700" dirty="0">
                <a:latin typeface="Poppins" panose="02000000000000000000" pitchFamily="2" charset="0"/>
                <a:cs typeface="Poppins" panose="02000000000000000000" pitchFamily="2" charset="0"/>
              </a:rPr>
              <a:t>DOI: 10.1126/science.aav9033</a:t>
            </a:r>
            <a:endParaRPr lang="zh-CN" altLang="en-US" sz="700" dirty="0">
              <a:latin typeface="Poppins" panose="02000000000000000000" pitchFamily="2" charset="0"/>
              <a:cs typeface="Poppins" panose="02000000000000000000" pitchFamily="2" charset="0"/>
            </a:endParaRPr>
          </a:p>
        </p:txBody>
      </p:sp>
      <p:sp>
        <p:nvSpPr>
          <p:cNvPr id="29" name="TextBox 28"/>
          <p:cNvSpPr txBox="1"/>
          <p:nvPr/>
        </p:nvSpPr>
        <p:spPr>
          <a:xfrm>
            <a:off x="571500" y="1143000"/>
            <a:ext cx="8215630" cy="799465"/>
          </a:xfrm>
          <a:prstGeom prst="rect">
            <a:avLst/>
          </a:prstGeom>
          <a:solidFill>
            <a:schemeClr val="bg1">
              <a:lumMod val="95000"/>
            </a:schemeClr>
          </a:solidFill>
          <a:ln>
            <a:solidFill>
              <a:srgbClr val="007E66"/>
            </a:solidFill>
            <a:prstDash val="dashDot"/>
          </a:ln>
        </p:spPr>
        <p:txBody>
          <a:bodyPr wrap="square" rtlCol="0">
            <a:noAutofit/>
          </a:bodyPr>
          <a:lstStyle/>
          <a:p>
            <a:pPr marL="0" lvl="1" indent="-107950">
              <a:spcBef>
                <a:spcPts val="600"/>
              </a:spcBef>
              <a:spcAft>
                <a:spcPts val="600"/>
              </a:spcAft>
              <a:buFont typeface="Wingdings" panose="05000000000000000000" pitchFamily="2" charset="2"/>
              <a:buChar char="l"/>
            </a:pPr>
            <a:r>
              <a:rPr lang="en-US" sz="1600" dirty="0">
                <a:latin typeface="Poppins" panose="02000000000000000000" pitchFamily="2" charset="0"/>
                <a:ea typeface="思源黑体 CN Medium" panose="020B0600000000000000" pitchFamily="34" charset="-122"/>
                <a:cs typeface="Poppins" panose="02000000000000000000" pitchFamily="2" charset="0"/>
              </a:rPr>
              <a:t>FI-RSV </a:t>
            </a:r>
            <a:r>
              <a:rPr lang="zh-CN" altLang="en-US" sz="1600" dirty="0">
                <a:latin typeface="Poppins" panose="02000000000000000000" pitchFamily="2" charset="0"/>
                <a:ea typeface="思源黑体 CN Medium" panose="020B0600000000000000" pitchFamily="34" charset="-122"/>
                <a:cs typeface="Poppins" panose="02000000000000000000" pitchFamily="2" charset="0"/>
              </a:rPr>
              <a:t>灭活疫苗引起呼吸道疾病增强作用（</a:t>
            </a:r>
            <a:r>
              <a:rPr lang="en-US" altLang="zh-CN" sz="1600" dirty="0">
                <a:latin typeface="Poppins" panose="02000000000000000000" pitchFamily="2" charset="0"/>
                <a:ea typeface="思源黑体 CN Medium" panose="020B0600000000000000" pitchFamily="34" charset="-122"/>
                <a:cs typeface="Poppins" panose="02000000000000000000" pitchFamily="2" charset="0"/>
              </a:rPr>
              <a:t>Enhanced respiratory </a:t>
            </a:r>
            <a:r>
              <a:rPr lang="en-US" altLang="zh-CN" sz="1600" dirty="0" err="1">
                <a:latin typeface="Poppins" panose="02000000000000000000" pitchFamily="2" charset="0"/>
                <a:ea typeface="思源黑体 CN Medium" panose="020B0600000000000000" pitchFamily="34" charset="-122"/>
                <a:cs typeface="Poppins" panose="02000000000000000000" pitchFamily="2" charset="0"/>
              </a:rPr>
              <a:t>disease, ERD</a:t>
            </a:r>
            <a:r>
              <a:rPr lang="zh-CN" altLang="en-US" sz="1600" dirty="0">
                <a:latin typeface="Poppins" panose="02000000000000000000" pitchFamily="2" charset="0"/>
                <a:ea typeface="思源黑体 CN Medium" panose="020B0600000000000000" pitchFamily="34" charset="-122"/>
                <a:cs typeface="Poppins" panose="02000000000000000000" pitchFamily="2" charset="0"/>
              </a:rPr>
              <a:t>）</a:t>
            </a:r>
            <a:endParaRPr lang="en-US" sz="1600" dirty="0">
              <a:latin typeface="Poppins" panose="02000000000000000000" pitchFamily="2" charset="0"/>
              <a:ea typeface="思源黑体 CN Medium" panose="020B0600000000000000" pitchFamily="34" charset="-122"/>
              <a:cs typeface="Poppins" panose="02000000000000000000" pitchFamily="2" charset="0"/>
            </a:endParaRPr>
          </a:p>
          <a:p>
            <a:pPr marL="635000" lvl="2" indent="-285750">
              <a:spcBef>
                <a:spcPts val="600"/>
              </a:spcBef>
              <a:spcAft>
                <a:spcPts val="600"/>
              </a:spcAft>
              <a:buFont typeface="Arial" panose="020B0604020202020204" pitchFamily="34" charset="0"/>
              <a:buChar char="•"/>
            </a:pPr>
            <a:r>
              <a:rPr lang="en-US" sz="1600" dirty="0">
                <a:latin typeface="Poppins" panose="02000000000000000000" pitchFamily="2" charset="0"/>
                <a:ea typeface="思源黑体 CN Medium" panose="020B0600000000000000" pitchFamily="34" charset="-122"/>
                <a:cs typeface="Poppins" panose="02000000000000000000" pitchFamily="2" charset="0"/>
              </a:rPr>
              <a:t>ERD</a:t>
            </a:r>
            <a:r>
              <a:rPr lang="zh-CN" altLang="en-US" sz="1600" dirty="0">
                <a:latin typeface="Poppins" panose="02000000000000000000" pitchFamily="2" charset="0"/>
                <a:ea typeface="思源黑体 CN Medium" panose="020B0600000000000000" pitchFamily="34" charset="-122"/>
                <a:cs typeface="Poppins" panose="02000000000000000000" pitchFamily="2" charset="0"/>
              </a:rPr>
              <a:t>偏向</a:t>
            </a:r>
            <a:r>
              <a:rPr lang="en-US" altLang="zh-CN" sz="1600" dirty="0">
                <a:latin typeface="Poppins" panose="02000000000000000000" pitchFamily="2" charset="0"/>
                <a:ea typeface="思源黑体 CN Medium" panose="020B0600000000000000" pitchFamily="34" charset="-122"/>
                <a:cs typeface="Poppins" panose="02000000000000000000" pitchFamily="2" charset="0"/>
              </a:rPr>
              <a:t>Th2</a:t>
            </a:r>
            <a:r>
              <a:rPr lang="zh-CN" altLang="en-US" sz="1600" dirty="0">
                <a:latin typeface="Poppins" panose="02000000000000000000" pitchFamily="2" charset="0"/>
                <a:ea typeface="思源黑体 CN Medium" panose="020B0600000000000000" pitchFamily="34" charset="-122"/>
                <a:cs typeface="Poppins" panose="02000000000000000000" pitchFamily="2" charset="0"/>
              </a:rPr>
              <a:t>免疫应答，产生大量非中和抗体</a:t>
            </a:r>
            <a:endParaRPr lang="en-US" sz="1600" dirty="0">
              <a:latin typeface="Poppins" panose="02000000000000000000" pitchFamily="2" charset="0"/>
              <a:ea typeface="思源黑体 CN Medium" panose="020B0600000000000000" pitchFamily="34" charset="-122"/>
              <a:cs typeface="Poppins" panose="02000000000000000000" pitchFamily="2" charset="0"/>
            </a:endParaRP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
        <p:nvSpPr>
          <p:cNvPr id="3" name="TextBox 28"/>
          <p:cNvSpPr txBox="1"/>
          <p:nvPr/>
        </p:nvSpPr>
        <p:spPr>
          <a:xfrm>
            <a:off x="571500" y="2275840"/>
            <a:ext cx="8215630" cy="799465"/>
          </a:xfrm>
          <a:prstGeom prst="rect">
            <a:avLst/>
          </a:prstGeom>
          <a:solidFill>
            <a:schemeClr val="bg1">
              <a:lumMod val="95000"/>
            </a:schemeClr>
          </a:solidFill>
          <a:ln>
            <a:solidFill>
              <a:srgbClr val="007E66"/>
            </a:solidFill>
            <a:prstDash val="dashDot"/>
          </a:ln>
        </p:spPr>
        <p:txBody>
          <a:bodyPr wrap="square" rtlCol="0">
            <a:noAutofit/>
          </a:bodyPr>
          <a:lstStyle/>
          <a:p>
            <a:pPr marL="0" lvl="1" indent="-107950" algn="l">
              <a:lnSpc>
                <a:spcPct val="190000"/>
              </a:lnSpc>
              <a:spcBef>
                <a:spcPts val="600"/>
              </a:spcBef>
              <a:spcAft>
                <a:spcPts val="600"/>
              </a:spcAft>
              <a:buFont typeface="Wingdings" panose="05000000000000000000" pitchFamily="2" charset="2"/>
              <a:buChar char="l"/>
            </a:pPr>
            <a:r>
              <a:rPr lang="zh-CN" altLang="en-US" sz="1600" dirty="0">
                <a:latin typeface="Poppins" panose="02000000000000000000" pitchFamily="2" charset="0"/>
                <a:ea typeface="思源黑体 CN Medium" panose="020B0600000000000000" pitchFamily="34" charset="-122"/>
                <a:cs typeface="Poppins" panose="02000000000000000000" pitchFamily="2" charset="0"/>
                <a:sym typeface="+mn-ea"/>
              </a:rPr>
              <a:t>以</a:t>
            </a:r>
            <a:r>
              <a:rPr lang="en-US" altLang="zh-CN" sz="1600" dirty="0">
                <a:latin typeface="Poppins" panose="02000000000000000000" pitchFamily="2" charset="0"/>
                <a:ea typeface="思源黑体 CN Medium" panose="020B0600000000000000" pitchFamily="34" charset="-122"/>
                <a:cs typeface="Poppins" panose="02000000000000000000" pitchFamily="2" charset="0"/>
                <a:sym typeface="+mn-ea"/>
              </a:rPr>
              <a:t>post-F</a:t>
            </a:r>
            <a:r>
              <a:rPr lang="zh-CN" altLang="en-US" sz="1600" dirty="0">
                <a:latin typeface="Poppins" panose="02000000000000000000" pitchFamily="2" charset="0"/>
                <a:ea typeface="思源黑体 CN Medium" panose="020B0600000000000000" pitchFamily="34" charset="-122"/>
                <a:cs typeface="Poppins" panose="02000000000000000000" pitchFamily="2" charset="0"/>
                <a:sym typeface="+mn-ea"/>
              </a:rPr>
              <a:t>作为抗原的疫苗临床试验未达到主要终点</a:t>
            </a:r>
            <a:endParaRPr lang="en-US" sz="1600" dirty="0">
              <a:latin typeface="Poppins" panose="02000000000000000000" pitchFamily="2" charset="0"/>
              <a:ea typeface="思源黑体 CN Medium" panose="020B0600000000000000" pitchFamily="34" charset="-122"/>
              <a:cs typeface="Poppins" panose="02000000000000000000" pitchFamily="2" charset="0"/>
            </a:endParaRPr>
          </a:p>
        </p:txBody>
      </p:sp>
      <p:sp>
        <p:nvSpPr>
          <p:cNvPr id="4" name="TextBox 28"/>
          <p:cNvSpPr txBox="1"/>
          <p:nvPr/>
        </p:nvSpPr>
        <p:spPr>
          <a:xfrm>
            <a:off x="571500" y="3406775"/>
            <a:ext cx="8215630" cy="799465"/>
          </a:xfrm>
          <a:prstGeom prst="rect">
            <a:avLst/>
          </a:prstGeom>
          <a:solidFill>
            <a:schemeClr val="bg1">
              <a:lumMod val="95000"/>
            </a:schemeClr>
          </a:solidFill>
          <a:ln>
            <a:solidFill>
              <a:srgbClr val="007E66"/>
            </a:solidFill>
            <a:prstDash val="dashDot"/>
          </a:ln>
        </p:spPr>
        <p:txBody>
          <a:bodyPr wrap="square" rtlCol="0">
            <a:noAutofit/>
          </a:bodyPr>
          <a:lstStyle/>
          <a:p>
            <a:pPr marL="0" lvl="1" indent="-107950">
              <a:lnSpc>
                <a:spcPct val="220000"/>
              </a:lnSpc>
              <a:spcBef>
                <a:spcPts val="600"/>
              </a:spcBef>
              <a:spcAft>
                <a:spcPts val="600"/>
              </a:spcAft>
              <a:buFont typeface="Wingdings" panose="05000000000000000000" pitchFamily="2" charset="2"/>
              <a:buChar char="l"/>
            </a:pPr>
            <a:r>
              <a:rPr lang="zh-CN" altLang="en-US" sz="1600" dirty="0">
                <a:latin typeface="Poppins" panose="02000000000000000000" pitchFamily="2" charset="0"/>
                <a:ea typeface="思源黑体 CN Medium" panose="020B0600000000000000" pitchFamily="34" charset="-122"/>
                <a:cs typeface="Poppins" panose="02000000000000000000" pitchFamily="2" charset="0"/>
                <a:sym typeface="+mn-ea"/>
              </a:rPr>
              <a:t>基于结构生物学的抗原设计在</a:t>
            </a:r>
            <a:r>
              <a:rPr lang="en-US" altLang="zh-CN" sz="1600" dirty="0">
                <a:latin typeface="Poppins" panose="02000000000000000000" pitchFamily="2" charset="0"/>
                <a:ea typeface="思源黑体 CN Medium" panose="020B0600000000000000" pitchFamily="34" charset="-122"/>
                <a:cs typeface="Poppins" panose="02000000000000000000" pitchFamily="2" charset="0"/>
                <a:sym typeface="+mn-ea"/>
              </a:rPr>
              <a:t>RSV</a:t>
            </a:r>
            <a:r>
              <a:rPr lang="zh-CN" altLang="en-US" sz="1600" dirty="0">
                <a:latin typeface="Poppins" panose="02000000000000000000" pitchFamily="2" charset="0"/>
                <a:ea typeface="思源黑体 CN Medium" panose="020B0600000000000000" pitchFamily="34" charset="-122"/>
                <a:cs typeface="Poppins" panose="02000000000000000000" pitchFamily="2" charset="0"/>
                <a:sym typeface="+mn-ea"/>
              </a:rPr>
              <a:t>疫苗研发中起到关键作用</a:t>
            </a:r>
            <a:endParaRPr lang="en-US" sz="1600" dirty="0">
              <a:latin typeface="Poppins" panose="02000000000000000000" pitchFamily="2" charset="0"/>
              <a:ea typeface="思源黑体 CN Medium" panose="020B0600000000000000" pitchFamily="34" charset="-122"/>
              <a:cs typeface="Poppins" panose="02000000000000000000" pitchFamily="2"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C:\Users\s\AppData\Local\Temp\企业微信截图_16854265844072.png"/>
          <p:cNvPicPr>
            <a:picLocks noChangeAspect="1" noChangeArrowheads="1"/>
          </p:cNvPicPr>
          <p:nvPr/>
        </p:nvPicPr>
        <p:blipFill>
          <a:blip r:embed="rId3" cstate="print"/>
          <a:srcRect/>
          <a:stretch>
            <a:fillRect/>
          </a:stretch>
        </p:blipFill>
        <p:spPr bwMode="auto">
          <a:xfrm>
            <a:off x="144554" y="1000114"/>
            <a:ext cx="4643470" cy="3452738"/>
          </a:xfrm>
          <a:prstGeom prst="rect">
            <a:avLst/>
          </a:prstGeom>
          <a:noFill/>
        </p:spPr>
      </p:pic>
      <p:pic>
        <p:nvPicPr>
          <p:cNvPr id="1026"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0"/>
          <p:cNvSpPr>
            <a:spLocks noGrp="1"/>
          </p:cNvSpPr>
          <p:nvPr>
            <p:ph type="title"/>
          </p:nvPr>
        </p:nvSpPr>
        <p:spPr>
          <a:xfrm>
            <a:off x="457200" y="357178"/>
            <a:ext cx="8229600" cy="857250"/>
          </a:xfrm>
        </p:spPr>
        <p:txBody>
          <a:bodyPr>
            <a:normAutofit/>
          </a:bodyPr>
          <a:lstStyle/>
          <a:p>
            <a:r>
              <a:rPr lang="en-US" altLang="zh-CN"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RSV-</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疫苗开发面临的挑战</a:t>
            </a:r>
          </a:p>
        </p:txBody>
      </p:sp>
      <p:graphicFrame>
        <p:nvGraphicFramePr>
          <p:cNvPr id="15" name="表格 14"/>
          <p:cNvGraphicFramePr>
            <a:graphicFrameLocks noGrp="1"/>
          </p:cNvGraphicFramePr>
          <p:nvPr/>
        </p:nvGraphicFramePr>
        <p:xfrm>
          <a:off x="4429124" y="4214824"/>
          <a:ext cx="4251322" cy="564515"/>
        </p:xfrm>
        <a:graphic>
          <a:graphicData uri="http://schemas.openxmlformats.org/drawingml/2006/table">
            <a:tbl>
              <a:tblPr firstRow="1">
                <a:tableStyleId>{9D7B26C5-4107-4FEC-AEDC-1716B250A1EF}</a:tableStyleId>
              </a:tblPr>
              <a:tblGrid>
                <a:gridCol w="1443010">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tblGrid>
              <a:tr h="273050">
                <a:tc>
                  <a:txBody>
                    <a:bodyPr/>
                    <a:lstStyle/>
                    <a:p>
                      <a:r>
                        <a:rPr lang="zh-CN" altLang="en-US" sz="10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融合前表位</a:t>
                      </a:r>
                    </a:p>
                  </a:txBody>
                  <a:tcPr marL="79513" marR="79513" marT="19878" marB="19878" anchor="ct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表位</a:t>
                      </a:r>
                      <a:r>
                        <a:rPr lang="en-US" sz="10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Ø</a:t>
                      </a:r>
                      <a:r>
                        <a:rPr lang="zh-CN" altLang="en-US" sz="10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表位</a:t>
                      </a:r>
                      <a:r>
                        <a:rPr lang="en-US" altLang="zh-CN"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Ⅴ</a:t>
                      </a:r>
                      <a:r>
                        <a:rPr lang="zh-CN" altLang="en-US" sz="1000" b="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sz="10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Quaternary-Dependent</a:t>
                      </a:r>
                    </a:p>
                  </a:txBody>
                  <a:tcPr marL="79513" marR="79513" marT="19878" marB="19878" anchor="ct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0000"/>
                  </a:ext>
                </a:extLst>
              </a:tr>
              <a:tr h="291465">
                <a:tc>
                  <a:txBody>
                    <a:bodyPr/>
                    <a:lstStyle/>
                    <a:p>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融合前后都存在的表位</a:t>
                      </a:r>
                    </a:p>
                  </a:txBody>
                  <a:tcPr marL="79513" marR="79513" marT="19878" marB="19878"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表位</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Ⅰ</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、表位</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Ⅱ</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、表位</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Ⅲ</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、表位</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Ⅳ</a:t>
                      </a:r>
                    </a:p>
                  </a:txBody>
                  <a:tcPr marL="79513" marR="79513" marT="19878" marB="19878" anchor="ctr"/>
                </a:tc>
                <a:extLst>
                  <a:ext uri="{0D108BD9-81ED-4DB2-BD59-A6C34878D82A}">
                    <a16:rowId xmlns:a16="http://schemas.microsoft.com/office/drawing/2014/main" val="10001"/>
                  </a:ext>
                </a:extLst>
              </a:tr>
            </a:tbl>
          </a:graphicData>
        </a:graphic>
      </p:graphicFrame>
      <p:sp>
        <p:nvSpPr>
          <p:cNvPr id="20" name="TextBox 19"/>
          <p:cNvSpPr txBox="1"/>
          <p:nvPr/>
        </p:nvSpPr>
        <p:spPr>
          <a:xfrm>
            <a:off x="4786314" y="1071552"/>
            <a:ext cx="2500330" cy="368300"/>
          </a:xfrm>
          <a:prstGeom prst="rect">
            <a:avLst/>
          </a:prstGeom>
          <a:noFill/>
        </p:spPr>
        <p:txBody>
          <a:bodyPr wrap="square" rtlCol="0">
            <a:spAutoFit/>
          </a:bodyPr>
          <a:lstStyle/>
          <a:p>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NIH</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专利抗原设计</a:t>
            </a:r>
          </a:p>
        </p:txBody>
      </p:sp>
      <p:sp>
        <p:nvSpPr>
          <p:cNvPr id="23" name="矩形 22"/>
          <p:cNvSpPr/>
          <p:nvPr/>
        </p:nvSpPr>
        <p:spPr>
          <a:xfrm>
            <a:off x="5100374" y="2500312"/>
            <a:ext cx="4317652" cy="246221"/>
          </a:xfrm>
          <a:prstGeom prst="rect">
            <a:avLst/>
          </a:prstGeom>
        </p:spPr>
        <p:txBody>
          <a:bodyPr wrap="square">
            <a:spAutoFit/>
          </a:bodyPr>
          <a:lstStyle/>
          <a:p>
            <a:r>
              <a:rPr lang="en-US" altLang="zh-CN" sz="1000" b="1" dirty="0">
                <a:latin typeface="Poppins" panose="02000000000000000000" pitchFamily="2" charset="0"/>
                <a:ea typeface="思源黑体 CN Bold" panose="020B0800000000000000" pitchFamily="34" charset="-122"/>
                <a:cs typeface="Poppins" panose="02000000000000000000" pitchFamily="2" charset="0"/>
              </a:rPr>
              <a:t>two cavity-filling modifications (S190F and V207L)</a:t>
            </a:r>
            <a:endParaRPr lang="zh-CN" altLang="en-US" sz="1000" b="1" dirty="0">
              <a:latin typeface="Poppins" panose="02000000000000000000" pitchFamily="2" charset="0"/>
              <a:ea typeface="思源黑体 CN Bold" panose="020B0800000000000000" pitchFamily="34" charset="-122"/>
              <a:cs typeface="Poppins" panose="02000000000000000000" pitchFamily="2" charset="0"/>
            </a:endParaRPr>
          </a:p>
        </p:txBody>
      </p:sp>
      <p:sp>
        <p:nvSpPr>
          <p:cNvPr id="24" name="矩形 23"/>
          <p:cNvSpPr/>
          <p:nvPr/>
        </p:nvSpPr>
        <p:spPr>
          <a:xfrm>
            <a:off x="4786313" y="3812074"/>
            <a:ext cx="2650837" cy="246221"/>
          </a:xfrm>
          <a:prstGeom prst="rect">
            <a:avLst/>
          </a:prstGeom>
        </p:spPr>
        <p:txBody>
          <a:bodyPr wrap="square">
            <a:spAutoFit/>
          </a:bodyPr>
          <a:lstStyle/>
          <a:p>
            <a:r>
              <a:rPr lang="en-US" altLang="zh-CN" sz="1000" b="1" dirty="0">
                <a:latin typeface="Poppins" panose="02000000000000000000" pitchFamily="2" charset="0"/>
                <a:ea typeface="思源黑体 CN Bold" panose="020B0800000000000000" pitchFamily="34" charset="-122"/>
                <a:cs typeface="Poppins" panose="02000000000000000000" pitchFamily="2" charset="0"/>
              </a:rPr>
              <a:t> </a:t>
            </a:r>
            <a:r>
              <a:rPr lang="en-US" altLang="zh-CN" sz="1000" b="1" dirty="0" err="1">
                <a:latin typeface="Poppins" panose="02000000000000000000" pitchFamily="2" charset="0"/>
                <a:ea typeface="思源黑体 CN Bold" panose="020B0800000000000000" pitchFamily="34" charset="-122"/>
                <a:cs typeface="Poppins" panose="02000000000000000000" pitchFamily="2" charset="0"/>
              </a:rPr>
              <a:t>foldon</a:t>
            </a:r>
            <a:r>
              <a:rPr lang="en-US" altLang="zh-CN" sz="1000" b="1" dirty="0">
                <a:latin typeface="Poppins" panose="02000000000000000000" pitchFamily="2" charset="0"/>
                <a:ea typeface="思源黑体 CN Bold" panose="020B0800000000000000" pitchFamily="34" charset="-122"/>
                <a:cs typeface="Poppins" panose="02000000000000000000" pitchFamily="2" charset="0"/>
              </a:rPr>
              <a:t> </a:t>
            </a:r>
            <a:r>
              <a:rPr lang="en-US" altLang="zh-CN" sz="1000" b="1" dirty="0" err="1">
                <a:latin typeface="Poppins" panose="02000000000000000000" pitchFamily="2" charset="0"/>
                <a:ea typeface="思源黑体 CN Bold" panose="020B0800000000000000" pitchFamily="34" charset="-122"/>
                <a:cs typeface="Poppins" panose="02000000000000000000" pitchFamily="2" charset="0"/>
              </a:rPr>
              <a:t>trimerization</a:t>
            </a:r>
            <a:r>
              <a:rPr lang="en-US" altLang="zh-CN" sz="1000" b="1" dirty="0">
                <a:latin typeface="Poppins" panose="02000000000000000000" pitchFamily="2" charset="0"/>
                <a:ea typeface="思源黑体 CN Bold" panose="020B0800000000000000" pitchFamily="34" charset="-122"/>
                <a:cs typeface="Poppins" panose="02000000000000000000" pitchFamily="2" charset="0"/>
              </a:rPr>
              <a:t> domain</a:t>
            </a:r>
            <a:endParaRPr lang="zh-CN" altLang="en-US" sz="1000" b="1" dirty="0">
              <a:latin typeface="Poppins" panose="02000000000000000000" pitchFamily="2" charset="0"/>
              <a:ea typeface="思源黑体 CN Bold" panose="020B0800000000000000" pitchFamily="34" charset="-122"/>
              <a:cs typeface="Poppins" panose="02000000000000000000" pitchFamily="2" charset="0"/>
            </a:endParaRPr>
          </a:p>
        </p:txBody>
      </p:sp>
      <p:sp>
        <p:nvSpPr>
          <p:cNvPr id="25" name="右箭头 24"/>
          <p:cNvSpPr/>
          <p:nvPr/>
        </p:nvSpPr>
        <p:spPr>
          <a:xfrm>
            <a:off x="4370842" y="3812508"/>
            <a:ext cx="428628" cy="214314"/>
          </a:xfrm>
          <a:prstGeom prst="rightArrow">
            <a:avLst/>
          </a:prstGeom>
          <a:ln>
            <a:solidFill>
              <a:srgbClr val="007E6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6" name="矩形 25"/>
          <p:cNvSpPr/>
          <p:nvPr/>
        </p:nvSpPr>
        <p:spPr>
          <a:xfrm>
            <a:off x="5100374" y="2143122"/>
            <a:ext cx="3864114" cy="400110"/>
          </a:xfrm>
          <a:prstGeom prst="rect">
            <a:avLst/>
          </a:prstGeom>
        </p:spPr>
        <p:txBody>
          <a:bodyPr wrap="square">
            <a:spAutoFit/>
          </a:bodyPr>
          <a:lstStyle/>
          <a:p>
            <a:r>
              <a:rPr lang="en-US" altLang="zh-CN" sz="1000" b="1" dirty="0">
                <a:latin typeface="Poppins" panose="02000000000000000000" pitchFamily="2" charset="0"/>
                <a:ea typeface="思源黑体 CN Bold" panose="020B0800000000000000" pitchFamily="34" charset="-122"/>
                <a:cs typeface="Poppins" panose="02000000000000000000" pitchFamily="2" charset="0"/>
              </a:rPr>
              <a:t>two mutations (S155C and S290C) that form a disulfide bond</a:t>
            </a:r>
            <a:endParaRPr lang="zh-CN" altLang="en-US" sz="1000" b="1" dirty="0">
              <a:latin typeface="Poppins" panose="02000000000000000000" pitchFamily="2" charset="0"/>
              <a:ea typeface="思源黑体 CN Bold" panose="020B0800000000000000" pitchFamily="34" charset="-122"/>
              <a:cs typeface="Poppins" panose="02000000000000000000" pitchFamily="2" charset="0"/>
            </a:endParaRPr>
          </a:p>
        </p:txBody>
      </p:sp>
      <p:sp>
        <p:nvSpPr>
          <p:cNvPr id="27" name="右箭头 26"/>
          <p:cNvSpPr/>
          <p:nvPr/>
        </p:nvSpPr>
        <p:spPr>
          <a:xfrm>
            <a:off x="4643438" y="2214560"/>
            <a:ext cx="428628" cy="214314"/>
          </a:xfrm>
          <a:prstGeom prst="rightArrow">
            <a:avLst/>
          </a:prstGeom>
          <a:ln>
            <a:solidFill>
              <a:srgbClr val="007E6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8" name="右箭头 27"/>
          <p:cNvSpPr/>
          <p:nvPr/>
        </p:nvSpPr>
        <p:spPr>
          <a:xfrm>
            <a:off x="4643438" y="2500312"/>
            <a:ext cx="428628" cy="214314"/>
          </a:xfrm>
          <a:prstGeom prst="rightArrow">
            <a:avLst/>
          </a:prstGeom>
          <a:ln>
            <a:solidFill>
              <a:srgbClr val="007E6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2" name="矩形 21"/>
          <p:cNvSpPr/>
          <p:nvPr/>
        </p:nvSpPr>
        <p:spPr>
          <a:xfrm>
            <a:off x="2143108" y="4572014"/>
            <a:ext cx="1508746" cy="369332"/>
          </a:xfrm>
          <a:prstGeom prst="rect">
            <a:avLst/>
          </a:prstGeom>
        </p:spPr>
        <p:txBody>
          <a:bodyPr wrap="none">
            <a:spAutoFit/>
          </a:bodyPr>
          <a:lstStyle/>
          <a:p>
            <a:r>
              <a:rPr lang="en-US" dirty="0"/>
              <a:t> </a:t>
            </a:r>
            <a:r>
              <a:rPr lang="en-US" altLang="zh-CN" sz="700" dirty="0">
                <a:latin typeface="Poppins" panose="02000000000000000000" pitchFamily="2" charset="0"/>
                <a:cs typeface="Poppins" panose="02000000000000000000" pitchFamily="2" charset="0"/>
              </a:rPr>
              <a:t>DOI: 10.1126/science.aav9033</a:t>
            </a:r>
            <a:endParaRPr lang="zh-CN" altLang="en-US" sz="700" dirty="0">
              <a:latin typeface="Poppins" panose="02000000000000000000" pitchFamily="2" charset="0"/>
              <a:cs typeface="Poppins" panose="02000000000000000000" pitchFamily="2" charset="0"/>
            </a:endParaRP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0"/>
          <p:cNvSpPr>
            <a:spLocks noGrp="1"/>
          </p:cNvSpPr>
          <p:nvPr>
            <p:ph type="title"/>
          </p:nvPr>
        </p:nvSpPr>
        <p:spPr>
          <a:xfrm>
            <a:off x="457200" y="357178"/>
            <a:ext cx="8229600" cy="857250"/>
          </a:xfrm>
        </p:spPr>
        <p:txBody>
          <a:bodyPr>
            <a:normAutofit/>
          </a:bodyPr>
          <a:lstStyle/>
          <a:p>
            <a:r>
              <a:rPr lang="en-US" altLang="zh-CN"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RSV-</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疫苗开发面临的挑战</a:t>
            </a:r>
          </a:p>
        </p:txBody>
      </p:sp>
      <p:sp>
        <p:nvSpPr>
          <p:cNvPr id="30" name="TextBox 29"/>
          <p:cNvSpPr txBox="1"/>
          <p:nvPr/>
        </p:nvSpPr>
        <p:spPr>
          <a:xfrm>
            <a:off x="500034" y="1214428"/>
            <a:ext cx="8286808" cy="368300"/>
          </a:xfrm>
          <a:prstGeom prst="rect">
            <a:avLst/>
          </a:prstGeom>
          <a:noFill/>
        </p:spPr>
        <p:txBody>
          <a:bodyPr wrap="square" rtlCol="0">
            <a:spAutoFit/>
          </a:bodyPr>
          <a:lstStyle/>
          <a:p>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辉瑞：二价疫苗，</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847</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构建方案</a:t>
            </a:r>
          </a:p>
        </p:txBody>
      </p:sp>
      <p:pic>
        <p:nvPicPr>
          <p:cNvPr id="87042" name="Picture 2" descr="C:\Users\s\AppData\Local\Temp\企业微信截图_17201406609633.png"/>
          <p:cNvPicPr>
            <a:picLocks noChangeAspect="1" noChangeArrowheads="1"/>
          </p:cNvPicPr>
          <p:nvPr/>
        </p:nvPicPr>
        <p:blipFill>
          <a:blip r:embed="rId4"/>
          <a:srcRect/>
          <a:stretch>
            <a:fillRect/>
          </a:stretch>
        </p:blipFill>
        <p:spPr bwMode="auto">
          <a:xfrm>
            <a:off x="357158" y="1785932"/>
            <a:ext cx="3214710" cy="3020016"/>
          </a:xfrm>
          <a:prstGeom prst="rect">
            <a:avLst/>
          </a:prstGeom>
          <a:noFill/>
        </p:spPr>
      </p:pic>
      <p:sp>
        <p:nvSpPr>
          <p:cNvPr id="32" name="矩形 31"/>
          <p:cNvSpPr/>
          <p:nvPr/>
        </p:nvSpPr>
        <p:spPr>
          <a:xfrm>
            <a:off x="428596" y="2857502"/>
            <a:ext cx="3143272" cy="21431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87044" name="Picture 4" descr="C:\Users\s\AppData\Local\Temp\企业微信截图_17201410638596.png"/>
          <p:cNvPicPr>
            <a:picLocks noChangeAspect="1" noChangeArrowheads="1"/>
          </p:cNvPicPr>
          <p:nvPr/>
        </p:nvPicPr>
        <p:blipFill>
          <a:blip r:embed="rId5"/>
          <a:srcRect l="10717" r="17189"/>
          <a:stretch>
            <a:fillRect/>
          </a:stretch>
        </p:blipFill>
        <p:spPr bwMode="auto">
          <a:xfrm>
            <a:off x="3714744" y="1785932"/>
            <a:ext cx="5286380" cy="2633648"/>
          </a:xfrm>
          <a:prstGeom prst="rect">
            <a:avLst/>
          </a:prstGeom>
          <a:noFill/>
        </p:spPr>
      </p:pic>
      <p:sp>
        <p:nvSpPr>
          <p:cNvPr id="34" name="TextBox 33"/>
          <p:cNvSpPr txBox="1"/>
          <p:nvPr/>
        </p:nvSpPr>
        <p:spPr>
          <a:xfrm>
            <a:off x="3714744" y="4429138"/>
            <a:ext cx="3714776" cy="368300"/>
          </a:xfrm>
          <a:prstGeom prst="rect">
            <a:avLst/>
          </a:prstGeom>
          <a:noFill/>
        </p:spPr>
        <p:txBody>
          <a:bodyPr wrap="square" rtlCol="0">
            <a:spAutoFit/>
          </a:bodyPr>
          <a:lstStyle/>
          <a:p>
            <a:r>
              <a:rPr lang="en-US" altLang="zh-CN" dirty="0">
                <a:latin typeface="Poppins" panose="02000000000000000000" pitchFamily="2" charset="0"/>
                <a:cs typeface="Poppins" panose="02000000000000000000" pitchFamily="2" charset="0"/>
              </a:rPr>
              <a:t>RSVA</a:t>
            </a:r>
            <a:r>
              <a:rPr lang="en-US" altLang="zh-CN" dirty="0">
                <a:latin typeface="Poppins" panose="02000000000000000000" pitchFamily="2" charset="0"/>
                <a:ea typeface="思源黑体 CN Normal" panose="020B0400000000000000" pitchFamily="34" charset="-122"/>
                <a:cs typeface="Poppins" panose="02000000000000000000" pitchFamily="2" charset="0"/>
              </a:rPr>
              <a:t>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latin typeface="Poppins" panose="02000000000000000000" pitchFamily="2" charset="0"/>
                <a:ea typeface="思源黑体 CN Medium" panose="020B0600000000000000" pitchFamily="34" charset="-122"/>
                <a:cs typeface="Poppins" panose="02000000000000000000" pitchFamily="2" charset="0"/>
              </a:rPr>
              <a:t> </a:t>
            </a:r>
            <a:r>
              <a:rPr lang="en-US" altLang="zh-CN" dirty="0">
                <a:latin typeface="Poppins" panose="02000000000000000000" pitchFamily="2" charset="0"/>
                <a:cs typeface="Poppins" panose="02000000000000000000" pitchFamily="2" charset="0"/>
              </a:rPr>
              <a:t>RSVB</a:t>
            </a:r>
            <a:endParaRPr lang="zh-CN" altLang="en-US" dirty="0">
              <a:latin typeface="Poppins" panose="02000000000000000000" pitchFamily="2" charset="0"/>
              <a:cs typeface="Poppins" panose="02000000000000000000" pitchFamily="2" charset="0"/>
            </a:endParaRP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10"/>
          <p:cNvSpPr>
            <a:spLocks noGrp="1"/>
          </p:cNvSpPr>
          <p:nvPr>
            <p:ph type="title"/>
          </p:nvPr>
        </p:nvSpPr>
        <p:spPr>
          <a:xfrm>
            <a:off x="457200" y="468000"/>
            <a:ext cx="8229600" cy="857250"/>
          </a:xfrm>
        </p:spPr>
        <p:txBody>
          <a:bodyPr>
            <a:normAutofit/>
          </a:bodyPr>
          <a:lstStyle/>
          <a:p>
            <a:r>
              <a:rPr lang="en-US" altLang="zh-CN"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Herpesviridae Viruses-</a:t>
            </a:r>
            <a:r>
              <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病毒抗原</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简介</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pic>
        <p:nvPicPr>
          <p:cNvPr id="57346" name="Picture 2" descr="https://img.brainkart.com/imagebk42/tW4Ueqh.jpg"/>
          <p:cNvPicPr>
            <a:picLocks noChangeAspect="1" noChangeArrowheads="1"/>
          </p:cNvPicPr>
          <p:nvPr/>
        </p:nvPicPr>
        <p:blipFill>
          <a:blip r:embed="rId4" cstate="print"/>
          <a:srcRect b="18477"/>
          <a:stretch>
            <a:fillRect/>
          </a:stretch>
        </p:blipFill>
        <p:spPr bwMode="auto">
          <a:xfrm>
            <a:off x="539750" y="1517650"/>
            <a:ext cx="2675255" cy="2202180"/>
          </a:xfrm>
          <a:prstGeom prst="rect">
            <a:avLst/>
          </a:prstGeom>
          <a:noFill/>
        </p:spPr>
      </p:pic>
      <p:sp>
        <p:nvSpPr>
          <p:cNvPr id="17" name="矩形 16"/>
          <p:cNvSpPr/>
          <p:nvPr/>
        </p:nvSpPr>
        <p:spPr>
          <a:xfrm>
            <a:off x="67986" y="4587974"/>
            <a:ext cx="4576022" cy="200055"/>
          </a:xfrm>
          <a:prstGeom prst="rect">
            <a:avLst/>
          </a:prstGeom>
        </p:spPr>
        <p:txBody>
          <a:bodyPr wrap="square">
            <a:spAutoFit/>
          </a:bodyPr>
          <a:lstStyle/>
          <a:p>
            <a:r>
              <a:rPr lang="en-US" sz="700" dirty="0">
                <a:latin typeface="Poppins" panose="02000000000000000000" pitchFamily="2" charset="0"/>
                <a:cs typeface="Poppins" panose="02000000000000000000" pitchFamily="2" charset="0"/>
              </a:rPr>
              <a:t>Structure, Classification - Herpes Viruses | 12th Microbiology : Chapter 10 : Medical Virology</a:t>
            </a:r>
          </a:p>
        </p:txBody>
      </p:sp>
      <p:sp>
        <p:nvSpPr>
          <p:cNvPr id="21" name="矩形 20"/>
          <p:cNvSpPr/>
          <p:nvPr/>
        </p:nvSpPr>
        <p:spPr>
          <a:xfrm>
            <a:off x="3364865" y="1563370"/>
            <a:ext cx="5374640" cy="1845310"/>
          </a:xfrm>
          <a:prstGeom prst="rect">
            <a:avLst/>
          </a:prstGeom>
        </p:spPr>
        <p:txBody>
          <a:bodyPr wrap="square">
            <a:spAutoFit/>
          </a:bodyPr>
          <a:lstStyle/>
          <a:p>
            <a:pPr>
              <a:spcBef>
                <a:spcPts val="600"/>
              </a:spcBef>
              <a:spcAft>
                <a:spcPts val="600"/>
              </a:spcAft>
            </a:pPr>
            <a:r>
              <a:rPr lang="zh-CN" altLang="en-US" sz="1600" b="1" dirty="0">
                <a:latin typeface="思源黑体 CN Regular" panose="020B0500000000000000" pitchFamily="34" charset="-122"/>
                <a:ea typeface="思源黑体 CN Regular" panose="020B0500000000000000" pitchFamily="34" charset="-122"/>
                <a:cs typeface="Poppins" panose="02000000000000000000" pitchFamily="2" charset="0"/>
              </a:rPr>
              <a:t>病毒表面有多种糖蛋白：</a:t>
            </a:r>
            <a:endParaRPr lang="en-US" altLang="zh-CN" sz="1600" b="1" dirty="0">
              <a:latin typeface="思源黑体 CN Regular" panose="020B0500000000000000" pitchFamily="34" charset="-122"/>
              <a:ea typeface="思源黑体 CN Regular" panose="020B0500000000000000" pitchFamily="34" charset="-122"/>
              <a:cs typeface="Poppins" panose="02000000000000000000" pitchFamily="2" charset="0"/>
            </a:endParaRPr>
          </a:p>
          <a:p>
            <a:pPr>
              <a:spcBef>
                <a:spcPts val="600"/>
              </a:spcBef>
              <a:spcAft>
                <a:spcPts val="600"/>
              </a:spcAft>
              <a:buClr>
                <a:srgbClr val="005440"/>
              </a:buClr>
              <a:buFont typeface="Wingdings" panose="05000000000000000000" pitchFamily="2" charset="2"/>
              <a:buChar char="Ø"/>
            </a:pPr>
            <a:r>
              <a:rPr lang="en-US" sz="1400" dirty="0" err="1">
                <a:latin typeface="Poppins" panose="02000000000000000000" pitchFamily="2" charset="0"/>
                <a:ea typeface="思源黑体 CN Regular" panose="020B0500000000000000" pitchFamily="34" charset="-122"/>
                <a:cs typeface="Poppins" panose="02000000000000000000" pitchFamily="2" charset="0"/>
              </a:rPr>
              <a:t>gB、gC、gD、gE、gG、gH、gI、gJ、gK、gL、gM</a:t>
            </a:r>
            <a:r>
              <a:rPr lang="en-US" sz="14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和 </a:t>
            </a:r>
            <a:r>
              <a:rPr lang="en-US" sz="1400" dirty="0" err="1">
                <a:latin typeface="Poppins" panose="02000000000000000000" pitchFamily="2" charset="0"/>
                <a:ea typeface="思源黑体 CN Regular" panose="020B0500000000000000" pitchFamily="34" charset="-122"/>
                <a:cs typeface="Poppins" panose="02000000000000000000" pitchFamily="2" charset="0"/>
              </a:rPr>
              <a:t>gN</a:t>
            </a:r>
            <a:endParaRPr lang="en-US" sz="1400" dirty="0">
              <a:latin typeface="Poppins" panose="02000000000000000000" pitchFamily="2" charset="0"/>
              <a:ea typeface="思源黑体 CN Regular" panose="020B0500000000000000" pitchFamily="34" charset="-122"/>
              <a:cs typeface="Poppins" panose="02000000000000000000" pitchFamily="2" charset="0"/>
            </a:endParaRPr>
          </a:p>
          <a:p>
            <a:pPr indent="0" fontAlgn="auto">
              <a:lnSpc>
                <a:spcPct val="150000"/>
              </a:lnSpc>
              <a:spcBef>
                <a:spcPts val="600"/>
              </a:spcBef>
              <a:spcAft>
                <a:spcPts val="600"/>
              </a:spcAft>
              <a:buClr>
                <a:srgbClr val="005440"/>
              </a:buClr>
              <a:buFont typeface="Wingdings" panose="05000000000000000000" pitchFamily="2" charset="2"/>
              <a:buChar char="Ø"/>
            </a:pPr>
            <a:r>
              <a:rPr lang="en-US" altLang="zh-CN" sz="1400" dirty="0" err="1">
                <a:latin typeface="Poppins" panose="02000000000000000000" pitchFamily="2" charset="0"/>
                <a:ea typeface="思源黑体 CN Regular" panose="020B0500000000000000" pitchFamily="34" charset="-122"/>
                <a:cs typeface="Poppins" panose="02000000000000000000" pitchFamily="2" charset="0"/>
              </a:rPr>
              <a:t>gB</a:t>
            </a:r>
            <a:r>
              <a:rPr lang="zh-CN" altLang="en-US" sz="1400" dirty="0" err="1">
                <a:latin typeface="Poppins" panose="02000000000000000000" pitchFamily="2" charset="0"/>
                <a:ea typeface="思源黑体 CN Regular" panose="020B0500000000000000" pitchFamily="34" charset="-122"/>
                <a:cs typeface="Poppins" panose="02000000000000000000" pitchFamily="2" charset="0"/>
              </a:rPr>
              <a:t>、</a:t>
            </a:r>
            <a:r>
              <a:rPr lang="en-US" altLang="zh-CN" sz="1400" dirty="0" err="1">
                <a:latin typeface="Poppins" panose="02000000000000000000" pitchFamily="2" charset="0"/>
                <a:ea typeface="思源黑体 CN Regular" panose="020B0500000000000000" pitchFamily="34" charset="-122"/>
                <a:cs typeface="Poppins" panose="02000000000000000000" pitchFamily="2" charset="0"/>
              </a:rPr>
              <a:t>gD</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是大多数</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HSV</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疫苗的靶标，对于病毒进入宿主细胞至关重要</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a:p>
            <a:pPr>
              <a:spcBef>
                <a:spcPts val="600"/>
              </a:spcBef>
              <a:spcAft>
                <a:spcPts val="600"/>
              </a:spcAft>
              <a:buFont typeface="Arial" panose="020B0604020202020204" pitchFamily="34" charset="0"/>
              <a:buChar char="•"/>
            </a:pP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4" name="直接连接符 13"/>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椭圆 15"/>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857224" y="4000510"/>
            <a:ext cx="1785950" cy="306705"/>
          </a:xfrm>
          <a:prstGeom prst="rect">
            <a:avLst/>
          </a:prstGeom>
          <a:noFill/>
        </p:spPr>
        <p:txBody>
          <a:bodyPr wrap="square" rtlCol="0">
            <a:spAutoFit/>
          </a:bodyPr>
          <a:lstStyle/>
          <a:p>
            <a:pPr algn="ct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HSV</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334194" y="980517"/>
          <a:ext cx="8607425" cy="3697560"/>
        </p:xfrm>
        <a:graphic>
          <a:graphicData uri="http://schemas.openxmlformats.org/drawingml/2006/table">
            <a:tbl>
              <a:tblPr firstRow="1">
                <a:tableStyleId>{9D7B26C5-4107-4FEC-AEDC-1716B250A1EF}</a:tableStyleId>
              </a:tblPr>
              <a:tblGrid>
                <a:gridCol w="1363980">
                  <a:extLst>
                    <a:ext uri="{9D8B030D-6E8A-4147-A177-3AD203B41FA5}">
                      <a16:colId xmlns:a16="http://schemas.microsoft.com/office/drawing/2014/main" val="20000"/>
                    </a:ext>
                  </a:extLst>
                </a:gridCol>
                <a:gridCol w="1525905">
                  <a:extLst>
                    <a:ext uri="{9D8B030D-6E8A-4147-A177-3AD203B41FA5}">
                      <a16:colId xmlns:a16="http://schemas.microsoft.com/office/drawing/2014/main" val="20001"/>
                    </a:ext>
                  </a:extLst>
                </a:gridCol>
                <a:gridCol w="1791970">
                  <a:extLst>
                    <a:ext uri="{9D8B030D-6E8A-4147-A177-3AD203B41FA5}">
                      <a16:colId xmlns:a16="http://schemas.microsoft.com/office/drawing/2014/main" val="20002"/>
                    </a:ext>
                  </a:extLst>
                </a:gridCol>
                <a:gridCol w="2178050">
                  <a:extLst>
                    <a:ext uri="{9D8B030D-6E8A-4147-A177-3AD203B41FA5}">
                      <a16:colId xmlns:a16="http://schemas.microsoft.com/office/drawing/2014/main" val="20003"/>
                    </a:ext>
                  </a:extLst>
                </a:gridCol>
                <a:gridCol w="1747520">
                  <a:extLst>
                    <a:ext uri="{9D8B030D-6E8A-4147-A177-3AD203B41FA5}">
                      <a16:colId xmlns:a16="http://schemas.microsoft.com/office/drawing/2014/main" val="20004"/>
                    </a:ext>
                  </a:extLst>
                </a:gridCol>
              </a:tblGrid>
              <a:tr h="377190">
                <a:tc>
                  <a:txBody>
                    <a:bodyPr/>
                    <a:lstStyle/>
                    <a:p>
                      <a:pPr algn="ctr" fontAlgn="t">
                        <a:buNone/>
                      </a:pPr>
                      <a:r>
                        <a:rPr lang="en-US" altLang="en-US" sz="10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rPr>
                        <a:t>Vaccine Type</a:t>
                      </a:r>
                    </a:p>
                  </a:txBody>
                  <a:tcPr marL="36000" marR="36000" marT="36000" marB="36000" anchor="ctr">
                    <a:lnB w="12700" cap="flat" cmpd="sng" algn="ctr">
                      <a:solidFill>
                        <a:schemeClr val="tx1"/>
                      </a:solidFill>
                      <a:prstDash val="solid"/>
                      <a:round/>
                      <a:headEnd type="none" w="med" len="med"/>
                      <a:tailEnd type="none" w="med" len="med"/>
                    </a:lnB>
                    <a:solidFill>
                      <a:srgbClr val="007E66"/>
                    </a:solidFill>
                  </a:tcPr>
                </a:tc>
                <a:tc>
                  <a:txBody>
                    <a:bodyPr/>
                    <a:lstStyle/>
                    <a:p>
                      <a:pPr algn="ctr" fontAlgn="t"/>
                      <a:r>
                        <a:rPr lang="en-US" sz="1000" dirty="0">
                          <a:solidFill>
                            <a:schemeClr val="bg1"/>
                          </a:solidFill>
                          <a:latin typeface="Poppins" panose="02000000000000000000" pitchFamily="2" charset="0"/>
                          <a:ea typeface="思源黑体 CN Bold" panose="020B0800000000000000" pitchFamily="34" charset="-122"/>
                          <a:cs typeface="Poppins" panose="02000000000000000000" pitchFamily="2" charset="0"/>
                        </a:rPr>
                        <a:t>Candidate name</a:t>
                      </a:r>
                      <a:endParaRPr lang="en-US" sz="10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B w="12700" cap="flat" cmpd="sng" algn="ctr">
                      <a:solidFill>
                        <a:schemeClr val="tx1"/>
                      </a:solidFill>
                      <a:prstDash val="solid"/>
                      <a:round/>
                      <a:headEnd type="none" w="med" len="med"/>
                      <a:tailEnd type="none" w="med" len="med"/>
                    </a:lnB>
                    <a:solidFill>
                      <a:srgbClr val="007E66"/>
                    </a:solidFill>
                  </a:tcPr>
                </a:tc>
                <a:tc>
                  <a:txBody>
                    <a:bodyPr/>
                    <a:lstStyle/>
                    <a:p>
                      <a:pPr algn="ctr" fontAlgn="t">
                        <a:buClrTx/>
                        <a:buSzTx/>
                        <a:buFontTx/>
                      </a:pPr>
                      <a:r>
                        <a:rPr lang="en-US" sz="1000" dirty="0">
                          <a:solidFill>
                            <a:schemeClr val="bg1"/>
                          </a:solidFill>
                          <a:latin typeface="Poppins" panose="02000000000000000000" pitchFamily="2" charset="0"/>
                          <a:ea typeface="思源黑体 CN Bold" panose="020B0800000000000000" pitchFamily="34" charset="-122"/>
                          <a:cs typeface="Poppins" panose="02000000000000000000" pitchFamily="2" charset="0"/>
                        </a:rPr>
                        <a:t>Developer</a:t>
                      </a:r>
                      <a:endParaRPr lang="en-US" sz="10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endParaRPr>
                    </a:p>
                  </a:txBody>
                  <a:tcPr anchor="ctr">
                    <a:lnB w="12700" cmpd="sng">
                      <a:solidFill>
                        <a:schemeClr val="tx1"/>
                      </a:solidFill>
                      <a:prstDash val="solid"/>
                    </a:lnB>
                    <a:solidFill>
                      <a:srgbClr val="007E66"/>
                    </a:solidFill>
                  </a:tcPr>
                </a:tc>
                <a:tc>
                  <a:txBody>
                    <a:bodyPr/>
                    <a:lstStyle/>
                    <a:p>
                      <a:pPr algn="ctr" fontAlgn="t"/>
                      <a:r>
                        <a:rPr lang="en-US" sz="1000" dirty="0">
                          <a:solidFill>
                            <a:schemeClr val="bg1"/>
                          </a:solidFill>
                          <a:latin typeface="Poppins" panose="02000000000000000000" pitchFamily="2" charset="0"/>
                          <a:ea typeface="思源黑体 CN Bold" panose="020B0800000000000000" pitchFamily="34" charset="-122"/>
                          <a:cs typeface="Poppins" panose="02000000000000000000" pitchFamily="2" charset="0"/>
                        </a:rPr>
                        <a:t>Vaccine Components and Methodology</a:t>
                      </a:r>
                      <a:endParaRPr lang="en-US" sz="10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B w="12700" cap="flat" cmpd="sng" algn="ctr">
                      <a:solidFill>
                        <a:schemeClr val="tx1"/>
                      </a:solidFill>
                      <a:prstDash val="solid"/>
                      <a:round/>
                      <a:headEnd type="none" w="med" len="med"/>
                      <a:tailEnd type="none" w="med" len="med"/>
                    </a:lnB>
                    <a:solidFill>
                      <a:srgbClr val="007E66"/>
                    </a:solidFill>
                  </a:tcPr>
                </a:tc>
                <a:tc>
                  <a:txBody>
                    <a:bodyPr/>
                    <a:lstStyle/>
                    <a:p>
                      <a:pPr algn="ctr" fontAlgn="t"/>
                      <a:r>
                        <a:rPr lang="en-US" sz="1000" dirty="0">
                          <a:solidFill>
                            <a:schemeClr val="bg1"/>
                          </a:solidFill>
                          <a:latin typeface="Poppins" panose="02000000000000000000" pitchFamily="2" charset="0"/>
                          <a:ea typeface="思源黑体 CN Bold" panose="020B0800000000000000" pitchFamily="34" charset="-122"/>
                          <a:cs typeface="Poppins" panose="02000000000000000000" pitchFamily="2" charset="0"/>
                        </a:rPr>
                        <a:t>Developmental Phase</a:t>
                      </a:r>
                      <a:endParaRPr lang="en-US" sz="10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B w="12700" cap="flat" cmpd="sng" algn="ctr">
                      <a:solidFill>
                        <a:schemeClr val="tx1"/>
                      </a:solidFill>
                      <a:prstDash val="solid"/>
                      <a:round/>
                      <a:headEnd type="none" w="med" len="med"/>
                      <a:tailEnd type="none" w="med" len="med"/>
                    </a:lnB>
                    <a:solidFill>
                      <a:srgbClr val="007E66"/>
                    </a:solidFill>
                  </a:tcPr>
                </a:tc>
                <a:extLst>
                  <a:ext uri="{0D108BD9-81ED-4DB2-BD59-A6C34878D82A}">
                    <a16:rowId xmlns:a16="http://schemas.microsoft.com/office/drawing/2014/main" val="10000"/>
                  </a:ext>
                </a:extLst>
              </a:tr>
              <a:tr h="373047">
                <a:tc rowSpan="2">
                  <a:txBody>
                    <a:bodyPr/>
                    <a:lstStyle/>
                    <a:p>
                      <a:pPr algn="l" fontAlgn="t">
                        <a:buNone/>
                      </a:pPr>
                      <a:r>
                        <a:rPr lang="en-US" altLang="zh-CN" sz="1000" b="1" dirty="0">
                          <a:latin typeface="Poppins" panose="02000000000000000000" pitchFamily="2" charset="0"/>
                          <a:sym typeface="Arial" panose="020B0604020202020204" pitchFamily="34" charset="0"/>
                        </a:rPr>
                        <a:t>Live-Attenuated Vaccines</a:t>
                      </a:r>
                      <a:endParaRPr lang="en-US" altLang="en-US" sz="1000" b="1"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L>
                      <a:noFill/>
                    </a:lnL>
                    <a:lnR>
                      <a:noFill/>
                    </a:lnR>
                    <a:lnT w="12700">
                      <a:solidFill>
                        <a:schemeClr val="tx1"/>
                      </a:solidFill>
                      <a:prstDash val="solid"/>
                    </a:lnT>
                    <a:lnB w="9525">
                      <a:solidFill>
                        <a:schemeClr val="bg1">
                          <a:lumMod val="65000"/>
                        </a:schemeClr>
                      </a:solidFill>
                      <a:prstDash val="solid"/>
                    </a:lnB>
                  </a:tcPr>
                </a:tc>
                <a:tc>
                  <a:txBody>
                    <a:bodyPr/>
                    <a:lstStyle/>
                    <a:p>
                      <a:pPr algn="l" fontAlgn="t"/>
                      <a:r>
                        <a:rPr lang="en-US" sz="1000" dirty="0">
                          <a:latin typeface="Poppins" panose="02000000000000000000" pitchFamily="2" charset="0"/>
                          <a:cs typeface="Poppins" panose="02000000000000000000" pitchFamily="2" charset="0"/>
                        </a:rPr>
                        <a:t>HSV-2 </a:t>
                      </a:r>
                      <a:r>
                        <a:rPr lang="el-GR" sz="1000" dirty="0">
                          <a:cs typeface="Poppins" panose="02000000000000000000" pitchFamily="2" charset="0"/>
                        </a:rPr>
                        <a:t>Δ</a:t>
                      </a:r>
                      <a:r>
                        <a:rPr lang="en-US" sz="1000" dirty="0">
                          <a:latin typeface="Poppins" panose="02000000000000000000" pitchFamily="2" charset="0"/>
                          <a:cs typeface="Poppins" panose="02000000000000000000" pitchFamily="2" charset="0"/>
                        </a:rPr>
                        <a:t>NLS (RVX 201)</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L>
                      <a:noFill/>
                    </a:lnL>
                    <a:lnR>
                      <a:noFill/>
                    </a:lnR>
                    <a:lnT w="12700">
                      <a:solidFill>
                        <a:schemeClr val="tx1"/>
                      </a:solidFill>
                      <a:prstDash val="solid"/>
                    </a:lnT>
                    <a:lnB w="9525">
                      <a:solidFill>
                        <a:schemeClr val="bg1">
                          <a:lumMod val="65000"/>
                        </a:schemeClr>
                      </a:solidFill>
                      <a:prstDash val="sysDash"/>
                    </a:lnB>
                    <a:lnTlToBr>
                      <a:noFill/>
                    </a:lnTlToBr>
                    <a:lnBlToTr>
                      <a:noFill/>
                    </a:lnBlToTr>
                  </a:tcPr>
                </a:tc>
                <a:tc>
                  <a:txBody>
                    <a:bodyPr/>
                    <a:lstStyle/>
                    <a:p>
                      <a:pPr algn="l" fontAlgn="t"/>
                      <a:r>
                        <a:rPr lang="en-US" sz="1000" dirty="0">
                          <a:latin typeface="Poppins" panose="02000000000000000000" pitchFamily="2" charset="0"/>
                          <a:cs typeface="Poppins" panose="02000000000000000000" pitchFamily="2" charset="0"/>
                        </a:rPr>
                        <a:t>SIU-Rational Vaccines</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L>
                      <a:noFill/>
                    </a:lnL>
                    <a:lnR>
                      <a:noFill/>
                    </a:lnR>
                    <a:lnT w="12700">
                      <a:solidFill>
                        <a:schemeClr val="tx1"/>
                      </a:solidFill>
                      <a:prstDash val="solid"/>
                    </a:lnT>
                    <a:lnB w="9525">
                      <a:solidFill>
                        <a:schemeClr val="bg1">
                          <a:lumMod val="65000"/>
                        </a:schemeClr>
                      </a:solidFill>
                      <a:prstDash val="sysDash"/>
                    </a:lnB>
                    <a:lnTlToBr>
                      <a:noFill/>
                    </a:lnTlToBr>
                    <a:lnBlToTr>
                      <a:noFill/>
                    </a:lnBlToTr>
                  </a:tcPr>
                </a:tc>
                <a:tc>
                  <a:txBody>
                    <a:bodyPr/>
                    <a:lstStyle/>
                    <a:p>
                      <a:pPr algn="l" fontAlgn="t"/>
                      <a:r>
                        <a:rPr lang="en-US" sz="1000" dirty="0">
                          <a:latin typeface="Poppins" panose="02000000000000000000" pitchFamily="2" charset="0"/>
                          <a:cs typeface="Poppins" panose="02000000000000000000" pitchFamily="2" charset="0"/>
                        </a:rPr>
                        <a:t>Live, attenuated replication-competent HSV-2 with deletion of ICP0</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L>
                      <a:noFill/>
                    </a:lnL>
                    <a:lnR>
                      <a:noFill/>
                    </a:lnR>
                    <a:lnT w="12700">
                      <a:solidFill>
                        <a:schemeClr val="tx1"/>
                      </a:solidFill>
                      <a:prstDash val="solid"/>
                    </a:lnT>
                    <a:lnB w="9525">
                      <a:solidFill>
                        <a:schemeClr val="bg1">
                          <a:lumMod val="65000"/>
                        </a:schemeClr>
                      </a:solidFill>
                      <a:prstDash val="sysDash"/>
                    </a:lnB>
                    <a:lnTlToBr>
                      <a:noFill/>
                    </a:lnTlToBr>
                    <a:lnBlToTr>
                      <a:noFill/>
                    </a:lnBlToTr>
                  </a:tcPr>
                </a:tc>
                <a:tc>
                  <a:txBody>
                    <a:bodyPr/>
                    <a:lstStyle/>
                    <a:p>
                      <a:pPr algn="l" fontAlgn="t"/>
                      <a:r>
                        <a:rPr lang="en-US" sz="1000" dirty="0">
                          <a:latin typeface="Poppins" panose="02000000000000000000" pitchFamily="2" charset="0"/>
                          <a:cs typeface="Poppins" panose="02000000000000000000" pitchFamily="2" charset="0"/>
                        </a:rPr>
                        <a:t>Phase II</a:t>
                      </a:r>
                      <a:r>
                        <a:rPr lang="en-US" sz="1000" dirty="0">
                          <a:latin typeface="Poppins" panose="02000000000000000000" pitchFamily="2" charset="0"/>
                          <a:cs typeface="Poppins" panose="02000000000000000000" pitchFamily="2" charset="0"/>
                          <a:sym typeface="+mn-ea"/>
                        </a:rPr>
                        <a:t> (DC)</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L>
                      <a:noFill/>
                    </a:lnL>
                    <a:lnR>
                      <a:noFill/>
                    </a:lnR>
                    <a:lnT w="12700">
                      <a:solidFill>
                        <a:schemeClr val="tx1"/>
                      </a:solidFill>
                      <a:prstDash val="solid"/>
                    </a:lnT>
                    <a:lnB w="9525">
                      <a:solidFill>
                        <a:schemeClr val="bg1">
                          <a:lumMod val="65000"/>
                        </a:schemeClr>
                      </a:solidFill>
                      <a:prstDash val="sysDash"/>
                    </a:lnB>
                    <a:lnTlToBr>
                      <a:noFill/>
                    </a:lnTlToBr>
                    <a:lnBlToTr>
                      <a:noFill/>
                    </a:lnBlToTr>
                  </a:tcPr>
                </a:tc>
                <a:extLst>
                  <a:ext uri="{0D108BD9-81ED-4DB2-BD59-A6C34878D82A}">
                    <a16:rowId xmlns:a16="http://schemas.microsoft.com/office/drawing/2014/main" val="10001"/>
                  </a:ext>
                </a:extLst>
              </a:tr>
              <a:tr h="222165">
                <a:tc vMerge="1">
                  <a:txBody>
                    <a:bodyPr/>
                    <a:lstStyle/>
                    <a:p>
                      <a:endParaRPr lang="zh-CN"/>
                    </a:p>
                  </a:txBody>
                  <a:tcPr marL="36000" marR="36000" marT="36000" marB="36000" anchor="ctr">
                    <a:lnT w="9525">
                      <a:solidFill>
                        <a:schemeClr val="bg1">
                          <a:lumMod val="95000"/>
                        </a:schemeClr>
                      </a:solidFill>
                      <a:prstDash val="sysDash"/>
                    </a:lnT>
                    <a:lnB w="9525" cap="flat" cmpd="sng" algn="ctr">
                      <a:solidFill>
                        <a:schemeClr val="bg1">
                          <a:lumMod val="65000"/>
                        </a:schemeClr>
                      </a:solidFill>
                      <a:prstDash val="solid"/>
                      <a:round/>
                      <a:headEnd type="none" w="med" len="med"/>
                      <a:tailEnd type="none" w="med" len="med"/>
                    </a:lnB>
                  </a:tcPr>
                </a:tc>
                <a:tc>
                  <a:txBody>
                    <a:bodyPr/>
                    <a:lstStyle/>
                    <a:p>
                      <a:pPr algn="l" fontAlgn="t"/>
                      <a:r>
                        <a:rPr lang="en-US" sz="1000" dirty="0">
                          <a:latin typeface="Poppins" panose="02000000000000000000" pitchFamily="2" charset="0"/>
                          <a:cs typeface="Poppins" panose="02000000000000000000" pitchFamily="2" charset="0"/>
                        </a:rPr>
                        <a:t>NE-HSV-2</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cap="flat" cmpd="sng" algn="ctr">
                      <a:solidFill>
                        <a:schemeClr val="bg1">
                          <a:lumMod val="65000"/>
                        </a:schemeClr>
                      </a:solidFill>
                      <a:prstDash val="solid"/>
                      <a:round/>
                      <a:headEnd type="none" w="med" len="med"/>
                      <a:tailEnd type="none" w="med" len="med"/>
                    </a:lnB>
                  </a:tcPr>
                </a:tc>
                <a:tc>
                  <a:txBody>
                    <a:bodyPr/>
                    <a:lstStyle/>
                    <a:p>
                      <a:pPr algn="l" fontAlgn="t"/>
                      <a:r>
                        <a:rPr lang="en-US" sz="1000" dirty="0" err="1">
                          <a:latin typeface="Poppins" panose="02000000000000000000" pitchFamily="2" charset="0"/>
                          <a:cs typeface="Poppins" panose="02000000000000000000" pitchFamily="2" charset="0"/>
                        </a:rPr>
                        <a:t>BlueWillow</a:t>
                      </a:r>
                      <a:r>
                        <a:rPr lang="en-US" sz="1000" dirty="0">
                          <a:latin typeface="Poppins" panose="02000000000000000000" pitchFamily="2" charset="0"/>
                          <a:cs typeface="Poppins" panose="02000000000000000000" pitchFamily="2" charset="0"/>
                        </a:rPr>
                        <a:t> Biologics</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cap="flat" cmpd="sng" algn="ctr">
                      <a:solidFill>
                        <a:schemeClr val="bg1">
                          <a:lumMod val="65000"/>
                        </a:schemeClr>
                      </a:solidFill>
                      <a:prstDash val="solid"/>
                      <a:round/>
                      <a:headEnd type="none" w="med" len="med"/>
                      <a:tailEnd type="none" w="med" len="med"/>
                    </a:lnB>
                  </a:tcPr>
                </a:tc>
                <a:tc>
                  <a:txBody>
                    <a:bodyPr/>
                    <a:lstStyle/>
                    <a:p>
                      <a:pPr algn="l" fontAlgn="t"/>
                      <a:r>
                        <a:rPr lang="en-US" sz="1000" dirty="0" err="1">
                          <a:latin typeface="Poppins" panose="02000000000000000000" pitchFamily="2" charset="0"/>
                          <a:cs typeface="Poppins" panose="02000000000000000000" pitchFamily="2" charset="0"/>
                        </a:rPr>
                        <a:t>Nanoemulsion</a:t>
                      </a:r>
                      <a:r>
                        <a:rPr lang="en-US" sz="1000" dirty="0">
                          <a:latin typeface="Poppins" panose="02000000000000000000" pitchFamily="2" charset="0"/>
                          <a:cs typeface="Poppins" panose="02000000000000000000" pitchFamily="2" charset="0"/>
                        </a:rPr>
                        <a:t> with gB2 and gD2 antigens</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cap="flat" cmpd="sng" algn="ctr">
                      <a:solidFill>
                        <a:schemeClr val="bg1">
                          <a:lumMod val="65000"/>
                        </a:schemeClr>
                      </a:solidFill>
                      <a:prstDash val="solid"/>
                      <a:round/>
                      <a:headEnd type="none" w="med" len="med"/>
                      <a:tailEnd type="none" w="med" len="med"/>
                    </a:lnB>
                  </a:tcPr>
                </a:tc>
                <a:tc>
                  <a:txBody>
                    <a:bodyPr/>
                    <a:lstStyle/>
                    <a:p>
                      <a:pPr algn="l" fontAlgn="t"/>
                      <a:r>
                        <a:rPr lang="en-US" sz="1000" dirty="0">
                          <a:latin typeface="Poppins" panose="02000000000000000000" pitchFamily="2" charset="0"/>
                          <a:cs typeface="Poppins" panose="02000000000000000000" pitchFamily="2" charset="0"/>
                        </a:rPr>
                        <a:t>Pre-Clinical</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2"/>
                  </a:ext>
                </a:extLst>
              </a:tr>
              <a:tr h="377190">
                <a:tc rowSpan="3">
                  <a:txBody>
                    <a:bodyPr/>
                    <a:lstStyle/>
                    <a:p>
                      <a:pPr algn="l" fontAlgn="t">
                        <a:buNone/>
                      </a:pPr>
                      <a:r>
                        <a:rPr lang="en-US" sz="1000" b="1" dirty="0">
                          <a:latin typeface="Poppins" panose="02000000000000000000" pitchFamily="2" charset="0"/>
                          <a:cs typeface="Poppins" panose="02000000000000000000" pitchFamily="2" charset="0"/>
                          <a:sym typeface="+mn-ea"/>
                        </a:rPr>
                        <a:t>Subunit Vaccines</a:t>
                      </a:r>
                      <a:endParaRPr lang="en-US" alt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HSV-2 trivalent vaccine</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a:solidFill>
                        <a:schemeClr val="bg1">
                          <a:lumMod val="65000"/>
                        </a:schemeClr>
                      </a:solidFill>
                      <a:prstDash val="sysDash"/>
                    </a:lnB>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University of Pennsylvania</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a:solidFill>
                        <a:schemeClr val="bg1">
                          <a:lumMod val="65000"/>
                        </a:schemeClr>
                      </a:solidFill>
                      <a:prstDash val="sysDash"/>
                    </a:lnB>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gC2, gD2, gE2; </a:t>
                      </a:r>
                      <a:r>
                        <a:rPr lang="en-US" sz="1000" dirty="0" err="1">
                          <a:latin typeface="Poppins" panose="02000000000000000000" pitchFamily="2" charset="0"/>
                          <a:cs typeface="Poppins" panose="02000000000000000000" pitchFamily="2" charset="0"/>
                        </a:rPr>
                        <a:t>CpG</a:t>
                      </a:r>
                      <a:r>
                        <a:rPr lang="en-US" sz="1000" dirty="0">
                          <a:latin typeface="Poppins" panose="02000000000000000000" pitchFamily="2" charset="0"/>
                          <a:cs typeface="Poppins" panose="02000000000000000000" pitchFamily="2" charset="0"/>
                        </a:rPr>
                        <a:t>/alum Adjuvant</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a:solidFill>
                        <a:schemeClr val="bg1">
                          <a:lumMod val="65000"/>
                        </a:schemeClr>
                      </a:solidFill>
                      <a:prstDash val="sysDash"/>
                    </a:lnB>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Clinical</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a:solidFill>
                        <a:schemeClr val="bg1">
                          <a:lumMod val="65000"/>
                        </a:schemeClr>
                      </a:solidFill>
                      <a:prstDash val="sysDash"/>
                    </a:lnB>
                    <a:solidFill>
                      <a:schemeClr val="bg1">
                        <a:lumMod val="95000"/>
                      </a:schemeClr>
                    </a:solidFill>
                  </a:tcPr>
                </a:tc>
                <a:extLst>
                  <a:ext uri="{0D108BD9-81ED-4DB2-BD59-A6C34878D82A}">
                    <a16:rowId xmlns:a16="http://schemas.microsoft.com/office/drawing/2014/main" val="10003"/>
                  </a:ext>
                </a:extLst>
              </a:tr>
              <a:tr h="373047">
                <a:tc vMerge="1">
                  <a:txBody>
                    <a:bodyPr/>
                    <a:lstStyle/>
                    <a:p>
                      <a:endParaRPr lang="zh-CN"/>
                    </a:p>
                  </a:txBody>
                  <a:tcPr marL="36000" marR="36000" marT="36000" marB="36000" anchor="ctr"/>
                </a:tc>
                <a:tc>
                  <a:txBody>
                    <a:bodyPr/>
                    <a:lstStyle/>
                    <a:p>
                      <a:pPr algn="l" fontAlgn="t"/>
                      <a:r>
                        <a:rPr lang="en-US" sz="1000" dirty="0">
                          <a:latin typeface="Poppins" panose="02000000000000000000" pitchFamily="2" charset="0"/>
                          <a:cs typeface="Poppins" panose="02000000000000000000" pitchFamily="2" charset="0"/>
                        </a:rPr>
                        <a:t>GEN-003</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a:solidFill>
                        <a:schemeClr val="bg1">
                          <a:lumMod val="65000"/>
                        </a:schemeClr>
                      </a:solidFill>
                      <a:prstDash val="sysDash"/>
                    </a:lnB>
                    <a:solidFill>
                      <a:schemeClr val="bg1">
                        <a:lumMod val="95000"/>
                      </a:schemeClr>
                    </a:solidFill>
                  </a:tcPr>
                </a:tc>
                <a:tc>
                  <a:txBody>
                    <a:bodyPr/>
                    <a:lstStyle/>
                    <a:p>
                      <a:pPr algn="l" fontAlgn="t"/>
                      <a:r>
                        <a:rPr lang="en-US" sz="1000" dirty="0" err="1">
                          <a:latin typeface="Poppins" panose="02000000000000000000" pitchFamily="2" charset="0"/>
                          <a:cs typeface="Poppins" panose="02000000000000000000" pitchFamily="2" charset="0"/>
                        </a:rPr>
                        <a:t>Genocea</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a:solidFill>
                        <a:schemeClr val="bg1">
                          <a:lumMod val="65000"/>
                        </a:schemeClr>
                      </a:solidFill>
                      <a:prstDash val="sysDash"/>
                    </a:lnB>
                    <a:solidFill>
                      <a:schemeClr val="bg1">
                        <a:lumMod val="95000"/>
                      </a:schemeClr>
                    </a:solidFill>
                  </a:tcPr>
                </a:tc>
                <a:tc>
                  <a:txBody>
                    <a:bodyPr/>
                    <a:lstStyle/>
                    <a:p>
                      <a:pPr algn="l" fontAlgn="t"/>
                      <a:r>
                        <a:rPr lang="en-US" sz="1000">
                          <a:latin typeface="Poppins" panose="02000000000000000000" pitchFamily="2" charset="0"/>
                          <a:cs typeface="Poppins" panose="02000000000000000000" pitchFamily="2" charset="0"/>
                        </a:rPr>
                        <a:t>gD2 (truncated)+ICP4 fragment (29.2 kD)+Matrix M2 Adjuvant</a:t>
                      </a:r>
                      <a:endParaRPr lang="en-US" sz="1000" b="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a:solidFill>
                        <a:schemeClr val="bg1">
                          <a:lumMod val="65000"/>
                        </a:schemeClr>
                      </a:solidFill>
                      <a:prstDash val="sysDash"/>
                    </a:lnB>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Completed Phase II (DC)</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a:solidFill>
                        <a:schemeClr val="bg1">
                          <a:lumMod val="65000"/>
                        </a:schemeClr>
                      </a:solidFill>
                      <a:prstDash val="sysDash"/>
                    </a:lnB>
                    <a:solidFill>
                      <a:schemeClr val="bg1">
                        <a:lumMod val="95000"/>
                      </a:schemeClr>
                    </a:solidFill>
                  </a:tcPr>
                </a:tc>
                <a:extLst>
                  <a:ext uri="{0D108BD9-81ED-4DB2-BD59-A6C34878D82A}">
                    <a16:rowId xmlns:a16="http://schemas.microsoft.com/office/drawing/2014/main" val="10004"/>
                  </a:ext>
                </a:extLst>
              </a:tr>
              <a:tr h="377190">
                <a:tc vMerge="1">
                  <a:txBody>
                    <a:bodyPr/>
                    <a:lstStyle/>
                    <a:p>
                      <a:endParaRPr lang="zh-CN"/>
                    </a:p>
                  </a:txBody>
                  <a:tcPr marL="36000" marR="36000" marT="36000" marB="36000" anchor="ctr">
                    <a:lnB w="9525" cap="flat" cmpd="sng" algn="ctr">
                      <a:solidFill>
                        <a:schemeClr val="bg1">
                          <a:lumMod val="65000"/>
                        </a:schemeClr>
                      </a:solidFill>
                      <a:prstDash val="solid"/>
                      <a:round/>
                      <a:headEnd type="none" w="med" len="med"/>
                      <a:tailEnd type="none" w="med" len="med"/>
                    </a:lnB>
                  </a:tcPr>
                </a:tc>
                <a:tc>
                  <a:txBody>
                    <a:bodyPr/>
                    <a:lstStyle/>
                    <a:p>
                      <a:pPr algn="l" fontAlgn="t"/>
                      <a:r>
                        <a:rPr lang="en-US" sz="1000" dirty="0">
                          <a:latin typeface="Poppins" panose="02000000000000000000" pitchFamily="2" charset="0"/>
                          <a:cs typeface="Poppins" panose="02000000000000000000" pitchFamily="2" charset="0"/>
                        </a:rPr>
                        <a:t>gD2 subunit vaccine</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GlaxoSmithKline</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gD2 with AS04 (</a:t>
                      </a:r>
                      <a:r>
                        <a:rPr lang="en-US" sz="1000" dirty="0" err="1">
                          <a:latin typeface="Poppins" panose="02000000000000000000" pitchFamily="2" charset="0"/>
                          <a:cs typeface="Poppins" panose="02000000000000000000" pitchFamily="2" charset="0"/>
                        </a:rPr>
                        <a:t>dMPL</a:t>
                      </a:r>
                      <a:r>
                        <a:rPr lang="en-US" sz="1000" dirty="0">
                          <a:latin typeface="Poppins" panose="02000000000000000000" pitchFamily="2" charset="0"/>
                          <a:cs typeface="Poppins" panose="02000000000000000000" pitchFamily="2" charset="0"/>
                        </a:rPr>
                        <a:t>)</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Completed Phase III (DC)</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lnB w="9525"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222165">
                <a:tc>
                  <a:txBody>
                    <a:bodyPr/>
                    <a:lstStyle/>
                    <a:p>
                      <a:pPr algn="l" fontAlgn="t">
                        <a:buNone/>
                      </a:pPr>
                      <a:r>
                        <a:rPr lang="en-US" sz="1000" b="1" dirty="0">
                          <a:latin typeface="Poppins" panose="02000000000000000000" pitchFamily="2" charset="0"/>
                          <a:cs typeface="Poppins" panose="02000000000000000000" pitchFamily="2" charset="0"/>
                          <a:sym typeface="+mn-ea"/>
                        </a:rPr>
                        <a:t>Replication Defective Viral Vaccines</a:t>
                      </a:r>
                      <a:endParaRPr lang="en-US" alt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cap="flat" cmpd="sng" algn="ctr">
                      <a:solidFill>
                        <a:schemeClr val="bg1">
                          <a:lumMod val="65000"/>
                        </a:schemeClr>
                      </a:solidFill>
                      <a:prstDash val="solid"/>
                      <a:round/>
                      <a:headEnd type="none" w="med" len="med"/>
                      <a:tailEnd type="none" w="med" len="med"/>
                    </a:lnB>
                  </a:tcPr>
                </a:tc>
                <a:tc>
                  <a:txBody>
                    <a:bodyPr/>
                    <a:lstStyle/>
                    <a:p>
                      <a:pPr algn="l" fontAlgn="t"/>
                      <a:r>
                        <a:rPr lang="en-US" sz="1000" dirty="0">
                          <a:latin typeface="Poppins" panose="02000000000000000000" pitchFamily="2" charset="0"/>
                          <a:cs typeface="Poppins" panose="02000000000000000000" pitchFamily="2" charset="0"/>
                        </a:rPr>
                        <a:t>CJ2-gD2</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cap="flat" cmpd="sng" algn="ctr">
                      <a:solidFill>
                        <a:schemeClr val="bg1">
                          <a:lumMod val="65000"/>
                        </a:schemeClr>
                      </a:solidFill>
                      <a:prstDash val="solid"/>
                      <a:round/>
                      <a:headEnd type="none" w="med" len="med"/>
                      <a:tailEnd type="none" w="med" len="med"/>
                    </a:lnB>
                  </a:tcPr>
                </a:tc>
                <a:tc>
                  <a:txBody>
                    <a:bodyPr/>
                    <a:lstStyle/>
                    <a:p>
                      <a:pPr fontAlgn="auto"/>
                      <a:endParaRPr lang="zh-CN" alt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anchor="ctr">
                    <a:lnT w="9525">
                      <a:solidFill>
                        <a:schemeClr val="bg1">
                          <a:lumMod val="65000"/>
                        </a:schemeClr>
                      </a:solidFill>
                      <a:prstDash val="solid"/>
                    </a:lnT>
                    <a:lnB w="9525">
                      <a:solidFill>
                        <a:schemeClr val="bg1">
                          <a:lumMod val="65000"/>
                        </a:schemeClr>
                      </a:solidFill>
                      <a:prstDash val="solid"/>
                    </a:lnB>
                  </a:tcPr>
                </a:tc>
                <a:tc>
                  <a:txBody>
                    <a:bodyPr/>
                    <a:lstStyle/>
                    <a:p>
                      <a:pPr algn="l" fontAlgn="t"/>
                      <a:r>
                        <a:rPr lang="en-US" sz="1000" dirty="0">
                          <a:latin typeface="Poppins" panose="02000000000000000000" pitchFamily="2" charset="0"/>
                          <a:cs typeface="Poppins" panose="02000000000000000000" pitchFamily="2" charset="0"/>
                        </a:rPr>
                        <a:t>Non-replicating gD2 dominant </a:t>
                      </a:r>
                      <a:r>
                        <a:rPr lang="en-US" sz="1000" dirty="0" err="1">
                          <a:latin typeface="Poppins" panose="02000000000000000000" pitchFamily="2" charset="0"/>
                          <a:cs typeface="Poppins" panose="02000000000000000000" pitchFamily="2" charset="0"/>
                        </a:rPr>
                        <a:t>neg</a:t>
                      </a:r>
                      <a:r>
                        <a:rPr lang="en-US" sz="1000" dirty="0">
                          <a:latin typeface="Poppins" panose="02000000000000000000" pitchFamily="2" charset="0"/>
                          <a:cs typeface="Poppins" panose="02000000000000000000" pitchFamily="2" charset="0"/>
                        </a:rPr>
                        <a:t> HSV-2</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cap="flat" cmpd="sng" algn="ctr">
                      <a:solidFill>
                        <a:schemeClr val="bg1">
                          <a:lumMod val="65000"/>
                        </a:schemeClr>
                      </a:solidFill>
                      <a:prstDash val="solid"/>
                      <a:round/>
                      <a:headEnd type="none" w="med" len="med"/>
                      <a:tailEnd type="none" w="med" len="med"/>
                    </a:lnB>
                  </a:tcPr>
                </a:tc>
                <a:tc>
                  <a:txBody>
                    <a:bodyPr/>
                    <a:lstStyle/>
                    <a:p>
                      <a:pPr algn="l" fontAlgn="t"/>
                      <a:r>
                        <a:rPr lang="en-US" sz="1000" dirty="0">
                          <a:latin typeface="Poppins" panose="02000000000000000000" pitchFamily="2" charset="0"/>
                          <a:cs typeface="Poppins" panose="02000000000000000000" pitchFamily="2" charset="0"/>
                        </a:rPr>
                        <a:t>Pre-Clinical</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6"/>
                  </a:ext>
                </a:extLst>
              </a:tr>
              <a:tr h="377190">
                <a:tc rowSpan="2">
                  <a:txBody>
                    <a:bodyPr/>
                    <a:lstStyle/>
                    <a:p>
                      <a:pPr algn="l" fontAlgn="t">
                        <a:buNone/>
                      </a:pPr>
                      <a:r>
                        <a:rPr lang="en-US" sz="1000" b="1" dirty="0">
                          <a:latin typeface="Poppins" panose="02000000000000000000" pitchFamily="2" charset="0"/>
                          <a:cs typeface="Poppins" panose="02000000000000000000" pitchFamily="2" charset="0"/>
                          <a:sym typeface="+mn-ea"/>
                        </a:rPr>
                        <a:t>DNA Vaccines</a:t>
                      </a:r>
                      <a:endParaRPr lang="en-US" alt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COR-1</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a:solidFill>
                        <a:schemeClr val="bg1">
                          <a:lumMod val="65000"/>
                        </a:schemeClr>
                      </a:solidFill>
                      <a:prstDash val="sysDash"/>
                    </a:lnB>
                    <a:solidFill>
                      <a:schemeClr val="bg1">
                        <a:lumMod val="95000"/>
                      </a:schemeClr>
                    </a:solidFill>
                  </a:tcPr>
                </a:tc>
                <a:tc>
                  <a:txBody>
                    <a:bodyPr/>
                    <a:lstStyle/>
                    <a:p>
                      <a:pPr algn="l" fontAlgn="t"/>
                      <a:r>
                        <a:rPr lang="en-US" sz="1000" dirty="0" err="1">
                          <a:latin typeface="Poppins" panose="02000000000000000000" pitchFamily="2" charset="0"/>
                          <a:cs typeface="Poppins" panose="02000000000000000000" pitchFamily="2" charset="0"/>
                        </a:rPr>
                        <a:t>Admedus</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a:solidFill>
                        <a:schemeClr val="bg1">
                          <a:lumMod val="65000"/>
                        </a:schemeClr>
                      </a:solidFill>
                      <a:prstDash val="sysDash"/>
                    </a:lnB>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gD2 </a:t>
                      </a:r>
                      <a:r>
                        <a:rPr lang="en-US" sz="1000" dirty="0" err="1">
                          <a:latin typeface="Poppins" panose="02000000000000000000" pitchFamily="2" charset="0"/>
                          <a:cs typeface="Poppins" panose="02000000000000000000" pitchFamily="2" charset="0"/>
                        </a:rPr>
                        <a:t>ubiquitin</a:t>
                      </a:r>
                      <a:r>
                        <a:rPr lang="en-US" sz="1000" dirty="0">
                          <a:latin typeface="Poppins" panose="02000000000000000000" pitchFamily="2" charset="0"/>
                          <a:cs typeface="Poppins" panose="02000000000000000000" pitchFamily="2" charset="0"/>
                        </a:rPr>
                        <a:t> tag, </a:t>
                      </a:r>
                      <a:r>
                        <a:rPr lang="en-US" sz="1000" dirty="0" err="1">
                          <a:latin typeface="Poppins" panose="02000000000000000000" pitchFamily="2" charset="0"/>
                          <a:cs typeface="Poppins" panose="02000000000000000000" pitchFamily="2" charset="0"/>
                        </a:rPr>
                        <a:t>codon</a:t>
                      </a:r>
                      <a:r>
                        <a:rPr lang="en-US" sz="1000" dirty="0">
                          <a:latin typeface="Poppins" panose="02000000000000000000" pitchFamily="2" charset="0"/>
                          <a:cs typeface="Poppins" panose="02000000000000000000" pitchFamily="2" charset="0"/>
                        </a:rPr>
                        <a:t> optimized DNA vaccine</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a:solidFill>
                        <a:schemeClr val="bg1">
                          <a:lumMod val="65000"/>
                        </a:schemeClr>
                      </a:solidFill>
                      <a:prstDash val="sysDash"/>
                    </a:lnB>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Phase II</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olid"/>
                    </a:lnT>
                    <a:lnB w="9525">
                      <a:solidFill>
                        <a:schemeClr val="bg1">
                          <a:lumMod val="65000"/>
                        </a:schemeClr>
                      </a:solidFill>
                      <a:prstDash val="sysDash"/>
                    </a:lnB>
                    <a:solidFill>
                      <a:schemeClr val="bg1">
                        <a:lumMod val="95000"/>
                      </a:schemeClr>
                    </a:solidFill>
                  </a:tcPr>
                </a:tc>
                <a:extLst>
                  <a:ext uri="{0D108BD9-81ED-4DB2-BD59-A6C34878D82A}">
                    <a16:rowId xmlns:a16="http://schemas.microsoft.com/office/drawing/2014/main" val="10007"/>
                  </a:ext>
                </a:extLst>
              </a:tr>
              <a:tr h="222165">
                <a:tc vMerge="1">
                  <a:txBody>
                    <a:bodyPr/>
                    <a:lstStyle/>
                    <a:p>
                      <a:endParaRPr lang="zh-CN"/>
                    </a:p>
                  </a:txBody>
                  <a:tcPr marL="36000" marR="36000" marT="36000" marB="36000" anchor="ctr"/>
                </a:tc>
                <a:tc>
                  <a:txBody>
                    <a:bodyPr/>
                    <a:lstStyle/>
                    <a:p>
                      <a:pPr algn="l" fontAlgn="t"/>
                      <a:r>
                        <a:rPr lang="en-US" sz="1000" dirty="0">
                          <a:latin typeface="Poppins" panose="02000000000000000000" pitchFamily="2" charset="0"/>
                          <a:cs typeface="Poppins" panose="02000000000000000000" pitchFamily="2" charset="0"/>
                        </a:rPr>
                        <a:t>VCL-HB01/HM01</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solidFill>
                      <a:schemeClr val="bg1">
                        <a:lumMod val="95000"/>
                      </a:schemeClr>
                    </a:solidFill>
                  </a:tcPr>
                </a:tc>
                <a:tc>
                  <a:txBody>
                    <a:bodyPr/>
                    <a:lstStyle/>
                    <a:p>
                      <a:pPr algn="l" fontAlgn="t"/>
                      <a:r>
                        <a:rPr lang="en-US" sz="1000" dirty="0" err="1">
                          <a:latin typeface="Poppins" panose="02000000000000000000" pitchFamily="2" charset="0"/>
                          <a:cs typeface="Poppins" panose="02000000000000000000" pitchFamily="2" charset="0"/>
                        </a:rPr>
                        <a:t>Vical</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DNA vaccine: gD2+/−UL46/</a:t>
                      </a:r>
                      <a:r>
                        <a:rPr lang="en-US" sz="1000" dirty="0" err="1">
                          <a:latin typeface="Poppins" panose="02000000000000000000" pitchFamily="2" charset="0"/>
                          <a:cs typeface="Poppins" panose="02000000000000000000" pitchFamily="2" charset="0"/>
                        </a:rPr>
                        <a:t>Vaxfectin</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solidFill>
                      <a:schemeClr val="bg1">
                        <a:lumMod val="95000"/>
                      </a:schemeClr>
                    </a:solidFill>
                  </a:tcPr>
                </a:tc>
                <a:tc>
                  <a:txBody>
                    <a:bodyPr/>
                    <a:lstStyle/>
                    <a:p>
                      <a:pPr algn="l" fontAlgn="t"/>
                      <a:r>
                        <a:rPr lang="en-US" sz="1000" dirty="0">
                          <a:latin typeface="Poppins" panose="02000000000000000000" pitchFamily="2" charset="0"/>
                          <a:cs typeface="Poppins" panose="02000000000000000000" pitchFamily="2" charset="0"/>
                        </a:rPr>
                        <a:t>Phase II (DC)</a:t>
                      </a:r>
                      <a:endParaRPr lang="en-US" sz="1000" b="0" dirty="0">
                        <a:latin typeface="Poppins" panose="02000000000000000000" pitchFamily="2" charset="0"/>
                        <a:ea typeface="思源黑体 CN Bold" panose="020B0800000000000000" pitchFamily="34" charset="-122"/>
                        <a:cs typeface="Poppins" panose="02000000000000000000" pitchFamily="2" charset="0"/>
                      </a:endParaRPr>
                    </a:p>
                  </a:txBody>
                  <a:tcPr marL="36000" marR="36000" marT="36000" marB="36000" anchor="ctr">
                    <a:lnT w="9525">
                      <a:solidFill>
                        <a:schemeClr val="bg1">
                          <a:lumMod val="65000"/>
                        </a:schemeClr>
                      </a:solidFill>
                      <a:prstDash val="sysDash"/>
                    </a:lnT>
                    <a:solidFill>
                      <a:schemeClr val="bg1">
                        <a:lumMod val="95000"/>
                      </a:schemeClr>
                    </a:solidFill>
                  </a:tcPr>
                </a:tc>
                <a:extLst>
                  <a:ext uri="{0D108BD9-81ED-4DB2-BD59-A6C34878D82A}">
                    <a16:rowId xmlns:a16="http://schemas.microsoft.com/office/drawing/2014/main" val="10008"/>
                  </a:ext>
                </a:extLst>
              </a:tr>
            </a:tbl>
          </a:graphicData>
        </a:graphic>
      </p:graphicFrame>
      <p:sp>
        <p:nvSpPr>
          <p:cNvPr id="6" name="矩形 5"/>
          <p:cNvSpPr/>
          <p:nvPr/>
        </p:nvSpPr>
        <p:spPr>
          <a:xfrm>
            <a:off x="6515586" y="4723864"/>
            <a:ext cx="1566454" cy="200055"/>
          </a:xfrm>
          <a:prstGeom prst="rect">
            <a:avLst/>
          </a:prstGeom>
        </p:spPr>
        <p:txBody>
          <a:bodyPr wrap="none">
            <a:spAutoFit/>
          </a:bodyPr>
          <a:lstStyle/>
          <a:p>
            <a:r>
              <a:rPr lang="en-US" altLang="zh-CN" sz="700" dirty="0" err="1">
                <a:latin typeface="Poppins" panose="02000000000000000000" pitchFamily="2" charset="0"/>
                <a:ea typeface="思源黑体 CN Bold" panose="020B0800000000000000" pitchFamily="34" charset="-122"/>
                <a:cs typeface="Poppins" panose="02000000000000000000" pitchFamily="2" charset="0"/>
              </a:rPr>
              <a:t>Doi</a:t>
            </a:r>
            <a:r>
              <a:rPr lang="en-US" altLang="zh-CN" sz="700" dirty="0">
                <a:latin typeface="Poppins" panose="02000000000000000000" pitchFamily="2" charset="0"/>
                <a:ea typeface="思源黑体 CN Bold" panose="020B0800000000000000" pitchFamily="34" charset="-122"/>
                <a:cs typeface="Poppins" panose="02000000000000000000" pitchFamily="2" charset="0"/>
              </a:rPr>
              <a:t>: 10.3389/fmicb.2021.798927</a:t>
            </a:r>
            <a:endParaRPr lang="zh-CN" altLang="en-US" sz="700" dirty="0">
              <a:latin typeface="Poppins" panose="02000000000000000000" pitchFamily="2" charset="0"/>
              <a:ea typeface="思源黑体 CN Bold" panose="020B0800000000000000" pitchFamily="34" charset="-122"/>
              <a:cs typeface="Poppins" panose="02000000000000000000" pitchFamily="2" charset="0"/>
            </a:endParaRPr>
          </a:p>
        </p:txBody>
      </p:sp>
      <p:sp>
        <p:nvSpPr>
          <p:cNvPr id="7" name="矩形 6"/>
          <p:cNvSpPr/>
          <p:nvPr/>
        </p:nvSpPr>
        <p:spPr>
          <a:xfrm>
            <a:off x="467105" y="4680060"/>
            <a:ext cx="2436886" cy="261610"/>
          </a:xfrm>
          <a:prstGeom prst="rect">
            <a:avLst/>
          </a:prstGeom>
        </p:spPr>
        <p:txBody>
          <a:bodyPr wrap="none">
            <a:spAutoFit/>
          </a:bodyPr>
          <a:lstStyle/>
          <a:p>
            <a:r>
              <a:rPr lang="en-US" altLang="zh-CN" sz="1100" b="1"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100" b="1" dirty="0">
                <a:latin typeface="Poppins" panose="02000000000000000000" pitchFamily="2" charset="0"/>
                <a:ea typeface="思源黑体 CN Regular" panose="020B0500000000000000" pitchFamily="34" charset="-122"/>
                <a:cs typeface="Poppins" panose="02000000000000000000" pitchFamily="2" charset="0"/>
              </a:rPr>
              <a:t>没有批准用于预防</a:t>
            </a:r>
            <a:r>
              <a:rPr lang="en-US" altLang="zh-CN" sz="1100" b="1" dirty="0">
                <a:latin typeface="Poppins" panose="02000000000000000000" pitchFamily="2" charset="0"/>
                <a:ea typeface="思源黑体 CN Regular" panose="020B0500000000000000" pitchFamily="34" charset="-122"/>
                <a:cs typeface="Poppins" panose="02000000000000000000" pitchFamily="2" charset="0"/>
              </a:rPr>
              <a:t>HSV</a:t>
            </a:r>
            <a:r>
              <a:rPr lang="zh-CN" altLang="en-US" sz="1100" b="1" dirty="0">
                <a:latin typeface="Poppins" panose="02000000000000000000" pitchFamily="2" charset="0"/>
                <a:ea typeface="思源黑体 CN Regular" panose="020B0500000000000000" pitchFamily="34" charset="-122"/>
                <a:cs typeface="Poppins" panose="02000000000000000000" pitchFamily="2" charset="0"/>
              </a:rPr>
              <a:t>感染的疫苗</a:t>
            </a:r>
          </a:p>
        </p:txBody>
      </p:sp>
      <p:pic>
        <p:nvPicPr>
          <p:cNvPr id="8"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9" name="直接连接符 8"/>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00166" y="357172"/>
            <a:ext cx="6036945" cy="537210"/>
          </a:xfrm>
          <a:prstGeom prst="rect">
            <a:avLst/>
          </a:prstGeom>
        </p:spPr>
        <p:txBody>
          <a:bodyPr wrap="none">
            <a:spAutoFit/>
          </a:bodyPr>
          <a:lstStyle/>
          <a:p>
            <a:r>
              <a:rPr lang="en-US" altLang="zh-CN" sz="2900" b="1" dirty="0" err="1">
                <a:solidFill>
                  <a:srgbClr val="007E66"/>
                </a:solidFill>
                <a:latin typeface="Poppins" panose="02000000000000000000" pitchFamily="2" charset="0"/>
                <a:ea typeface="思源黑体 CN Bold" panose="020B0800000000000000" pitchFamily="34" charset="-122"/>
                <a:cs typeface="Poppins" panose="02000000000000000000" pitchFamily="2" charset="0"/>
              </a:rPr>
              <a:t>Herpesviridae</a:t>
            </a:r>
            <a:r>
              <a:rPr lang="en-US" altLang="zh-CN" sz="29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 Viruses-</a:t>
            </a:r>
            <a:r>
              <a:rPr lang="zh-CN" altLang="en-US" sz="29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疫苗进展</a:t>
            </a:r>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10"/>
          <p:cNvSpPr>
            <a:spLocks noGrp="1"/>
          </p:cNvSpPr>
          <p:nvPr>
            <p:ph type="title"/>
          </p:nvPr>
        </p:nvSpPr>
        <p:spPr>
          <a:xfrm>
            <a:off x="457200" y="468000"/>
            <a:ext cx="8229600" cy="857250"/>
          </a:xfrm>
        </p:spPr>
        <p:txBody>
          <a:bodyPr>
            <a:normAutofit fontScale="90000"/>
          </a:bodyPr>
          <a:lstStyle/>
          <a:p>
            <a:r>
              <a:rPr lang="en-US" altLang="zh-CN"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Herpesviridae Viruses-</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疫苗开发面临的挑战</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sp>
        <p:nvSpPr>
          <p:cNvPr id="14" name="矩形 13"/>
          <p:cNvSpPr/>
          <p:nvPr/>
        </p:nvSpPr>
        <p:spPr>
          <a:xfrm>
            <a:off x="500034" y="1578734"/>
            <a:ext cx="8248430" cy="1785104"/>
          </a:xfrm>
          <a:prstGeom prst="rect">
            <a:avLst/>
          </a:prstGeom>
        </p:spPr>
        <p:txBody>
          <a:bodyPr wrap="square">
            <a:spAutoFit/>
          </a:bodyPr>
          <a:lstStyle/>
          <a:p>
            <a:pPr>
              <a:spcBef>
                <a:spcPts val="600"/>
              </a:spcBef>
              <a:spcAft>
                <a:spcPts val="600"/>
              </a:spcAft>
            </a:pPr>
            <a:r>
              <a:rPr lang="zh-CN" altLang="en-US" sz="1400" b="1" dirty="0">
                <a:latin typeface="思源黑体 CN Medium" panose="020B0600000000000000" pitchFamily="34" charset="-122"/>
                <a:ea typeface="思源黑体 CN Medium" panose="020B0600000000000000" pitchFamily="34" charset="-122"/>
              </a:rPr>
              <a:t>挑战：</a:t>
            </a:r>
            <a:endParaRPr lang="en-US" altLang="zh-CN" sz="1400" b="1" dirty="0">
              <a:latin typeface="思源黑体 CN Medium" panose="020B0600000000000000" pitchFamily="34" charset="-122"/>
              <a:ea typeface="思源黑体 CN Medium" panose="020B0600000000000000" pitchFamily="34" charset="-122"/>
            </a:endParaRPr>
          </a:p>
          <a:p>
            <a:pPr>
              <a:spcBef>
                <a:spcPts val="600"/>
              </a:spcBef>
              <a:spcAft>
                <a:spcPts val="600"/>
              </a:spcAft>
              <a:buClr>
                <a:srgbClr val="005440"/>
              </a:buClr>
              <a:buFont typeface="Wingdings" panose="05000000000000000000" pitchFamily="2" charset="2"/>
              <a:buChar char="u"/>
            </a:pPr>
            <a:r>
              <a:rPr lang="zh-CN" altLang="en-US" sz="1400" dirty="0">
                <a:latin typeface="思源黑体 CN Medium" panose="020B0600000000000000" pitchFamily="34" charset="-122"/>
                <a:ea typeface="思源黑体 CN Medium" panose="020B0600000000000000" pitchFamily="34" charset="-122"/>
              </a:rPr>
              <a:t>减毒活疫苗的主要挑战之一仍然是疫苗安全性。</a:t>
            </a:r>
            <a:endParaRPr lang="en-US" altLang="zh-CN" sz="1400" dirty="0">
              <a:latin typeface="思源黑体 CN Medium" panose="020B0600000000000000" pitchFamily="34" charset="-122"/>
              <a:ea typeface="思源黑体 CN Medium" panose="020B0600000000000000" pitchFamily="34" charset="-122"/>
            </a:endParaRPr>
          </a:p>
          <a:p>
            <a:pPr>
              <a:spcBef>
                <a:spcPts val="600"/>
              </a:spcBef>
              <a:spcAft>
                <a:spcPts val="600"/>
              </a:spcAft>
              <a:buClr>
                <a:srgbClr val="005440"/>
              </a:buClr>
              <a:buFont typeface="Wingdings" panose="05000000000000000000" pitchFamily="2" charset="2"/>
              <a:buChar char="u"/>
            </a:pPr>
            <a:r>
              <a:rPr lang="zh-CN" altLang="en-US" sz="1400" dirty="0">
                <a:latin typeface="思源黑体 CN Medium" panose="020B0600000000000000" pitchFamily="34" charset="-122"/>
                <a:ea typeface="思源黑体 CN Medium" panose="020B0600000000000000" pitchFamily="34" charset="-122"/>
              </a:rPr>
              <a:t>亚单位疫苗的挑战在于产生有效、持久的免疫反应。</a:t>
            </a:r>
            <a:endParaRPr lang="en-US" altLang="zh-CN" sz="1400" dirty="0">
              <a:latin typeface="思源黑体 CN Medium" panose="020B0600000000000000" pitchFamily="34" charset="-122"/>
              <a:ea typeface="思源黑体 CN Medium" panose="020B0600000000000000" pitchFamily="34" charset="-122"/>
            </a:endParaRPr>
          </a:p>
          <a:p>
            <a:pPr>
              <a:spcBef>
                <a:spcPts val="600"/>
              </a:spcBef>
              <a:spcAft>
                <a:spcPts val="600"/>
              </a:spcAft>
              <a:buClr>
                <a:srgbClr val="005440"/>
              </a:buClr>
              <a:buFont typeface="Wingdings" panose="05000000000000000000" pitchFamily="2" charset="2"/>
              <a:buChar char="u"/>
            </a:pPr>
            <a:r>
              <a:rPr lang="zh-CN" altLang="en-US" sz="1400" dirty="0">
                <a:latin typeface="思源黑体 CN Medium" panose="020B0600000000000000" pitchFamily="34" charset="-122"/>
                <a:ea typeface="思源黑体 CN Medium" panose="020B0600000000000000" pitchFamily="34" charset="-122"/>
              </a:rPr>
              <a:t>疱疹病毒会产生潜伏期，这使疫苗开发复杂化，预防潜伏感染是挑战。</a:t>
            </a:r>
            <a:endParaRPr lang="en-US" altLang="zh-CN" sz="1400" dirty="0">
              <a:latin typeface="思源黑体 CN Medium" panose="020B0600000000000000" pitchFamily="34" charset="-122"/>
              <a:ea typeface="思源黑体 CN Medium" panose="020B0600000000000000" pitchFamily="34" charset="-122"/>
            </a:endParaRPr>
          </a:p>
          <a:p>
            <a:pPr>
              <a:spcBef>
                <a:spcPts val="600"/>
              </a:spcBef>
              <a:spcAft>
                <a:spcPts val="600"/>
              </a:spcAft>
              <a:buClr>
                <a:srgbClr val="005440"/>
              </a:buClr>
              <a:buFont typeface="Wingdings" panose="05000000000000000000" pitchFamily="2" charset="2"/>
              <a:buChar char="u"/>
            </a:pPr>
            <a:r>
              <a:rPr lang="zh-CN" altLang="en-US" sz="1400" dirty="0">
                <a:latin typeface="思源黑体 CN Medium" panose="020B0600000000000000" pitchFamily="34" charset="-122"/>
                <a:ea typeface="思源黑体 CN Medium" panose="020B0600000000000000" pitchFamily="34" charset="-122"/>
              </a:rPr>
              <a:t>设计有效的治疗性或预防性疫苗需要对单纯疱疹病毒发病机制和免疫逃避的复杂性的进一步理解。</a:t>
            </a:r>
          </a:p>
        </p:txBody>
      </p:sp>
      <p:cxnSp>
        <p:nvCxnSpPr>
          <p:cNvPr id="13" name="直接连接符 12"/>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10"/>
          <p:cNvSpPr>
            <a:spLocks noGrp="1"/>
          </p:cNvSpPr>
          <p:nvPr>
            <p:ph type="title"/>
          </p:nvPr>
        </p:nvSpPr>
        <p:spPr>
          <a:xfrm>
            <a:off x="457200" y="468000"/>
            <a:ext cx="8229600" cy="857250"/>
          </a:xfrm>
        </p:spPr>
        <p:txBody>
          <a:bodyPr>
            <a:normAutofit fontScale="90000"/>
          </a:bodyPr>
          <a:lstStyle/>
          <a:p>
            <a:r>
              <a:rPr lang="en-US"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Human </a:t>
            </a:r>
            <a:r>
              <a:rPr lang="en-US" altLang="en-US" sz="3200" b="1" dirty="0" err="1">
                <a:solidFill>
                  <a:srgbClr val="007E66"/>
                </a:solidFill>
                <a:latin typeface="Poppins" panose="02000000000000000000" pitchFamily="2" charset="0"/>
                <a:ea typeface="思源黑体 CN Bold" panose="020B0800000000000000" pitchFamily="34" charset="-122"/>
                <a:cs typeface="Poppins" panose="02000000000000000000" pitchFamily="2" charset="0"/>
              </a:rPr>
              <a:t>papilloma</a:t>
            </a:r>
            <a:r>
              <a:rPr lang="en-US"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 viruses-</a:t>
            </a:r>
            <a:r>
              <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病毒抗原</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简介</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sp>
        <p:nvSpPr>
          <p:cNvPr id="17" name="矩形 16"/>
          <p:cNvSpPr/>
          <p:nvPr/>
        </p:nvSpPr>
        <p:spPr>
          <a:xfrm>
            <a:off x="67986" y="4587974"/>
            <a:ext cx="4576022" cy="200055"/>
          </a:xfrm>
          <a:prstGeom prst="rect">
            <a:avLst/>
          </a:prstGeom>
        </p:spPr>
        <p:txBody>
          <a:bodyPr wrap="square">
            <a:spAutoFit/>
          </a:bodyPr>
          <a:lstStyle/>
          <a:p>
            <a:r>
              <a:rPr lang="en-US" sz="700" dirty="0">
                <a:latin typeface="Poppins" panose="02000000000000000000" pitchFamily="2" charset="0"/>
                <a:cs typeface="Poppins" panose="02000000000000000000" pitchFamily="2" charset="0"/>
              </a:rPr>
              <a:t>Structure, Classification - Herpes Viruses | 12th Microbiology : Chapter 10 : Medical Virology</a:t>
            </a:r>
          </a:p>
        </p:txBody>
      </p:sp>
      <p:cxnSp>
        <p:nvCxnSpPr>
          <p:cNvPr id="14" name="直接连接符 13"/>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椭圆 15"/>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857224" y="4000510"/>
            <a:ext cx="1785950" cy="307777"/>
          </a:xfrm>
          <a:prstGeom prst="rect">
            <a:avLst/>
          </a:prstGeom>
          <a:noFill/>
        </p:spPr>
        <p:txBody>
          <a:bodyPr wrap="square" rtlCol="0">
            <a:spAutoFit/>
          </a:bodyPr>
          <a:lstStyle/>
          <a:p>
            <a:pPr algn="ct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HPV</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98306" name="Picture 2" descr="C:\Users\s\AppData\Local\Temp\企业微信截图_1720149826875.png"/>
          <p:cNvPicPr>
            <a:picLocks noChangeAspect="1" noChangeArrowheads="1"/>
          </p:cNvPicPr>
          <p:nvPr/>
        </p:nvPicPr>
        <p:blipFill>
          <a:blip r:embed="rId4"/>
          <a:srcRect/>
          <a:stretch>
            <a:fillRect/>
          </a:stretch>
        </p:blipFill>
        <p:spPr bwMode="auto">
          <a:xfrm>
            <a:off x="214282" y="1500180"/>
            <a:ext cx="3928657" cy="2428891"/>
          </a:xfrm>
          <a:prstGeom prst="rect">
            <a:avLst/>
          </a:prstGeom>
          <a:noFill/>
        </p:spPr>
      </p:pic>
      <p:graphicFrame>
        <p:nvGraphicFramePr>
          <p:cNvPr id="22" name="表格 21"/>
          <p:cNvGraphicFramePr>
            <a:graphicFrameLocks noGrp="1"/>
          </p:cNvGraphicFramePr>
          <p:nvPr/>
        </p:nvGraphicFramePr>
        <p:xfrm>
          <a:off x="4143372" y="1500180"/>
          <a:ext cx="4845952" cy="2307911"/>
        </p:xfrm>
        <a:graphic>
          <a:graphicData uri="http://schemas.openxmlformats.org/drawingml/2006/table">
            <a:tbl>
              <a:tblPr firstRow="1" bandRow="1">
                <a:tableStyleId>{EB344D84-9AFB-497E-A393-DC336BA19D2E}</a:tableStyleId>
              </a:tblPr>
              <a:tblGrid>
                <a:gridCol w="1074420">
                  <a:extLst>
                    <a:ext uri="{9D8B030D-6E8A-4147-A177-3AD203B41FA5}">
                      <a16:colId xmlns:a16="http://schemas.microsoft.com/office/drawing/2014/main" val="20000"/>
                    </a:ext>
                  </a:extLst>
                </a:gridCol>
                <a:gridCol w="2711794">
                  <a:extLst>
                    <a:ext uri="{9D8B030D-6E8A-4147-A177-3AD203B41FA5}">
                      <a16:colId xmlns:a16="http://schemas.microsoft.com/office/drawing/2014/main" val="20001"/>
                    </a:ext>
                  </a:extLst>
                </a:gridCol>
                <a:gridCol w="1059738">
                  <a:extLst>
                    <a:ext uri="{9D8B030D-6E8A-4147-A177-3AD203B41FA5}">
                      <a16:colId xmlns:a16="http://schemas.microsoft.com/office/drawing/2014/main" val="20002"/>
                    </a:ext>
                  </a:extLst>
                </a:gridCol>
              </a:tblGrid>
              <a:tr h="424068">
                <a:tc>
                  <a:txBody>
                    <a:bodyPr/>
                    <a:lstStyle/>
                    <a:p>
                      <a:pPr marL="0" algn="ctr" defTabSz="914400" rtl="0" eaLnBrk="1" fontAlgn="t" latinLnBrk="0" hangingPunct="1"/>
                      <a:r>
                        <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蛋白</a:t>
                      </a:r>
                    </a:p>
                  </a:txBody>
                  <a:tcPr marL="121920" marR="12192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marL="0" algn="ctr" defTabSz="914400" rtl="0" eaLnBrk="1" fontAlgn="t" latinLnBrk="0" hangingPunct="1"/>
                      <a:r>
                        <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在流感病毒生活周期中的作用</a:t>
                      </a:r>
                    </a:p>
                  </a:txBody>
                  <a:tcPr marL="121920" marR="12192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marL="0" algn="ctr" defTabSz="914400" rtl="0" eaLnBrk="1" fontAlgn="t" latinLnBrk="0" hangingPunct="1"/>
                      <a:r>
                        <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应用</a:t>
                      </a:r>
                    </a:p>
                  </a:txBody>
                  <a:tcPr marL="121920" marR="12192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extLst>
                  <a:ext uri="{0D108BD9-81ED-4DB2-BD59-A6C34878D82A}">
                    <a16:rowId xmlns:a16="http://schemas.microsoft.com/office/drawing/2014/main" val="10000"/>
                  </a:ext>
                </a:extLst>
              </a:tr>
              <a:tr h="437195">
                <a:tc>
                  <a:txBody>
                    <a:bodyPr/>
                    <a:lstStyle/>
                    <a:p>
                      <a:pPr algn="ct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L1</a:t>
                      </a:r>
                    </a:p>
                  </a:txBody>
                  <a:tcPr marL="121920" marR="12192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衣壳蛋白 </a:t>
                      </a:r>
                      <a:r>
                        <a:rPr lang="en-US" altLang="zh-CN"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L1 </a:t>
                      </a:r>
                      <a:r>
                        <a:rPr lang="zh-CN"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可自组装成病毒样颗粒（</a:t>
                      </a:r>
                      <a:r>
                        <a:rPr lang="en-US" altLang="zh-CN"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VLP</a:t>
                      </a:r>
                      <a:r>
                        <a:rPr lang="zh-CN"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）并具备高度的免疫原性</a:t>
                      </a:r>
                    </a:p>
                  </a:txBody>
                  <a:tcPr marL="121920" marR="12192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a:r>
                        <a:rPr kumimoji="0" lang="zh-CN" altLang="en-US"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预防性疫苗</a:t>
                      </a:r>
                      <a:endParaRPr kumimoji="0" lang="zh-CN" altLang="en-US"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endParaRPr>
                    </a:p>
                  </a:txBody>
                  <a:tcPr marL="121920" marR="12192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34349">
                <a:tc>
                  <a:txBody>
                    <a:bodyPr/>
                    <a:lstStyle/>
                    <a:p>
                      <a:pPr algn="ctr"/>
                      <a:r>
                        <a:rPr lang="en-US" altLang="zh-CN"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L2</a:t>
                      </a:r>
                    </a:p>
                  </a:txBody>
                  <a:tcPr marL="121920" marR="12192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tc>
                  <a:txBody>
                    <a:bodyPr/>
                    <a:lstStyle/>
                    <a:p>
                      <a:pPr algn="ctr"/>
                      <a:r>
                        <a:rPr lang="zh-CN"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次要衣壳蛋白</a:t>
                      </a:r>
                      <a:r>
                        <a:rPr lang="en-US" altLang="zh-CN"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L2</a:t>
                      </a:r>
                      <a:r>
                        <a:rPr lang="zh-CN"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L2 </a:t>
                      </a:r>
                      <a:r>
                        <a:rPr lang="zh-CN"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具有广谱中和表位</a:t>
                      </a:r>
                    </a:p>
                  </a:txBody>
                  <a:tcPr marL="121920" marR="12192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kumimoji="0" lang="zh-CN" altLang="en-US"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预防性疫苗</a:t>
                      </a:r>
                      <a:endParaRPr kumimoji="0" lang="zh-CN" altLang="en-US"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endParaRPr>
                    </a:p>
                  </a:txBody>
                  <a:tcPr marL="121920" marR="12192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437195">
                <a:tc>
                  <a:txBody>
                    <a:bodyPr/>
                    <a:lstStyle/>
                    <a:p>
                      <a:pPr algn="ct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E6</a:t>
                      </a:r>
                    </a:p>
                  </a:txBody>
                  <a:tcPr marL="121920" marR="12192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E6</a:t>
                      </a:r>
                      <a:r>
                        <a:rPr lang="zh-CN"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a:t>
                      </a:r>
                      <a:r>
                        <a:rPr lang="en-US"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E7</a:t>
                      </a:r>
                      <a:r>
                        <a:rPr lang="zh-CN"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蛋白是感染细胞发生癌转化和恶性病变的关键因素</a:t>
                      </a:r>
                    </a:p>
                  </a:txBody>
                  <a:tcPr marL="121920" marR="12192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kumimoji="0" lang="zh-CN" altLang="en-US"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a:t>
                      </a:r>
                      <a:r>
                        <a:rPr kumimoji="0" lang="zh-CN" altLang="en-US"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治疗性</a:t>
                      </a:r>
                      <a:r>
                        <a:rPr kumimoji="0" lang="zh-CN" altLang="en-US"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rPr>
                        <a:t>疫苗</a:t>
                      </a:r>
                    </a:p>
                  </a:txBody>
                  <a:tcPr marL="121920" marR="12192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75104">
                <a:tc>
                  <a:txBody>
                    <a:bodyPr/>
                    <a:lstStyle/>
                    <a:p>
                      <a:pPr algn="ct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E7</a:t>
                      </a:r>
                    </a:p>
                  </a:txBody>
                  <a:tcPr marL="121920" marR="12192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E6</a:t>
                      </a:r>
                      <a:r>
                        <a:rPr lang="zh-CN"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a:t>
                      </a:r>
                      <a:r>
                        <a:rPr lang="en-US"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E7</a:t>
                      </a:r>
                      <a:r>
                        <a:rPr lang="zh-CN" altLang="en-US" sz="11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蛋白是感染细胞发生癌转化和恶性病变的关键因素</a:t>
                      </a:r>
                      <a:endParaRPr lang="zh-CN" altLang="en-US" sz="1100" dirty="0">
                        <a:latin typeface="Poppins" panose="02000000000000000000" pitchFamily="2" charset="0"/>
                        <a:ea typeface="思源黑体 CN Regular" panose="020B0500000000000000" pitchFamily="34" charset="-122"/>
                        <a:cs typeface="Poppins" panose="02000000000000000000" pitchFamily="2" charset="0"/>
                      </a:endParaRPr>
                    </a:p>
                  </a:txBody>
                  <a:tcPr marL="121920" marR="12192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kumimoji="0" lang="zh-CN" altLang="en-US" sz="1100" u="none" strike="noStrike" kern="1200" cap="all" spc="0" normalizeH="0" baseline="0" noProof="0" dirty="0">
                          <a:ln w="9000" cmpd="sng">
                            <a:solidFill>
                              <a:schemeClr val="accent4">
                                <a:shade val="50000"/>
                                <a:satMod val="120000"/>
                              </a:schemeClr>
                            </a:solidFill>
                            <a:prstDash val="solid"/>
                          </a:ln>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sym typeface="Wingdings" panose="05000000000000000000"/>
                        </a:rPr>
                        <a:t>治疗性</a:t>
                      </a:r>
                      <a:r>
                        <a:rPr kumimoji="0" lang="zh-CN" altLang="en-US"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rPr>
                        <a:t>疫苗</a:t>
                      </a:r>
                      <a:endParaRPr kumimoji="0" lang="en-US" altLang="zh-CN" sz="11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Poppins" panose="02000000000000000000" pitchFamily="2" charset="0"/>
                        <a:ea typeface="思源黑体 CN Regular" panose="020B0500000000000000" pitchFamily="34" charset="-122"/>
                        <a:cs typeface="Poppins" panose="02000000000000000000" pitchFamily="2" charset="0"/>
                      </a:endParaRPr>
                    </a:p>
                  </a:txBody>
                  <a:tcPr marL="121920" marR="12192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10"/>
          <p:cNvSpPr>
            <a:spLocks noGrp="1"/>
          </p:cNvSpPr>
          <p:nvPr>
            <p:ph type="title"/>
          </p:nvPr>
        </p:nvSpPr>
        <p:spPr>
          <a:xfrm>
            <a:off x="0" y="500048"/>
            <a:ext cx="8686800" cy="746428"/>
          </a:xfrm>
        </p:spPr>
        <p:txBody>
          <a:bodyPr>
            <a:normAutofit/>
          </a:bodyPr>
          <a:lstStyle/>
          <a:p>
            <a:r>
              <a:rPr lang="en-US" altLang="zh-CN"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HPV-</a:t>
            </a:r>
            <a:r>
              <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疫苗开发进展</a:t>
            </a:r>
          </a:p>
        </p:txBody>
      </p:sp>
      <p:cxnSp>
        <p:nvCxnSpPr>
          <p:cNvPr id="14" name="直接连接符 13"/>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椭圆 15"/>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63508" y="1246815"/>
            <a:ext cx="3602355" cy="368300"/>
          </a:xfrm>
          <a:prstGeom prst="rect">
            <a:avLst/>
          </a:prstGeom>
        </p:spPr>
        <p:txBody>
          <a:bodyPr wrap="none">
            <a:spAutoFit/>
          </a:bodyPr>
          <a:lstStyle/>
          <a:p>
            <a:r>
              <a:rPr lang="en-US" altLang="zh-CN" b="1" dirty="0">
                <a:latin typeface="思源黑体 CN Normal" panose="020B0400000000000000" pitchFamily="34" charset="-122"/>
                <a:ea typeface="思源黑体 CN Normal" panose="020B0400000000000000" pitchFamily="34" charset="-122"/>
                <a:cs typeface="思源黑体 CN Normal" panose="020B0400000000000000" pitchFamily="34" charset="-122"/>
              </a:rPr>
              <a:t>HPV</a:t>
            </a:r>
            <a:r>
              <a:rPr lang="zh-CN" altLang="en-US" b="1" dirty="0">
                <a:latin typeface="思源黑体 CN Normal" panose="020B0400000000000000" pitchFamily="34" charset="-122"/>
                <a:ea typeface="思源黑体 CN Normal" panose="020B0400000000000000" pitchFamily="34" charset="-122"/>
                <a:cs typeface="思源黑体 CN Normal" panose="020B0400000000000000" pitchFamily="34" charset="-122"/>
              </a:rPr>
              <a:t>疫苗和企业一览（国内上市）</a:t>
            </a:r>
            <a:endParaRPr lang="zh-CN" altLang="en-US"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graphicFrame>
        <p:nvGraphicFramePr>
          <p:cNvPr id="21" name="表格 20"/>
          <p:cNvGraphicFramePr>
            <a:graphicFrameLocks noGrp="1"/>
          </p:cNvGraphicFramePr>
          <p:nvPr/>
        </p:nvGraphicFramePr>
        <p:xfrm>
          <a:off x="900427" y="1851025"/>
          <a:ext cx="7221855" cy="2154590"/>
        </p:xfrm>
        <a:graphic>
          <a:graphicData uri="http://schemas.openxmlformats.org/drawingml/2006/table">
            <a:tbl>
              <a:tblPr/>
              <a:tblGrid>
                <a:gridCol w="2626995">
                  <a:extLst>
                    <a:ext uri="{9D8B030D-6E8A-4147-A177-3AD203B41FA5}">
                      <a16:colId xmlns:a16="http://schemas.microsoft.com/office/drawing/2014/main" val="20000"/>
                    </a:ext>
                  </a:extLst>
                </a:gridCol>
                <a:gridCol w="1494155">
                  <a:extLst>
                    <a:ext uri="{9D8B030D-6E8A-4147-A177-3AD203B41FA5}">
                      <a16:colId xmlns:a16="http://schemas.microsoft.com/office/drawing/2014/main" val="20001"/>
                    </a:ext>
                  </a:extLst>
                </a:gridCol>
                <a:gridCol w="3100705">
                  <a:extLst>
                    <a:ext uri="{9D8B030D-6E8A-4147-A177-3AD203B41FA5}">
                      <a16:colId xmlns:a16="http://schemas.microsoft.com/office/drawing/2014/main" val="20002"/>
                    </a:ext>
                  </a:extLst>
                </a:gridCol>
              </a:tblGrid>
              <a:tr h="394970">
                <a:tc>
                  <a:txBody>
                    <a:bodyPr/>
                    <a:lstStyle/>
                    <a:p>
                      <a:pPr algn="ctr" latinLnBrk="1"/>
                      <a:r>
                        <a:rPr lang="zh-CN" altLang="en-US" sz="1200" b="1" dirty="0">
                          <a:solidFill>
                            <a:schemeClr val="bg1"/>
                          </a:solidFill>
                          <a:latin typeface="Poppins" panose="02000000000000000000" pitchFamily="2" charset="0"/>
                          <a:ea typeface="思源黑体 CN Normal" panose="020B0400000000000000" pitchFamily="34" charset="-122"/>
                        </a:rPr>
                        <a:t>产品名称</a:t>
                      </a: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latinLnBrk="1"/>
                      <a:r>
                        <a:rPr lang="zh-CN" altLang="en-US" sz="1200" b="1">
                          <a:solidFill>
                            <a:schemeClr val="bg1"/>
                          </a:solidFill>
                          <a:latin typeface="Poppins" panose="02000000000000000000" pitchFamily="2" charset="0"/>
                          <a:ea typeface="思源黑体 CN Normal" panose="020B0400000000000000" pitchFamily="34" charset="-122"/>
                        </a:rPr>
                        <a:t>商品名</a:t>
                      </a: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latinLnBrk="1"/>
                      <a:r>
                        <a:rPr lang="zh-CN" altLang="en-US" sz="1200" b="1" dirty="0">
                          <a:solidFill>
                            <a:schemeClr val="bg1"/>
                          </a:solidFill>
                          <a:latin typeface="Poppins" panose="02000000000000000000" pitchFamily="2" charset="0"/>
                          <a:ea typeface="思源黑体 CN Normal" panose="020B0400000000000000" pitchFamily="34" charset="-122"/>
                        </a:rPr>
                        <a:t>生产企业名称</a:t>
                      </a: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extLst>
                  <a:ext uri="{0D108BD9-81ED-4DB2-BD59-A6C34878D82A}">
                    <a16:rowId xmlns:a16="http://schemas.microsoft.com/office/drawing/2014/main" val="10000"/>
                  </a:ext>
                </a:extLst>
              </a:tr>
              <a:tr h="439905">
                <a:tc>
                  <a:txBody>
                    <a:bodyPr/>
                    <a:lstStyle/>
                    <a:p>
                      <a:pPr latinLnBrk="1"/>
                      <a:r>
                        <a:rPr lang="zh-CN" altLang="en-US" sz="1100">
                          <a:latin typeface="Poppins" panose="02000000000000000000" pitchFamily="2" charset="0"/>
                          <a:ea typeface="思源黑体 CN Normal" panose="020B0400000000000000" pitchFamily="34" charset="-122"/>
                          <a:cs typeface="Poppins" panose="02000000000000000000" pitchFamily="2" charset="0"/>
                        </a:rPr>
                        <a:t>双价人乳头瘤病毒疫苗</a:t>
                      </a:r>
                      <a:r>
                        <a:rPr lang="en-US" altLang="zh-CN" sz="1100">
                          <a:latin typeface="Poppins" panose="02000000000000000000" pitchFamily="2" charset="0"/>
                          <a:ea typeface="思源黑体 CN Normal" panose="020B0400000000000000" pitchFamily="34" charset="-122"/>
                          <a:cs typeface="Poppins" panose="02000000000000000000" pitchFamily="2" charset="0"/>
                        </a:rPr>
                        <a:t> (</a:t>
                      </a:r>
                      <a:r>
                        <a:rPr lang="zh-CN" altLang="en-US" sz="1100">
                          <a:latin typeface="Poppins" panose="02000000000000000000" pitchFamily="2" charset="0"/>
                          <a:ea typeface="思源黑体 CN Normal" panose="020B0400000000000000" pitchFamily="34" charset="-122"/>
                          <a:cs typeface="Poppins" panose="02000000000000000000" pitchFamily="2" charset="0"/>
                        </a:rPr>
                        <a:t>大肠杆菌</a:t>
                      </a:r>
                      <a:r>
                        <a:rPr lang="en-US" altLang="zh-CN" sz="1100">
                          <a:latin typeface="Poppins" panose="02000000000000000000" pitchFamily="2" charset="0"/>
                          <a:ea typeface="思源黑体 CN Normal" panose="020B0400000000000000" pitchFamily="34" charset="-122"/>
                          <a:cs typeface="Poppins" panose="02000000000000000000" pitchFamily="2" charset="0"/>
                        </a:rPr>
                        <a:t>)</a:t>
                      </a:r>
                    </a:p>
                  </a:txBody>
                  <a:tcPr marL="36000" marR="36000" marT="36000" marB="36000" anchor="ctr">
                    <a:lnL>
                      <a:noFill/>
                    </a:lnL>
                    <a:lnR>
                      <a:noFill/>
                    </a:lnR>
                    <a:lnT w="12700" cap="flat" cmpd="sng" algn="ctr">
                      <a:solidFill>
                        <a:schemeClr val="tx1"/>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rgbClr val="FFFFFF"/>
                    </a:solidFill>
                  </a:tcPr>
                </a:tc>
                <a:tc>
                  <a:txBody>
                    <a:bodyPr/>
                    <a:lstStyle/>
                    <a:p>
                      <a:pPr algn="ctr" latinLnBrk="1"/>
                      <a:r>
                        <a:rPr lang="zh-CN" altLang="en-US" sz="1100">
                          <a:latin typeface="Poppins" panose="02000000000000000000" pitchFamily="2" charset="0"/>
                          <a:ea typeface="思源黑体 CN Normal" panose="020B0400000000000000" pitchFamily="34" charset="-122"/>
                        </a:rPr>
                        <a:t>馨可宁</a:t>
                      </a:r>
                    </a:p>
                  </a:txBody>
                  <a:tcPr marL="36000" marR="36000" marT="36000" marB="36000" anchor="ctr">
                    <a:lnL>
                      <a:noFill/>
                    </a:lnL>
                    <a:lnR>
                      <a:noFill/>
                    </a:lnR>
                    <a:lnT w="12700" cap="flat" cmpd="sng" algn="ctr">
                      <a:solidFill>
                        <a:schemeClr val="tx1"/>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rgbClr val="FFFFFF"/>
                    </a:solidFill>
                  </a:tcPr>
                </a:tc>
                <a:tc>
                  <a:txBody>
                    <a:bodyPr/>
                    <a:lstStyle/>
                    <a:p>
                      <a:pPr latinLnBrk="1"/>
                      <a:r>
                        <a:rPr lang="zh-CN" altLang="en-US" sz="1100">
                          <a:latin typeface="Poppins" panose="02000000000000000000" pitchFamily="2" charset="0"/>
                          <a:ea typeface="思源黑体 CN Normal" panose="020B0400000000000000" pitchFamily="34" charset="-122"/>
                        </a:rPr>
                        <a:t>厦门万泰沧海生物技术有限公司</a:t>
                      </a:r>
                    </a:p>
                  </a:txBody>
                  <a:tcPr marL="36000" marR="36000" marT="36000" marB="36000" anchor="ctr">
                    <a:lnL>
                      <a:noFill/>
                    </a:lnL>
                    <a:lnR>
                      <a:noFill/>
                    </a:lnR>
                    <a:lnT w="12700" cap="flat" cmpd="sng" algn="ctr">
                      <a:solidFill>
                        <a:schemeClr val="tx1"/>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9905">
                <a:tc>
                  <a:txBody>
                    <a:bodyPr/>
                    <a:lstStyle/>
                    <a:p>
                      <a:pPr latinLnBrk="1"/>
                      <a:r>
                        <a:rPr lang="zh-CN" altLang="en-US" sz="1100">
                          <a:latin typeface="Poppins" panose="02000000000000000000" pitchFamily="2" charset="0"/>
                          <a:ea typeface="思源黑体 CN Normal" panose="020B0400000000000000" pitchFamily="34" charset="-122"/>
                          <a:cs typeface="Poppins" panose="02000000000000000000" pitchFamily="2" charset="0"/>
                        </a:rPr>
                        <a:t>四价人乳头瘤病毒疫苗</a:t>
                      </a:r>
                      <a:r>
                        <a:rPr lang="en-US" altLang="zh-CN" sz="1100">
                          <a:latin typeface="Poppins" panose="02000000000000000000" pitchFamily="2" charset="0"/>
                          <a:ea typeface="思源黑体 CN Normal" panose="020B0400000000000000" pitchFamily="34" charset="-122"/>
                          <a:cs typeface="Poppins" panose="02000000000000000000" pitchFamily="2" charset="0"/>
                        </a:rPr>
                        <a:t> (</a:t>
                      </a:r>
                      <a:r>
                        <a:rPr lang="zh-CN" altLang="en-US" sz="1100">
                          <a:latin typeface="Poppins" panose="02000000000000000000" pitchFamily="2" charset="0"/>
                          <a:ea typeface="思源黑体 CN Normal" panose="020B0400000000000000" pitchFamily="34" charset="-122"/>
                          <a:cs typeface="Poppins" panose="02000000000000000000" pitchFamily="2" charset="0"/>
                        </a:rPr>
                        <a:t>酿酒酵母</a:t>
                      </a:r>
                      <a:r>
                        <a:rPr lang="en-US" altLang="zh-CN" sz="1100">
                          <a:latin typeface="Poppins" panose="02000000000000000000" pitchFamily="2" charset="0"/>
                          <a:ea typeface="思源黑体 CN Normal" panose="020B0400000000000000" pitchFamily="34" charset="-122"/>
                          <a:cs typeface="Poppins" panose="02000000000000000000" pitchFamily="2" charset="0"/>
                        </a:rPr>
                        <a:t>)</a:t>
                      </a:r>
                    </a:p>
                  </a:txBody>
                  <a:tcPr marL="36000" marR="36000" marT="36000" marB="36000" anchor="ctr">
                    <a:lnL>
                      <a:noFill/>
                    </a:lnL>
                    <a:lnR>
                      <a:noFill/>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chemeClr val="bg1">
                        <a:lumMod val="95000"/>
                      </a:schemeClr>
                    </a:solidFill>
                  </a:tcPr>
                </a:tc>
                <a:tc>
                  <a:txBody>
                    <a:bodyPr/>
                    <a:lstStyle/>
                    <a:p>
                      <a:pPr algn="ctr" latinLnBrk="1"/>
                      <a:r>
                        <a:rPr lang="zh-CN" altLang="en-US" sz="1100">
                          <a:latin typeface="Poppins" panose="02000000000000000000" pitchFamily="2" charset="0"/>
                          <a:ea typeface="思源黑体 CN Normal" panose="020B0400000000000000" pitchFamily="34" charset="-122"/>
                        </a:rPr>
                        <a:t>佳达修</a:t>
                      </a:r>
                    </a:p>
                  </a:txBody>
                  <a:tcPr marL="36000" marR="36000" marT="36000" marB="36000" anchor="ctr">
                    <a:lnL>
                      <a:noFill/>
                    </a:lnL>
                    <a:lnR>
                      <a:noFill/>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chemeClr val="bg1">
                        <a:lumMod val="95000"/>
                      </a:schemeClr>
                    </a:solidFill>
                  </a:tcPr>
                </a:tc>
                <a:tc>
                  <a:txBody>
                    <a:bodyPr/>
                    <a:lstStyle/>
                    <a:p>
                      <a:pPr latinLnBrk="1"/>
                      <a:r>
                        <a:rPr lang="en-US" sz="1100">
                          <a:latin typeface="Poppins" panose="02000000000000000000" pitchFamily="2" charset="0"/>
                          <a:ea typeface="思源黑体 CN Normal" panose="020B0400000000000000" pitchFamily="34" charset="-122"/>
                          <a:cs typeface="Poppins" panose="02000000000000000000" pitchFamily="2" charset="0"/>
                        </a:rPr>
                        <a:t>Merck Sharp &amp; Dohme Corp. </a:t>
                      </a:r>
                      <a:r>
                        <a:rPr lang="zh-CN" altLang="en-US" sz="1100">
                          <a:latin typeface="Poppins" panose="02000000000000000000" pitchFamily="2" charset="0"/>
                          <a:ea typeface="思源黑体 CN Normal" panose="020B0400000000000000" pitchFamily="34" charset="-122"/>
                          <a:cs typeface="Poppins" panose="02000000000000000000" pitchFamily="2" charset="0"/>
                        </a:rPr>
                        <a:t>默沙东</a:t>
                      </a:r>
                    </a:p>
                  </a:txBody>
                  <a:tcPr marL="36000" marR="36000" marT="36000" marB="36000" anchor="ctr">
                    <a:lnL>
                      <a:noFill/>
                    </a:lnL>
                    <a:lnR>
                      <a:noFill/>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39905">
                <a:tc>
                  <a:txBody>
                    <a:bodyPr/>
                    <a:lstStyle/>
                    <a:p>
                      <a:pPr latinLnBrk="1"/>
                      <a:r>
                        <a:rPr lang="zh-CN" altLang="en-US" sz="1100">
                          <a:latin typeface="Poppins" panose="02000000000000000000" pitchFamily="2" charset="0"/>
                          <a:ea typeface="思源黑体 CN Normal" panose="020B0400000000000000" pitchFamily="34" charset="-122"/>
                          <a:cs typeface="Poppins" panose="02000000000000000000" pitchFamily="2" charset="0"/>
                        </a:rPr>
                        <a:t>九价人乳头瘤病毒疫苗</a:t>
                      </a:r>
                      <a:r>
                        <a:rPr lang="en-US" altLang="zh-CN" sz="1100">
                          <a:latin typeface="Poppins" panose="02000000000000000000" pitchFamily="2" charset="0"/>
                          <a:ea typeface="思源黑体 CN Normal" panose="020B0400000000000000" pitchFamily="34" charset="-122"/>
                          <a:cs typeface="Poppins" panose="02000000000000000000" pitchFamily="2" charset="0"/>
                        </a:rPr>
                        <a:t> (</a:t>
                      </a:r>
                      <a:r>
                        <a:rPr lang="zh-CN" altLang="en-US" sz="1100">
                          <a:latin typeface="Poppins" panose="02000000000000000000" pitchFamily="2" charset="0"/>
                          <a:ea typeface="思源黑体 CN Normal" panose="020B0400000000000000" pitchFamily="34" charset="-122"/>
                          <a:cs typeface="Poppins" panose="02000000000000000000" pitchFamily="2" charset="0"/>
                        </a:rPr>
                        <a:t>酿酒酵母</a:t>
                      </a:r>
                      <a:r>
                        <a:rPr lang="en-US" altLang="zh-CN" sz="1100">
                          <a:latin typeface="Poppins" panose="02000000000000000000" pitchFamily="2" charset="0"/>
                          <a:ea typeface="思源黑体 CN Normal" panose="020B0400000000000000" pitchFamily="34" charset="-122"/>
                          <a:cs typeface="Poppins" panose="02000000000000000000" pitchFamily="2" charset="0"/>
                        </a:rPr>
                        <a:t>)</a:t>
                      </a:r>
                    </a:p>
                  </a:txBody>
                  <a:tcPr marL="36000" marR="36000" marT="36000" marB="36000" anchor="ctr">
                    <a:lnL>
                      <a:noFill/>
                    </a:lnL>
                    <a:lnR>
                      <a:noFill/>
                    </a:lnR>
                    <a:lnT w="9525" cap="flat" cmpd="sng" algn="ctr">
                      <a:solidFill>
                        <a:srgbClr val="C3C3C3"/>
                      </a:solidFill>
                      <a:prstDash val="solid"/>
                      <a:round/>
                      <a:headEnd type="none" w="med" len="med"/>
                      <a:tailEnd type="none" w="med" len="med"/>
                    </a:lnT>
                    <a:lnB w="9525">
                      <a:solidFill>
                        <a:schemeClr val="bg1">
                          <a:lumMod val="65000"/>
                        </a:schemeClr>
                      </a:solidFill>
                      <a:prstDash val="solid"/>
                    </a:lnB>
                    <a:solidFill>
                      <a:srgbClr val="FFFFFF"/>
                    </a:solidFill>
                  </a:tcPr>
                </a:tc>
                <a:tc>
                  <a:txBody>
                    <a:bodyPr/>
                    <a:lstStyle/>
                    <a:p>
                      <a:pPr algn="ctr" latinLnBrk="1"/>
                      <a:r>
                        <a:rPr lang="zh-CN" altLang="en-US" sz="1100">
                          <a:latin typeface="Poppins" panose="02000000000000000000" pitchFamily="2" charset="0"/>
                          <a:ea typeface="思源黑体 CN Normal" panose="020B0400000000000000" pitchFamily="34" charset="-122"/>
                          <a:cs typeface="Poppins" panose="02000000000000000000" pitchFamily="2" charset="0"/>
                        </a:rPr>
                        <a:t>佳达修</a:t>
                      </a:r>
                      <a:r>
                        <a:rPr lang="en-US" altLang="zh-CN" sz="1100">
                          <a:latin typeface="Poppins" panose="02000000000000000000" pitchFamily="2" charset="0"/>
                          <a:ea typeface="思源黑体 CN Normal" panose="020B0400000000000000" pitchFamily="34" charset="-122"/>
                          <a:cs typeface="Poppins" panose="02000000000000000000" pitchFamily="2" charset="0"/>
                        </a:rPr>
                        <a:t>9</a:t>
                      </a:r>
                    </a:p>
                  </a:txBody>
                  <a:tcPr marL="36000" marR="36000" marT="36000" marB="36000" anchor="ctr">
                    <a:lnL>
                      <a:noFill/>
                    </a:lnL>
                    <a:lnR>
                      <a:noFill/>
                    </a:lnR>
                    <a:lnT w="9525" cap="flat" cmpd="sng" algn="ctr">
                      <a:solidFill>
                        <a:srgbClr val="C3C3C3"/>
                      </a:solidFill>
                      <a:prstDash val="solid"/>
                      <a:round/>
                      <a:headEnd type="none" w="med" len="med"/>
                      <a:tailEnd type="none" w="med" len="med"/>
                    </a:lnT>
                    <a:lnB w="9525">
                      <a:solidFill>
                        <a:schemeClr val="bg1">
                          <a:lumMod val="65000"/>
                        </a:schemeClr>
                      </a:solidFill>
                      <a:prstDash val="solid"/>
                    </a:lnB>
                    <a:solidFill>
                      <a:srgbClr val="FFFFFF"/>
                    </a:solidFill>
                  </a:tcPr>
                </a:tc>
                <a:tc>
                  <a:txBody>
                    <a:bodyPr/>
                    <a:lstStyle/>
                    <a:p>
                      <a:pPr latinLnBrk="1"/>
                      <a:r>
                        <a:rPr lang="en-US" altLang="zh-CN" sz="1100">
                          <a:latin typeface="Poppins" panose="02000000000000000000" pitchFamily="2" charset="0"/>
                          <a:ea typeface="思源黑体 CN Normal" panose="020B0400000000000000" pitchFamily="34" charset="-122"/>
                          <a:cs typeface="Poppins" panose="02000000000000000000" pitchFamily="2" charset="0"/>
                        </a:rPr>
                        <a:t>MSD Ireland. </a:t>
                      </a:r>
                      <a:r>
                        <a:rPr lang="zh-CN" altLang="en-US" sz="1100">
                          <a:latin typeface="Poppins" panose="02000000000000000000" pitchFamily="2" charset="0"/>
                          <a:ea typeface="思源黑体 CN Normal" panose="020B0400000000000000" pitchFamily="34" charset="-122"/>
                          <a:cs typeface="Poppins" panose="02000000000000000000" pitchFamily="2" charset="0"/>
                        </a:rPr>
                        <a:t>默沙东爱尔兰</a:t>
                      </a:r>
                    </a:p>
                  </a:txBody>
                  <a:tcPr marL="36000" marR="36000" marT="36000" marB="36000" anchor="ctr">
                    <a:lnL>
                      <a:noFill/>
                    </a:lnL>
                    <a:lnR>
                      <a:noFill/>
                    </a:lnR>
                    <a:lnT w="9525" cap="flat" cmpd="sng" algn="ctr">
                      <a:solidFill>
                        <a:srgbClr val="C3C3C3"/>
                      </a:solidFill>
                      <a:prstDash val="solid"/>
                      <a:round/>
                      <a:headEnd type="none" w="med" len="med"/>
                      <a:tailEnd type="none" w="med" len="med"/>
                    </a:lnT>
                    <a:lnB w="9525">
                      <a:solidFill>
                        <a:schemeClr val="bg1">
                          <a:lumMod val="65000"/>
                        </a:schemeClr>
                      </a:solidFill>
                      <a:prstDash val="solid"/>
                    </a:lnB>
                    <a:solidFill>
                      <a:srgbClr val="FFFFFF"/>
                    </a:solidFill>
                  </a:tcPr>
                </a:tc>
                <a:extLst>
                  <a:ext uri="{0D108BD9-81ED-4DB2-BD59-A6C34878D82A}">
                    <a16:rowId xmlns:a16="http://schemas.microsoft.com/office/drawing/2014/main" val="10003"/>
                  </a:ext>
                </a:extLst>
              </a:tr>
              <a:tr h="439905">
                <a:tc>
                  <a:txBody>
                    <a:bodyPr/>
                    <a:lstStyle/>
                    <a:p>
                      <a:pPr latinLnBrk="1"/>
                      <a:r>
                        <a:rPr lang="zh-CN" altLang="en-US" sz="1100" dirty="0">
                          <a:latin typeface="Poppins" panose="02000000000000000000" pitchFamily="2" charset="0"/>
                          <a:ea typeface="思源黑体 CN Normal" panose="020B0400000000000000" pitchFamily="34" charset="-122"/>
                        </a:rPr>
                        <a:t>双价人乳头瘤病毒吸附疫苗</a:t>
                      </a:r>
                    </a:p>
                  </a:txBody>
                  <a:tcPr marL="36000" marR="36000" marT="36000" marB="36000" anchor="ctr">
                    <a:lnL>
                      <a:noFill/>
                    </a:lnL>
                    <a:lnR>
                      <a:noFill/>
                    </a:lnR>
                    <a:lnT w="9525">
                      <a:solidFill>
                        <a:schemeClr val="bg1">
                          <a:lumMod val="65000"/>
                        </a:schemeClr>
                      </a:solidFill>
                      <a:prstDash val="solid"/>
                    </a:lnT>
                    <a:lnB w="12700" cap="flat" cmpd="sng" algn="ctr">
                      <a:solidFill>
                        <a:schemeClr val="tx1"/>
                      </a:solidFill>
                      <a:prstDash val="solid"/>
                      <a:round/>
                      <a:headEnd type="none" w="med" len="med"/>
                      <a:tailEnd type="none" w="med" len="med"/>
                    </a:lnB>
                    <a:solidFill>
                      <a:srgbClr val="F2F2F2"/>
                    </a:solidFill>
                  </a:tcPr>
                </a:tc>
                <a:tc>
                  <a:txBody>
                    <a:bodyPr/>
                    <a:lstStyle/>
                    <a:p>
                      <a:pPr algn="ctr" latinLnBrk="1"/>
                      <a:r>
                        <a:rPr lang="zh-CN" altLang="en-US" sz="1100" dirty="0">
                          <a:latin typeface="Poppins" panose="02000000000000000000" pitchFamily="2" charset="0"/>
                          <a:ea typeface="思源黑体 CN Normal" panose="020B0400000000000000" pitchFamily="34" charset="-122"/>
                        </a:rPr>
                        <a:t>希瑞适</a:t>
                      </a:r>
                    </a:p>
                  </a:txBody>
                  <a:tcPr marL="36000" marR="36000" marT="36000" marB="36000" anchor="ctr">
                    <a:lnL>
                      <a:noFill/>
                    </a:lnL>
                    <a:lnR>
                      <a:noFill/>
                    </a:lnR>
                    <a:lnT w="9525">
                      <a:solidFill>
                        <a:schemeClr val="bg1">
                          <a:lumMod val="65000"/>
                        </a:schemeClr>
                      </a:solidFill>
                      <a:prstDash val="solid"/>
                    </a:lnT>
                    <a:lnB w="12700" cap="flat" cmpd="sng" algn="ctr">
                      <a:solidFill>
                        <a:schemeClr val="tx1"/>
                      </a:solidFill>
                      <a:prstDash val="solid"/>
                      <a:round/>
                      <a:headEnd type="none" w="med" len="med"/>
                      <a:tailEnd type="none" w="med" len="med"/>
                    </a:lnB>
                    <a:solidFill>
                      <a:srgbClr val="F2F2F2"/>
                    </a:solidFill>
                  </a:tcPr>
                </a:tc>
                <a:tc>
                  <a:txBody>
                    <a:bodyPr/>
                    <a:lstStyle/>
                    <a:p>
                      <a:pPr latinLnBrk="1"/>
                      <a:r>
                        <a:rPr lang="en-US" sz="1100" dirty="0">
                          <a:latin typeface="Poppins" panose="02000000000000000000" pitchFamily="2" charset="0"/>
                          <a:ea typeface="思源黑体 CN Normal" panose="020B0400000000000000" pitchFamily="34" charset="-122"/>
                          <a:cs typeface="Poppins" panose="02000000000000000000" pitchFamily="2" charset="0"/>
                        </a:rPr>
                        <a:t>GlaxoSmithKline </a:t>
                      </a:r>
                      <a:r>
                        <a:rPr lang="en-US" sz="1100" dirty="0" err="1">
                          <a:latin typeface="Poppins" panose="02000000000000000000" pitchFamily="2" charset="0"/>
                          <a:ea typeface="思源黑体 CN Normal" panose="020B0400000000000000" pitchFamily="34" charset="-122"/>
                          <a:cs typeface="Poppins" panose="02000000000000000000" pitchFamily="2" charset="0"/>
                        </a:rPr>
                        <a:t>Biologicals</a:t>
                      </a:r>
                      <a:r>
                        <a:rPr lang="en-US" sz="1100" dirty="0">
                          <a:latin typeface="Poppins" panose="02000000000000000000" pitchFamily="2" charset="0"/>
                          <a:ea typeface="思源黑体 CN Normal" panose="020B0400000000000000" pitchFamily="34" charset="-122"/>
                          <a:cs typeface="Poppins" panose="02000000000000000000" pitchFamily="2" charset="0"/>
                        </a:rPr>
                        <a:t> S.A. </a:t>
                      </a:r>
                      <a:r>
                        <a:rPr lang="zh-CN" altLang="en-US" sz="1100" dirty="0">
                          <a:latin typeface="Poppins" panose="02000000000000000000" pitchFamily="2" charset="0"/>
                          <a:ea typeface="思源黑体 CN Normal" panose="020B0400000000000000" pitchFamily="34" charset="-122"/>
                          <a:cs typeface="Poppins" panose="02000000000000000000" pitchFamily="2" charset="0"/>
                        </a:rPr>
                        <a:t>葛兰素史克</a:t>
                      </a:r>
                    </a:p>
                  </a:txBody>
                  <a:tcPr marL="36000" marR="36000" marT="36000" marB="36000" anchor="ctr">
                    <a:lnL>
                      <a:noFill/>
                    </a:lnL>
                    <a:lnR>
                      <a:noFill/>
                    </a:lnR>
                    <a:lnT w="9525">
                      <a:solidFill>
                        <a:schemeClr val="bg1">
                          <a:lumMod val="65000"/>
                        </a:schemeClr>
                      </a:solidFill>
                      <a:prstDash val="soli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rot="19994501">
            <a:off x="445742" y="844279"/>
            <a:ext cx="3376875" cy="3814748"/>
            <a:chOff x="357158" y="900142"/>
            <a:chExt cx="3376875" cy="3814748"/>
          </a:xfrm>
        </p:grpSpPr>
        <p:sp>
          <p:nvSpPr>
            <p:cNvPr id="10" name="椭圆 9"/>
            <p:cNvSpPr/>
            <p:nvPr/>
          </p:nvSpPr>
          <p:spPr>
            <a:xfrm>
              <a:off x="2285984" y="1142990"/>
              <a:ext cx="714380" cy="7143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57158" y="900142"/>
              <a:ext cx="3376875" cy="3814748"/>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3" name="椭圆 12"/>
            <p:cNvSpPr/>
            <p:nvPr/>
          </p:nvSpPr>
          <p:spPr>
            <a:xfrm>
              <a:off x="2428860" y="2928940"/>
              <a:ext cx="1143008" cy="1143008"/>
            </a:xfrm>
            <a:prstGeom prst="ellipse">
              <a:avLst/>
            </a:prstGeom>
            <a:solidFill>
              <a:srgbClr val="D9D9D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00034" y="4000510"/>
              <a:ext cx="357190" cy="35719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sp>
        <p:nvSpPr>
          <p:cNvPr id="17"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rot="10514598">
            <a:off x="6072031" y="919663"/>
            <a:ext cx="1579698" cy="1784535"/>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8" name="副标题 2"/>
          <p:cNvSpPr txBox="1"/>
          <p:nvPr/>
        </p:nvSpPr>
        <p:spPr>
          <a:xfrm>
            <a:off x="794524" y="2276878"/>
            <a:ext cx="7920880" cy="1152128"/>
          </a:xfrm>
          <a:prstGeom prst="rect">
            <a:avLst/>
          </a:prstGeom>
        </p:spPr>
        <p:txBody>
          <a:bodyPr>
            <a:normAutofit/>
          </a:bodyPr>
          <a:lstStyle/>
          <a:p>
            <a:pPr algn="ctr">
              <a:defRPr/>
            </a:pPr>
            <a:r>
              <a:rPr lang="zh-CN" altLang="en-US" sz="3200" dirty="0">
                <a:latin typeface="思源黑体 CN Bold" panose="020B0800000000000000" pitchFamily="34" charset="-122"/>
                <a:ea typeface="思源黑体 CN Bold" panose="020B0800000000000000" pitchFamily="34" charset="-122"/>
                <a:cs typeface="Poppins" panose="02000000000000000000" pitchFamily="2" charset="0"/>
              </a:rPr>
              <a:t>疫苗开发一站式解决方案及案例剖析</a:t>
            </a:r>
          </a:p>
        </p:txBody>
      </p:sp>
      <p:sp>
        <p:nvSpPr>
          <p:cNvPr id="19" name="副标题 2"/>
          <p:cNvSpPr txBox="1"/>
          <p:nvPr/>
        </p:nvSpPr>
        <p:spPr>
          <a:xfrm>
            <a:off x="3311860" y="1071552"/>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latin typeface="Poppins" panose="02000000000000000000" pitchFamily="2" charset="0"/>
                <a:ea typeface="思源黑体 CN Regular" panose="020B0500000000000000" pitchFamily="34" charset="-122"/>
                <a:cs typeface="Poppins" panose="02000000000000000000" pitchFamily="2" charset="0"/>
              </a:rPr>
              <a:t>03</a:t>
            </a: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圆角矩形 45"/>
          <p:cNvSpPr/>
          <p:nvPr/>
        </p:nvSpPr>
        <p:spPr>
          <a:xfrm>
            <a:off x="287824" y="1017366"/>
            <a:ext cx="2700000" cy="360000"/>
          </a:xfrm>
          <a:prstGeom prst="roundRect">
            <a:avLst>
              <a:gd name="adj" fmla="val 50000"/>
            </a:avLst>
          </a:prstGeom>
          <a:solidFill>
            <a:srgbClr val="00AC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 name="圆角矩形 46"/>
          <p:cNvSpPr/>
          <p:nvPr/>
        </p:nvSpPr>
        <p:spPr>
          <a:xfrm>
            <a:off x="3238126" y="1017366"/>
            <a:ext cx="2700000" cy="360000"/>
          </a:xfrm>
          <a:prstGeom prst="roundRect">
            <a:avLst>
              <a:gd name="adj" fmla="val 50000"/>
            </a:avLst>
          </a:prstGeom>
          <a:solidFill>
            <a:srgbClr val="00AC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 name="圆角矩形 48"/>
          <p:cNvSpPr/>
          <p:nvPr/>
        </p:nvSpPr>
        <p:spPr>
          <a:xfrm>
            <a:off x="6143636" y="1017366"/>
            <a:ext cx="2700000" cy="360000"/>
          </a:xfrm>
          <a:prstGeom prst="roundRect">
            <a:avLst>
              <a:gd name="adj" fmla="val 50000"/>
            </a:avLst>
          </a:prstGeom>
          <a:solidFill>
            <a:srgbClr val="00AC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 name="TextBox 20"/>
          <p:cNvSpPr txBox="1"/>
          <p:nvPr/>
        </p:nvSpPr>
        <p:spPr>
          <a:xfrm>
            <a:off x="334153" y="1035517"/>
            <a:ext cx="2545987" cy="283845"/>
          </a:xfrm>
          <a:prstGeom prst="rect">
            <a:avLst/>
          </a:prstGeom>
          <a:noFill/>
        </p:spPr>
        <p:txBody>
          <a:bodyPr wrap="square" lIns="68580" tIns="34290" rIns="68580" bIns="34290" rtlCol="0">
            <a:spAutoFit/>
          </a:bodyPr>
          <a:lstStyle/>
          <a:p>
            <a:pPr algn="ctr"/>
            <a:r>
              <a:rPr lang="zh-CN" altLang="en-US" sz="1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临床前研究</a:t>
            </a:r>
          </a:p>
        </p:txBody>
      </p:sp>
      <p:sp>
        <p:nvSpPr>
          <p:cNvPr id="63" name="圆角矩形 62"/>
          <p:cNvSpPr/>
          <p:nvPr/>
        </p:nvSpPr>
        <p:spPr>
          <a:xfrm>
            <a:off x="214282" y="551804"/>
            <a:ext cx="8786842" cy="432000"/>
          </a:xfrm>
          <a:prstGeom prst="roundRect">
            <a:avLst>
              <a:gd name="adj" fmla="val 50000"/>
            </a:avLst>
          </a:prstGeom>
          <a:solidFill>
            <a:srgbClr val="004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疫苗开发整体解决方案</a:t>
            </a:r>
          </a:p>
        </p:txBody>
      </p:sp>
      <p:pic>
        <p:nvPicPr>
          <p:cNvPr id="3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37" name="直接连接符 36"/>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椭圆 37"/>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 name="TextBox 44"/>
          <p:cNvSpPr txBox="1"/>
          <p:nvPr/>
        </p:nvSpPr>
        <p:spPr>
          <a:xfrm>
            <a:off x="400288" y="1857370"/>
            <a:ext cx="2520000" cy="2952000"/>
          </a:xfrm>
          <a:prstGeom prst="rect">
            <a:avLst/>
          </a:prstGeom>
          <a:solidFill>
            <a:schemeClr val="accent3">
              <a:lumMod val="40000"/>
              <a:lumOff val="60000"/>
              <a:alpha val="28000"/>
            </a:schemeClr>
          </a:solidFill>
        </p:spPr>
        <p:txBody>
          <a:bodyPr wrap="square" lIns="68580" tIns="34290" rIns="68580" bIns="34290" rtlCol="0">
            <a:spAutoFit/>
          </a:bodyPr>
          <a:lstStyle/>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产品：</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重组抗原</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中和抗体，检测抗体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抗原含量检测试剂盒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抗体滴度检测试剂盒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肽库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细胞因子检测试剂盒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流式抗体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假病毒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服务：</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细胞库检测（</a:t>
            </a:r>
            <a:r>
              <a:rPr lang="en-US" altLang="zh-CN" sz="1050" b="1" dirty="0">
                <a:latin typeface="Poppins" panose="02000000000000000000" pitchFamily="2" charset="0"/>
                <a:ea typeface="思源黑体 CN Regular" panose="020B0500000000000000" pitchFamily="34" charset="-122"/>
                <a:cs typeface="Poppins" panose="02000000000000000000" pitchFamily="2" charset="0"/>
              </a:rPr>
              <a:t>CHO, Vero, HEK293</a:t>
            </a: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等）</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病毒清除验证实验</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抗原开发服务</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抗体开发服务</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理化及生物效价评估（滴度、中和等）</a:t>
            </a:r>
            <a:endParaRPr lang="zh-CN" altLang="en-US" sz="105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 name="TextBox 20"/>
          <p:cNvSpPr txBox="1"/>
          <p:nvPr/>
        </p:nvSpPr>
        <p:spPr>
          <a:xfrm>
            <a:off x="6215074" y="1035517"/>
            <a:ext cx="2545987" cy="283845"/>
          </a:xfrm>
          <a:prstGeom prst="rect">
            <a:avLst/>
          </a:prstGeom>
          <a:noFill/>
        </p:spPr>
        <p:txBody>
          <a:bodyPr wrap="square" lIns="68580" tIns="34290" rIns="68580" bIns="34290" rtlCol="0">
            <a:spAutoFit/>
          </a:bodyPr>
          <a:lstStyle/>
          <a:p>
            <a:pPr algn="ctr"/>
            <a:r>
              <a:rPr lang="zh-CN" altLang="en-US" sz="1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生产质控</a:t>
            </a:r>
          </a:p>
        </p:txBody>
      </p:sp>
      <p:sp>
        <p:nvSpPr>
          <p:cNvPr id="60" name="TextBox 59"/>
          <p:cNvSpPr txBox="1"/>
          <p:nvPr/>
        </p:nvSpPr>
        <p:spPr>
          <a:xfrm>
            <a:off x="266038" y="1383182"/>
            <a:ext cx="3071834" cy="461665"/>
          </a:xfrm>
          <a:prstGeom prst="rect">
            <a:avLst/>
          </a:prstGeom>
          <a:noFill/>
        </p:spPr>
        <p:txBody>
          <a:bodyPr wrap="square" rtlCol="0">
            <a:spAutoFit/>
          </a:bodyPr>
          <a:lstStyle/>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疫苗生产工艺的研究；</a:t>
            </a:r>
            <a:endPar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endParaRPr>
          </a:p>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免疫原性或生物效价；稳定性研究；</a:t>
            </a:r>
          </a:p>
        </p:txBody>
      </p:sp>
      <p:sp>
        <p:nvSpPr>
          <p:cNvPr id="72" name="TextBox 71"/>
          <p:cNvSpPr txBox="1"/>
          <p:nvPr/>
        </p:nvSpPr>
        <p:spPr>
          <a:xfrm>
            <a:off x="3322733" y="1383182"/>
            <a:ext cx="3071834" cy="461665"/>
          </a:xfrm>
          <a:prstGeom prst="rect">
            <a:avLst/>
          </a:prstGeom>
          <a:noFill/>
        </p:spPr>
        <p:txBody>
          <a:bodyPr wrap="square" rtlCol="0">
            <a:spAutoFit/>
          </a:bodyPr>
          <a:lstStyle/>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免疫原性；</a:t>
            </a:r>
            <a:endPar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endParaRPr>
          </a:p>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疫苗生物效价；</a:t>
            </a:r>
            <a:endParaRPr lang="zh-CN" altLang="en-US" sz="1100" b="1" dirty="0">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73" name="TextBox 72"/>
          <p:cNvSpPr txBox="1"/>
          <p:nvPr/>
        </p:nvSpPr>
        <p:spPr>
          <a:xfrm>
            <a:off x="3364965" y="1857370"/>
            <a:ext cx="2376000" cy="2210862"/>
          </a:xfrm>
          <a:prstGeom prst="rect">
            <a:avLst/>
          </a:prstGeom>
          <a:solidFill>
            <a:schemeClr val="accent3">
              <a:lumMod val="40000"/>
              <a:lumOff val="60000"/>
              <a:alpha val="28000"/>
            </a:schemeClr>
          </a:solidFill>
        </p:spPr>
        <p:txBody>
          <a:bodyPr wrap="square" lIns="68580" tIns="34290" rIns="68580" bIns="34290" rtlCol="0">
            <a:spAutoFit/>
          </a:bodyPr>
          <a:lstStyle/>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产品：</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重组抗原</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中和抗体，检测抗体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抗体滴度检测试剂盒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肽库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细胞因子检测试剂盒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流式抗体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假病毒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服务：</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生物效价评估</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人源化抗体服务</a:t>
            </a:r>
            <a:endParaRPr lang="zh-CN" altLang="en-US" sz="105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4" name="TextBox 73"/>
          <p:cNvSpPr txBox="1"/>
          <p:nvPr/>
        </p:nvSpPr>
        <p:spPr>
          <a:xfrm>
            <a:off x="6329680" y="1857375"/>
            <a:ext cx="2467610" cy="2632075"/>
          </a:xfrm>
          <a:prstGeom prst="rect">
            <a:avLst/>
          </a:prstGeom>
          <a:solidFill>
            <a:schemeClr val="accent3">
              <a:lumMod val="40000"/>
              <a:lumOff val="60000"/>
              <a:alpha val="28000"/>
            </a:schemeClr>
          </a:solidFill>
        </p:spPr>
        <p:txBody>
          <a:bodyPr wrap="square" lIns="68580" tIns="34290" rIns="68580" bIns="34290" rtlCol="0">
            <a:noAutofit/>
          </a:bodyPr>
          <a:lstStyle/>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产品：</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重组抗原</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中和抗体，检测抗体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抗体滴度检测试剂盒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肽库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假病毒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核酸酶</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核酸酶残留检测试剂盒 </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培养基</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服务：</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生物效价评估</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人源化抗体服务</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理化及生物效价评估（</a:t>
            </a:r>
            <a:r>
              <a:rPr lang="en-US" altLang="zh-CN" sz="1050" b="1" dirty="0">
                <a:latin typeface="Poppins" panose="02000000000000000000" pitchFamily="2" charset="0"/>
                <a:ea typeface="思源黑体 CN Regular" panose="020B0500000000000000" pitchFamily="34" charset="-122"/>
                <a:cs typeface="Poppins" panose="02000000000000000000" pitchFamily="2" charset="0"/>
              </a:rPr>
              <a:t>SEC-MALS</a:t>
            </a: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等）</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生物安全检测</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endParaRPr lang="zh-CN" altLang="en-US" sz="105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5" name="矩形 74"/>
          <p:cNvSpPr/>
          <p:nvPr/>
        </p:nvSpPr>
        <p:spPr>
          <a:xfrm>
            <a:off x="6286512" y="1383182"/>
            <a:ext cx="2464136" cy="461665"/>
          </a:xfrm>
          <a:prstGeom prst="rect">
            <a:avLst/>
          </a:prstGeom>
        </p:spPr>
        <p:txBody>
          <a:bodyPr wrap="none">
            <a:spAutoFit/>
          </a:bodyPr>
          <a:lstStyle/>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抗原、抗体、生物效力的检测；</a:t>
            </a:r>
            <a:endPar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endParaRPr>
          </a:p>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杂质、残留检测</a:t>
            </a:r>
            <a:endPar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25" name="TextBox 20"/>
          <p:cNvSpPr txBox="1"/>
          <p:nvPr/>
        </p:nvSpPr>
        <p:spPr>
          <a:xfrm>
            <a:off x="3297009" y="1035517"/>
            <a:ext cx="2545987" cy="283845"/>
          </a:xfrm>
          <a:prstGeom prst="rect">
            <a:avLst/>
          </a:prstGeom>
          <a:noFill/>
        </p:spPr>
        <p:txBody>
          <a:bodyPr wrap="square" lIns="68580" tIns="34290" rIns="68580" bIns="34290" rtlCol="0">
            <a:spAutoFit/>
          </a:bodyPr>
          <a:lstStyle/>
          <a:p>
            <a:pPr algn="ctr"/>
            <a:r>
              <a:rPr lang="zh-CN" altLang="en-US" sz="1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临床研究</a:t>
            </a:r>
          </a:p>
        </p:txBody>
      </p:sp>
      <p:cxnSp>
        <p:nvCxnSpPr>
          <p:cNvPr id="24" name="直接连接符 23"/>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357158" y="571486"/>
            <a:ext cx="2749471" cy="369332"/>
          </a:xfrm>
          <a:prstGeom prst="rect">
            <a:avLst/>
          </a:prstGeom>
        </p:spPr>
        <p:txBody>
          <a:bodyPr wrap="none">
            <a:spAutoFit/>
          </a:bodyPr>
          <a:lstStyle/>
          <a:p>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流感</a:t>
            </a:r>
          </a:p>
        </p:txBody>
      </p:sp>
      <p:sp>
        <p:nvSpPr>
          <p:cNvPr id="13" name="矩形 12"/>
          <p:cNvSpPr/>
          <p:nvPr/>
        </p:nvSpPr>
        <p:spPr>
          <a:xfrm>
            <a:off x="4134326" y="785800"/>
            <a:ext cx="5112568" cy="260350"/>
          </a:xfrm>
          <a:prstGeom prst="rect">
            <a:avLst/>
          </a:prstGeom>
        </p:spPr>
        <p:txBody>
          <a:bodyPr wrap="square">
            <a:spAutoFit/>
          </a:bodyPr>
          <a:lstStyle/>
          <a:p>
            <a:pPr>
              <a:buClr>
                <a:srgbClr val="005440"/>
              </a:buClr>
              <a:buFont typeface="Wingdings" panose="05000000000000000000" pitchFamily="2" charset="2"/>
              <a:buChar char="Ø"/>
            </a:pPr>
            <a:r>
              <a:rPr lang="zh-CN" altLang="en-US" sz="1100" b="1" dirty="0">
                <a:latin typeface="Poppins" panose="02000000000000000000" pitchFamily="2" charset="0"/>
                <a:ea typeface="思源黑体 CN Regular" panose="020B0500000000000000" pitchFamily="34" charset="-122"/>
                <a:cs typeface="Poppins" panose="02000000000000000000" pitchFamily="2" charset="0"/>
              </a:rPr>
              <a:t>覆盖</a:t>
            </a:r>
            <a:r>
              <a:rPr lang="en-US" altLang="zh-CN" sz="1100" b="1" dirty="0">
                <a:latin typeface="Poppins" panose="02000000000000000000" pitchFamily="2" charset="0"/>
                <a:ea typeface="思源黑体 CN Regular" panose="020B0500000000000000" pitchFamily="34" charset="-122"/>
                <a:cs typeface="Poppins" panose="02000000000000000000" pitchFamily="2" charset="0"/>
              </a:rPr>
              <a:t> </a:t>
            </a:r>
            <a:r>
              <a:rPr lang="en-US" sz="1100" b="1" dirty="0">
                <a:latin typeface="Poppins" panose="02000000000000000000" pitchFamily="2" charset="0"/>
                <a:ea typeface="思源黑体 CN Regular" panose="020B0500000000000000" pitchFamily="34" charset="-122"/>
                <a:cs typeface="Poppins" panose="02000000000000000000" pitchFamily="2" charset="0"/>
              </a:rPr>
              <a:t>2015-2025 </a:t>
            </a:r>
            <a:r>
              <a:rPr lang="zh-CN" altLang="en-US" sz="1100" b="1" dirty="0">
                <a:latin typeface="Poppins" panose="02000000000000000000" pitchFamily="2" charset="0"/>
                <a:ea typeface="思源黑体 CN Regular" panose="020B0500000000000000" pitchFamily="34" charset="-122"/>
                <a:cs typeface="Poppins" panose="02000000000000000000" pitchFamily="2" charset="0"/>
              </a:rPr>
              <a:t>季节性流感疫苗株</a:t>
            </a:r>
            <a:endParaRPr lang="en-US" sz="11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80902" name="Picture 6" descr="C:\Users\s\AppData\Local\Temp\企业微信截图_16855328042263.png"/>
          <p:cNvPicPr>
            <a:picLocks noChangeAspect="1" noChangeArrowheads="1"/>
          </p:cNvPicPr>
          <p:nvPr/>
        </p:nvPicPr>
        <p:blipFill>
          <a:blip r:embed="rId5" cstate="print"/>
          <a:srcRect/>
          <a:stretch>
            <a:fillRect/>
          </a:stretch>
        </p:blipFill>
        <p:spPr bwMode="auto">
          <a:xfrm>
            <a:off x="4357686" y="2274942"/>
            <a:ext cx="3786214" cy="864902"/>
          </a:xfrm>
          <a:prstGeom prst="rect">
            <a:avLst/>
          </a:prstGeom>
          <a:noFill/>
        </p:spPr>
      </p:pic>
      <p:sp>
        <p:nvSpPr>
          <p:cNvPr id="23" name="矩形 22"/>
          <p:cNvSpPr/>
          <p:nvPr/>
        </p:nvSpPr>
        <p:spPr>
          <a:xfrm>
            <a:off x="4134326" y="2000246"/>
            <a:ext cx="5009674" cy="261610"/>
          </a:xfrm>
          <a:prstGeom prst="rect">
            <a:avLst/>
          </a:prstGeom>
        </p:spPr>
        <p:txBody>
          <a:bodyPr wrap="square">
            <a:spAutoFit/>
          </a:bodyPr>
          <a:lstStyle/>
          <a:p>
            <a:pPr>
              <a:buClr>
                <a:srgbClr val="005440"/>
              </a:buClr>
              <a:buFont typeface="Wingdings" panose="05000000000000000000" pitchFamily="2" charset="2"/>
              <a:buChar char="Ø"/>
            </a:pPr>
            <a:r>
              <a:rPr lang="zh-CN" altLang="en-US" sz="1100" b="1" dirty="0">
                <a:latin typeface="Poppins" panose="02000000000000000000" pitchFamily="2" charset="0"/>
                <a:ea typeface="思源黑体 CN Regular" panose="020B0500000000000000" pitchFamily="34" charset="-122"/>
                <a:cs typeface="Poppins" panose="02000000000000000000" pitchFamily="2" charset="0"/>
              </a:rPr>
              <a:t>覆盖人畜共患流感毒株</a:t>
            </a:r>
          </a:p>
        </p:txBody>
      </p:sp>
      <p:sp>
        <p:nvSpPr>
          <p:cNvPr id="26" name="TextBox 25"/>
          <p:cNvSpPr txBox="1"/>
          <p:nvPr/>
        </p:nvSpPr>
        <p:spPr>
          <a:xfrm>
            <a:off x="7020272" y="2283718"/>
            <a:ext cx="1460110" cy="553998"/>
          </a:xfrm>
          <a:prstGeom prst="rect">
            <a:avLst/>
          </a:prstGeom>
          <a:noFill/>
        </p:spPr>
        <p:txBody>
          <a:bodyPr wrap="square" rtlCol="0">
            <a:spAutoFit/>
          </a:bodyPr>
          <a:lstStyle/>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WHO</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推荐</a:t>
            </a:r>
          </a:p>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禽流感疫苗株</a:t>
            </a:r>
            <a:endParaRPr lang="en-US" altLang="zh-CN" sz="1000" dirty="0">
              <a:latin typeface="Poppins" panose="02000000000000000000" pitchFamily="2" charset="0"/>
              <a:ea typeface="思源黑体 CN Regular" panose="020B0500000000000000" pitchFamily="34" charset="-122"/>
              <a:cs typeface="Poppins" panose="02000000000000000000" pitchFamily="2" charset="0"/>
            </a:endParaRPr>
          </a:p>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高致病性禽流感</a:t>
            </a:r>
          </a:p>
        </p:txBody>
      </p:sp>
      <p:sp>
        <p:nvSpPr>
          <p:cNvPr id="32" name="矩形 31"/>
          <p:cNvSpPr/>
          <p:nvPr/>
        </p:nvSpPr>
        <p:spPr>
          <a:xfrm>
            <a:off x="357158" y="1071552"/>
            <a:ext cx="3782794" cy="430887"/>
          </a:xfrm>
          <a:prstGeom prst="rect">
            <a:avLst/>
          </a:prstGeom>
        </p:spPr>
        <p:txBody>
          <a:bodyPr wrap="square">
            <a:spAutoFit/>
          </a:bodyPr>
          <a:lstStyle/>
          <a:p>
            <a:r>
              <a:rPr lang="en-US" altLang="zh-CN" sz="1100" b="1" dirty="0">
                <a:latin typeface="Poppins" panose="02000000000000000000" pitchFamily="2" charset="0"/>
                <a:ea typeface="思源黑体 CN Regular" panose="020B0500000000000000" pitchFamily="34" charset="-122"/>
                <a:cs typeface="Poppins" panose="02000000000000000000" pitchFamily="2" charset="0"/>
              </a:rPr>
              <a:t>World’s Largest Influenza Virus Research Reagent Center:</a:t>
            </a:r>
            <a:endParaRPr lang="zh-CN" altLang="en-US" sz="11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80907" name="Picture 11"/>
          <p:cNvPicPr>
            <a:picLocks noChangeAspect="1" noChangeArrowheads="1"/>
          </p:cNvPicPr>
          <p:nvPr/>
        </p:nvPicPr>
        <p:blipFill>
          <a:blip r:embed="rId6" cstate="print"/>
          <a:srcRect r="84273" b="83058"/>
          <a:stretch>
            <a:fillRect/>
          </a:stretch>
        </p:blipFill>
        <p:spPr bwMode="auto">
          <a:xfrm>
            <a:off x="428596" y="1516738"/>
            <a:ext cx="327550" cy="314680"/>
          </a:xfrm>
          <a:prstGeom prst="rect">
            <a:avLst/>
          </a:prstGeom>
          <a:noFill/>
          <a:ln w="9525">
            <a:noFill/>
            <a:miter lim="800000"/>
            <a:headEnd/>
            <a:tailEnd/>
          </a:ln>
          <a:effectLst/>
        </p:spPr>
      </p:pic>
      <p:pic>
        <p:nvPicPr>
          <p:cNvPr id="80909" name="Picture 13" descr="C:\Users\s\AppData\Local\Temp\企业微信截图_16855334569103.png"/>
          <p:cNvPicPr>
            <a:picLocks noChangeAspect="1" noChangeArrowheads="1"/>
          </p:cNvPicPr>
          <p:nvPr/>
        </p:nvPicPr>
        <p:blipFill>
          <a:blip r:embed="rId7" cstate="print"/>
          <a:srcRect r="79446" b="70297"/>
          <a:stretch>
            <a:fillRect/>
          </a:stretch>
        </p:blipFill>
        <p:spPr bwMode="auto">
          <a:xfrm>
            <a:off x="2555776" y="1559868"/>
            <a:ext cx="272072" cy="271550"/>
          </a:xfrm>
          <a:prstGeom prst="rect">
            <a:avLst/>
          </a:prstGeom>
          <a:noFill/>
        </p:spPr>
      </p:pic>
      <p:pic>
        <p:nvPicPr>
          <p:cNvPr id="80911" name="Picture 15" descr="C:\Users\s\AppData\Local\Temp\企业微信截图_16855334976051.png"/>
          <p:cNvPicPr>
            <a:picLocks noChangeAspect="1" noChangeArrowheads="1"/>
          </p:cNvPicPr>
          <p:nvPr/>
        </p:nvPicPr>
        <p:blipFill>
          <a:blip r:embed="rId8" cstate="print"/>
          <a:srcRect l="3888" r="70877" b="67567"/>
          <a:stretch>
            <a:fillRect/>
          </a:stretch>
        </p:blipFill>
        <p:spPr bwMode="auto">
          <a:xfrm>
            <a:off x="2555776" y="2505814"/>
            <a:ext cx="360040" cy="278960"/>
          </a:xfrm>
          <a:prstGeom prst="rect">
            <a:avLst/>
          </a:prstGeom>
          <a:noFill/>
        </p:spPr>
      </p:pic>
      <p:pic>
        <p:nvPicPr>
          <p:cNvPr id="80913" name="Picture 17" descr="C:\Users\s\AppData\Local\Temp\企业微信截图_16855335401954.png"/>
          <p:cNvPicPr>
            <a:picLocks noChangeAspect="1" noChangeArrowheads="1"/>
          </p:cNvPicPr>
          <p:nvPr/>
        </p:nvPicPr>
        <p:blipFill>
          <a:blip r:embed="rId9" cstate="print"/>
          <a:srcRect r="83284" b="57997"/>
          <a:stretch>
            <a:fillRect/>
          </a:stretch>
        </p:blipFill>
        <p:spPr bwMode="auto">
          <a:xfrm>
            <a:off x="428596" y="3514572"/>
            <a:ext cx="326980" cy="330070"/>
          </a:xfrm>
          <a:prstGeom prst="rect">
            <a:avLst/>
          </a:prstGeom>
          <a:noFill/>
        </p:spPr>
      </p:pic>
      <p:pic>
        <p:nvPicPr>
          <p:cNvPr id="80915" name="Picture 19" descr="C:\Users\s\AppData\Local\Temp\企业微信截图_1685533570477.png"/>
          <p:cNvPicPr>
            <a:picLocks noChangeAspect="1" noChangeArrowheads="1"/>
          </p:cNvPicPr>
          <p:nvPr/>
        </p:nvPicPr>
        <p:blipFill>
          <a:blip r:embed="rId10" cstate="print"/>
          <a:srcRect r="75143" b="67746"/>
          <a:stretch>
            <a:fillRect/>
          </a:stretch>
        </p:blipFill>
        <p:spPr bwMode="auto">
          <a:xfrm>
            <a:off x="2555776" y="3556610"/>
            <a:ext cx="415518" cy="286370"/>
          </a:xfrm>
          <a:prstGeom prst="rect">
            <a:avLst/>
          </a:prstGeom>
          <a:noFill/>
        </p:spPr>
      </p:pic>
      <p:sp>
        <p:nvSpPr>
          <p:cNvPr id="40" name="矩形 39"/>
          <p:cNvSpPr/>
          <p:nvPr/>
        </p:nvSpPr>
        <p:spPr>
          <a:xfrm>
            <a:off x="4134325" y="3219822"/>
            <a:ext cx="5374499" cy="430887"/>
          </a:xfrm>
          <a:prstGeom prst="rect">
            <a:avLst/>
          </a:prstGeom>
        </p:spPr>
        <p:txBody>
          <a:bodyPr wrap="square">
            <a:spAutoFit/>
          </a:bodyPr>
          <a:lstStyle/>
          <a:p>
            <a:pPr>
              <a:buClr>
                <a:srgbClr val="005440"/>
              </a:buClr>
              <a:buFont typeface="Wingdings" panose="05000000000000000000" pitchFamily="2" charset="2"/>
              <a:buChar char="Ø"/>
            </a:pPr>
            <a:r>
              <a:rPr lang="en-US" altLang="zh-CN" sz="1100" b="1" dirty="0">
                <a:latin typeface="Poppins" panose="02000000000000000000" pitchFamily="2" charset="0"/>
                <a:ea typeface="思源黑体 CN Regular" panose="020B0500000000000000" pitchFamily="34" charset="-122"/>
                <a:cs typeface="Poppins" panose="02000000000000000000" pitchFamily="2" charset="0"/>
              </a:rPr>
              <a:t>Pan Influenza A and B Antibody against </a:t>
            </a:r>
            <a:r>
              <a:rPr lang="en-US" altLang="zh-CN" sz="1100" b="1" dirty="0" err="1">
                <a:latin typeface="Poppins" panose="02000000000000000000" pitchFamily="2" charset="0"/>
                <a:ea typeface="思源黑体 CN Regular" panose="020B0500000000000000" pitchFamily="34" charset="-122"/>
                <a:cs typeface="Poppins" panose="02000000000000000000" pitchFamily="2" charset="0"/>
              </a:rPr>
              <a:t>Hemagglutinin</a:t>
            </a:r>
            <a:r>
              <a:rPr lang="en-US" altLang="zh-CN" sz="1100" b="1" dirty="0">
                <a:latin typeface="Poppins" panose="02000000000000000000" pitchFamily="2" charset="0"/>
                <a:ea typeface="思源黑体 CN Regular" panose="020B0500000000000000" pitchFamily="34" charset="-122"/>
                <a:cs typeface="Poppins" panose="02000000000000000000" pitchFamily="2" charset="0"/>
              </a:rPr>
              <a:t> or Nucleoprotein</a:t>
            </a:r>
          </a:p>
        </p:txBody>
      </p:sp>
      <p:sp>
        <p:nvSpPr>
          <p:cNvPr id="42" name="矩形 41"/>
          <p:cNvSpPr/>
          <p:nvPr/>
        </p:nvSpPr>
        <p:spPr>
          <a:xfrm>
            <a:off x="4286248" y="3643320"/>
            <a:ext cx="3317875" cy="829945"/>
          </a:xfrm>
          <a:prstGeom prst="rect">
            <a:avLst/>
          </a:prstGeom>
        </p:spPr>
        <p:txBody>
          <a:bodyPr wrap="none">
            <a:spAutoFit/>
          </a:bodyPr>
          <a:lstStyle/>
          <a:p>
            <a:pPr>
              <a:spcBef>
                <a:spcPts val="600"/>
              </a:spcBef>
              <a:spcAft>
                <a:spcPts val="600"/>
              </a:spcAft>
              <a:buFont typeface="Arial" panose="020B0604020202020204" pitchFamily="34" charset="0"/>
              <a:buChar char="•"/>
            </a:pPr>
            <a:r>
              <a:rPr lang="zh-CN" altLang="en-US" sz="10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在线</a:t>
            </a:r>
            <a:r>
              <a:rPr lang="en-US" altLang="zh-CN" sz="10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200+</a:t>
            </a:r>
            <a:r>
              <a:rPr lang="zh-CN" altLang="en-US" sz="10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抗体</a:t>
            </a:r>
            <a:endParaRPr lang="en-US" altLang="zh-CN" sz="10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lvl="1">
              <a:spcBef>
                <a:spcPts val="600"/>
              </a:spcBef>
              <a:spcAft>
                <a:spcPts val="600"/>
              </a:spcAft>
              <a:buFont typeface="Arial" panose="020B0604020202020204" pitchFamily="34" charset="0"/>
              <a:buChar char="•"/>
            </a:pPr>
            <a:r>
              <a:rPr lang="zh-CN" altLang="en-US"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广谱</a:t>
            </a:r>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HA</a:t>
            </a:r>
            <a:r>
              <a:rPr lang="zh-CN" altLang="en-US"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NP</a:t>
            </a:r>
            <a:r>
              <a:rPr lang="zh-CN" altLang="en-US"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抗体</a:t>
            </a:r>
            <a:endPar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lvl="1">
              <a:spcBef>
                <a:spcPts val="600"/>
              </a:spcBef>
              <a:spcAft>
                <a:spcPts val="600"/>
              </a:spcAft>
              <a:buFont typeface="Arial" panose="020B0604020202020204" pitchFamily="34" charset="0"/>
              <a:buChar char="•"/>
            </a:pPr>
            <a:r>
              <a:rPr lang="zh-CN" altLang="en-US"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多应用：</a:t>
            </a:r>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WB</a:t>
            </a:r>
            <a:r>
              <a:rPr lang="zh-CN" altLang="en-US"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ELISA</a:t>
            </a:r>
            <a:r>
              <a:rPr lang="zh-CN" altLang="en-US"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Sandwich ELISA</a:t>
            </a:r>
            <a:r>
              <a:rPr lang="zh-CN" altLang="en-US"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HI</a:t>
            </a:r>
            <a:r>
              <a:rPr lang="zh-CN" altLang="en-US"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MN</a:t>
            </a:r>
            <a:endParaRPr lang="en-US" altLang="zh-CN" sz="11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椭圆 14"/>
          <p:cNvSpPr>
            <a:spLocks noChangeAspect="1"/>
          </p:cNvSpPr>
          <p:nvPr>
            <p:custDataLst>
              <p:tags r:id="rId1"/>
            </p:custDataLst>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01162" y="1831418"/>
            <a:ext cx="1928733" cy="507831"/>
          </a:xfrm>
          <a:prstGeom prst="rect">
            <a:avLst/>
          </a:prstGeom>
        </p:spPr>
        <p:txBody>
          <a:bodyPr wrap="none">
            <a:spAutoFit/>
          </a:bodyPr>
          <a:lstStyle/>
          <a:p>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10 Antigens</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HA (HA0, HA1, HA2, HA), NA, NP,</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M1, M2, NS1, PB1, PB2, PA</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 name="矩形 30"/>
          <p:cNvSpPr/>
          <p:nvPr/>
        </p:nvSpPr>
        <p:spPr>
          <a:xfrm>
            <a:off x="401320" y="2784475"/>
            <a:ext cx="1862455" cy="645160"/>
          </a:xfrm>
          <a:prstGeom prst="rect">
            <a:avLst/>
          </a:prstGeom>
        </p:spPr>
        <p:txBody>
          <a:bodyPr wrap="square">
            <a:spAutoFit/>
          </a:bodyPr>
          <a:lstStyle/>
          <a:p>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630+ Proteins</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High Activity</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Covering Most of Hot Research Strains</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矩形 32"/>
          <p:cNvSpPr/>
          <p:nvPr/>
        </p:nvSpPr>
        <p:spPr>
          <a:xfrm>
            <a:off x="401162" y="3844642"/>
            <a:ext cx="2119491" cy="507831"/>
          </a:xfrm>
          <a:prstGeom prst="rect">
            <a:avLst/>
          </a:prstGeom>
        </p:spPr>
        <p:txBody>
          <a:bodyPr wrap="none">
            <a:spAutoFit/>
          </a:bodyPr>
          <a:lstStyle/>
          <a:p>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200+ Antibodies</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Neutralizing Antibodies</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Pan Antibodies (Broad Spectrum)</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 name="矩形 33"/>
          <p:cNvSpPr/>
          <p:nvPr/>
        </p:nvSpPr>
        <p:spPr>
          <a:xfrm>
            <a:off x="2555776" y="1831418"/>
            <a:ext cx="971741" cy="507831"/>
          </a:xfrm>
          <a:prstGeom prst="rect">
            <a:avLst/>
          </a:prstGeom>
        </p:spPr>
        <p:txBody>
          <a:bodyPr wrap="none">
            <a:spAutoFit/>
          </a:bodyPr>
          <a:lstStyle/>
          <a:p>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60 Subtypes</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H1-H18, N1-N11,</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Influenza B</a:t>
            </a:r>
          </a:p>
        </p:txBody>
      </p:sp>
      <p:sp>
        <p:nvSpPr>
          <p:cNvPr id="35" name="矩形 34"/>
          <p:cNvSpPr/>
          <p:nvPr/>
        </p:nvSpPr>
        <p:spPr>
          <a:xfrm>
            <a:off x="2555776" y="2784774"/>
            <a:ext cx="1928733" cy="646331"/>
          </a:xfrm>
          <a:prstGeom prst="rect">
            <a:avLst/>
          </a:prstGeom>
        </p:spPr>
        <p:txBody>
          <a:bodyPr wrap="square">
            <a:spAutoFit/>
          </a:bodyPr>
          <a:lstStyle/>
          <a:p>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330 Strains</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Vaccine Strains</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HPAI Strains</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Newly Identified Strains</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 name="矩形 35"/>
          <p:cNvSpPr/>
          <p:nvPr/>
        </p:nvSpPr>
        <p:spPr>
          <a:xfrm>
            <a:off x="2555776" y="3844642"/>
            <a:ext cx="1624163" cy="369332"/>
          </a:xfrm>
          <a:prstGeom prst="rect">
            <a:avLst/>
          </a:prstGeom>
        </p:spPr>
        <p:txBody>
          <a:bodyPr wrap="none">
            <a:spAutoFit/>
          </a:bodyPr>
          <a:lstStyle/>
          <a:p>
            <a:r>
              <a:rPr lang="en-US" altLang="zh-CN" sz="9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1,500+ Genes, ELISA Kits</a:t>
            </a:r>
          </a:p>
          <a:p>
            <a:r>
              <a:rPr lang="en-US" altLang="zh-CN" sz="9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sym typeface="+mn-ea"/>
              </a:rPr>
              <a:t>All Produced In-house</a:t>
            </a:r>
          </a:p>
        </p:txBody>
      </p:sp>
      <p:pic>
        <p:nvPicPr>
          <p:cNvPr id="37" name="Picture 11"/>
          <p:cNvPicPr>
            <a:picLocks noChangeAspect="1" noChangeArrowheads="1"/>
          </p:cNvPicPr>
          <p:nvPr/>
        </p:nvPicPr>
        <p:blipFill>
          <a:blip r:embed="rId6" cstate="print"/>
          <a:srcRect t="54276" r="86170" b="30217"/>
          <a:stretch>
            <a:fillRect/>
          </a:stretch>
        </p:blipFill>
        <p:spPr bwMode="auto">
          <a:xfrm>
            <a:off x="428596" y="2496742"/>
            <a:ext cx="288032" cy="288032"/>
          </a:xfrm>
          <a:prstGeom prst="rect">
            <a:avLst/>
          </a:prstGeom>
          <a:noFill/>
          <a:ln w="9525">
            <a:noFill/>
            <a:miter lim="800000"/>
            <a:headEnd/>
            <a:tailEnd/>
          </a:ln>
          <a:effectLst/>
        </p:spPr>
      </p:pic>
      <p:pic>
        <p:nvPicPr>
          <p:cNvPr id="34818" name="Picture 2" descr="C:\Users\s\AppData\Local\Temp\企业微信截图_1720169610315.png"/>
          <p:cNvPicPr>
            <a:picLocks noChangeAspect="1" noChangeArrowheads="1"/>
          </p:cNvPicPr>
          <p:nvPr/>
        </p:nvPicPr>
        <p:blipFill>
          <a:blip r:embed="rId11"/>
          <a:srcRect/>
          <a:stretch>
            <a:fillRect/>
          </a:stretch>
        </p:blipFill>
        <p:spPr bwMode="auto">
          <a:xfrm>
            <a:off x="4357686" y="1071552"/>
            <a:ext cx="3857652" cy="920061"/>
          </a:xfrm>
          <a:prstGeom prst="rect">
            <a:avLst/>
          </a:prstGeom>
          <a:noFill/>
        </p:spPr>
      </p:pic>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
        <p:nvSpPr>
          <p:cNvPr id="2" name="矩形 1"/>
          <p:cNvSpPr/>
          <p:nvPr/>
        </p:nvSpPr>
        <p:spPr>
          <a:xfrm>
            <a:off x="4134325" y="4532367"/>
            <a:ext cx="5374499" cy="260350"/>
          </a:xfrm>
          <a:prstGeom prst="rect">
            <a:avLst/>
          </a:prstGeom>
        </p:spPr>
        <p:txBody>
          <a:bodyPr wrap="square">
            <a:spAutoFit/>
          </a:bodyPr>
          <a:lstStyle/>
          <a:p>
            <a:pPr>
              <a:spcBef>
                <a:spcPts val="600"/>
              </a:spcBef>
              <a:spcAft>
                <a:spcPts val="600"/>
              </a:spcAft>
              <a:buClr>
                <a:srgbClr val="005440"/>
              </a:buClr>
              <a:buFont typeface="Wingdings" panose="05000000000000000000" pitchFamily="2" charset="2"/>
              <a:buChar char="Ø"/>
            </a:pPr>
            <a:r>
              <a:rPr lang="en-US" altLang="zh-CN" sz="1100" b="1" dirty="0">
                <a:latin typeface="Poppins" panose="02000000000000000000" pitchFamily="2" charset="0"/>
                <a:ea typeface="思源黑体 CN Regular" panose="020B0500000000000000" pitchFamily="34" charset="-122"/>
                <a:cs typeface="Poppins" panose="02000000000000000000" pitchFamily="2" charset="0"/>
                <a:sym typeface="+mn-ea"/>
              </a:rPr>
              <a:t>20+ ELISA Kits</a:t>
            </a:r>
            <a:endParaRPr lang="en-US" altLang="zh-CN" sz="1100" b="1"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60000" y="576000"/>
            <a:ext cx="2749471"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流感</a:t>
            </a:r>
          </a:p>
        </p:txBody>
      </p:sp>
      <p:sp>
        <p:nvSpPr>
          <p:cNvPr id="11" name="矩形 10"/>
          <p:cNvSpPr/>
          <p:nvPr/>
        </p:nvSpPr>
        <p:spPr>
          <a:xfrm>
            <a:off x="428596" y="1071552"/>
            <a:ext cx="6951716" cy="338554"/>
          </a:xfrm>
          <a:prstGeom prst="rect">
            <a:avLst/>
          </a:prstGeom>
        </p:spPr>
        <p:txBody>
          <a:bodyPr wrap="square">
            <a:spAutoFit/>
          </a:bodyPr>
          <a:lstStyle/>
          <a:p>
            <a:pPr>
              <a:buClr>
                <a:srgbClr val="005440"/>
              </a:buClr>
              <a:buFont typeface="Wingdings" panose="05000000000000000000" pitchFamily="2" charset="2"/>
              <a:buChar char="n"/>
            </a:pP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更接近天然：流感</a:t>
            </a:r>
            <a:r>
              <a:rPr lang="en-US" sz="1600" b="1" dirty="0">
                <a:latin typeface="Poppins" panose="02000000000000000000" pitchFamily="2" charset="0"/>
                <a:ea typeface="思源黑体 CN Regular" panose="020B0500000000000000" pitchFamily="34" charset="-122"/>
                <a:cs typeface="Poppins" panose="02000000000000000000" pitchFamily="2" charset="0"/>
              </a:rPr>
              <a:t>HA</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三聚体蛋白</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矩形 14"/>
          <p:cNvSpPr/>
          <p:nvPr/>
        </p:nvSpPr>
        <p:spPr>
          <a:xfrm>
            <a:off x="642593" y="3863830"/>
            <a:ext cx="2201468" cy="368300"/>
          </a:xfrm>
          <a:prstGeom prst="rect">
            <a:avLst/>
          </a:prstGeom>
        </p:spPr>
        <p:txBody>
          <a:bodyPr wrap="square">
            <a:spAutoFit/>
          </a:bodyPr>
          <a:lstStyle/>
          <a:p>
            <a:pPr algn="ctr"/>
            <a:r>
              <a:rPr lang="en-US" sz="900" dirty="0">
                <a:latin typeface="Poppins" panose="02000000000000000000" pitchFamily="2" charset="0"/>
                <a:ea typeface="思源黑体 CN Regular" panose="020B0500000000000000" pitchFamily="34" charset="-122"/>
                <a:cs typeface="Poppins" panose="02000000000000000000" pitchFamily="2" charset="0"/>
              </a:rPr>
              <a:t>The purity is more than 95%.</a:t>
            </a:r>
          </a:p>
          <a:p>
            <a:pPr algn="ctr"/>
            <a:r>
              <a:rPr lang="en-US" sz="900" dirty="0">
                <a:latin typeface="Poppins" panose="02000000000000000000" pitchFamily="2" charset="0"/>
                <a:ea typeface="思源黑体 CN Regular" panose="020B0500000000000000" pitchFamily="34" charset="-122"/>
                <a:cs typeface="Poppins" panose="02000000000000000000" pitchFamily="2" charset="0"/>
              </a:rPr>
              <a:t>The MW is around 225 </a:t>
            </a:r>
            <a:r>
              <a:rPr lang="en-US" sz="900" dirty="0" err="1">
                <a:latin typeface="Poppins" panose="02000000000000000000" pitchFamily="2" charset="0"/>
                <a:ea typeface="思源黑体 CN Regular" panose="020B0500000000000000" pitchFamily="34" charset="-122"/>
                <a:cs typeface="Poppins" panose="02000000000000000000" pitchFamily="2" charset="0"/>
              </a:rPr>
              <a:t>kDa</a:t>
            </a:r>
            <a:r>
              <a:rPr lang="en-US" sz="900" dirty="0">
                <a:latin typeface="Poppins" panose="02000000000000000000" pitchFamily="2" charset="0"/>
                <a:ea typeface="思源黑体 CN Regular" panose="020B0500000000000000" pitchFamily="34" charset="-122"/>
                <a:cs typeface="Poppins" panose="02000000000000000000" pitchFamily="2" charset="0"/>
              </a:rPr>
              <a:t>.</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矩形 15"/>
          <p:cNvSpPr/>
          <p:nvPr/>
        </p:nvSpPr>
        <p:spPr>
          <a:xfrm>
            <a:off x="1285852" y="1857370"/>
            <a:ext cx="1007007" cy="276999"/>
          </a:xfrm>
          <a:prstGeom prst="rect">
            <a:avLst/>
          </a:prstGeom>
        </p:spPr>
        <p:txBody>
          <a:bodyPr wrap="none">
            <a:spAutoFit/>
          </a:bodyPr>
          <a:lstStyle/>
          <a:p>
            <a:r>
              <a:rPr 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SEC-MALS</a:t>
            </a:r>
            <a:endPar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69635" name="Picture 3"/>
          <p:cNvPicPr>
            <a:picLocks noChangeAspect="1" noChangeArrowheads="1"/>
          </p:cNvPicPr>
          <p:nvPr/>
        </p:nvPicPr>
        <p:blipFill>
          <a:blip r:embed="rId4" cstate="print"/>
          <a:srcRect/>
          <a:stretch>
            <a:fillRect/>
          </a:stretch>
        </p:blipFill>
        <p:spPr bwMode="auto">
          <a:xfrm>
            <a:off x="571472" y="2143122"/>
            <a:ext cx="2143140" cy="1663613"/>
          </a:xfrm>
          <a:prstGeom prst="rect">
            <a:avLst/>
          </a:prstGeom>
          <a:noFill/>
          <a:ln w="9525">
            <a:noFill/>
            <a:miter lim="800000"/>
            <a:headEnd/>
            <a:tailEnd/>
          </a:ln>
          <a:effectLst/>
        </p:spPr>
      </p:pic>
      <p:pic>
        <p:nvPicPr>
          <p:cNvPr id="69636" name="Picture 4"/>
          <p:cNvPicPr>
            <a:picLocks noChangeAspect="1" noChangeArrowheads="1"/>
          </p:cNvPicPr>
          <p:nvPr/>
        </p:nvPicPr>
        <p:blipFill>
          <a:blip r:embed="rId5" cstate="print"/>
          <a:srcRect/>
          <a:stretch>
            <a:fillRect/>
          </a:stretch>
        </p:blipFill>
        <p:spPr bwMode="auto">
          <a:xfrm>
            <a:off x="3714744" y="2377975"/>
            <a:ext cx="1840593" cy="1428760"/>
          </a:xfrm>
          <a:prstGeom prst="rect">
            <a:avLst/>
          </a:prstGeom>
          <a:noFill/>
          <a:ln w="9525">
            <a:noFill/>
            <a:miter lim="800000"/>
            <a:headEnd/>
            <a:tailEnd/>
          </a:ln>
          <a:effectLst/>
        </p:spPr>
      </p:pic>
      <p:sp>
        <p:nvSpPr>
          <p:cNvPr id="20" name="矩形 19"/>
          <p:cNvSpPr/>
          <p:nvPr/>
        </p:nvSpPr>
        <p:spPr>
          <a:xfrm>
            <a:off x="3491865" y="3868420"/>
            <a:ext cx="2536825" cy="783590"/>
          </a:xfrm>
          <a:prstGeom prst="rect">
            <a:avLst/>
          </a:prstGeom>
        </p:spPr>
        <p:txBody>
          <a:bodyPr wrap="square">
            <a:spAutoFit/>
          </a:bodyPr>
          <a:lstStyle/>
          <a:p>
            <a:pPr algn="ctr"/>
            <a:r>
              <a:rPr lang="en-US" sz="900" dirty="0">
                <a:latin typeface="Poppins" panose="02000000000000000000" pitchFamily="2" charset="0"/>
                <a:ea typeface="思源黑体 CN Regular" panose="020B0500000000000000" pitchFamily="34" charset="-122"/>
                <a:cs typeface="Poppins" panose="02000000000000000000" pitchFamily="2" charset="0"/>
              </a:rPr>
              <a:t>Immobilized recombinant HA protein (</a:t>
            </a:r>
            <a:r>
              <a:rPr lang="en-US" sz="900"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 40938-V08H2</a:t>
            </a:r>
            <a:r>
              <a:rPr lang="en-US" sz="900" dirty="0">
                <a:latin typeface="Poppins" panose="02000000000000000000" pitchFamily="2" charset="0"/>
                <a:ea typeface="思源黑体 CN Regular" panose="020B0500000000000000" pitchFamily="34" charset="-122"/>
                <a:cs typeface="Poppins" panose="02000000000000000000" pitchFamily="2" charset="0"/>
              </a:rPr>
              <a:t>) at 5 </a:t>
            </a:r>
            <a:r>
              <a:rPr lang="el-GR" sz="900" dirty="0">
                <a:latin typeface="Poppins" panose="02000000000000000000" pitchFamily="2" charset="0"/>
                <a:ea typeface="思源黑体 CN Regular" panose="020B0500000000000000" pitchFamily="34" charset="-122"/>
                <a:cs typeface="Poppins" panose="02000000000000000000" pitchFamily="2" charset="0"/>
              </a:rPr>
              <a:t>μ</a:t>
            </a:r>
            <a:r>
              <a:rPr lang="en-US" sz="900" dirty="0">
                <a:latin typeface="Poppins" panose="02000000000000000000" pitchFamily="2" charset="0"/>
                <a:ea typeface="思源黑体 CN Regular" panose="020B0500000000000000" pitchFamily="34" charset="-122"/>
                <a:cs typeface="Poppins" panose="02000000000000000000" pitchFamily="2" charset="0"/>
              </a:rPr>
              <a:t>g/</a:t>
            </a:r>
            <a:r>
              <a:rPr lang="en-US" sz="900" dirty="0" err="1">
                <a:latin typeface="Poppins" panose="02000000000000000000" pitchFamily="2" charset="0"/>
                <a:ea typeface="思源黑体 CN Regular" panose="020B0500000000000000" pitchFamily="34" charset="-122"/>
                <a:cs typeface="Poppins" panose="02000000000000000000" pitchFamily="2" charset="0"/>
              </a:rPr>
              <a:t>mL</a:t>
            </a:r>
            <a:r>
              <a:rPr lang="en-US" sz="900" dirty="0">
                <a:latin typeface="Poppins" panose="02000000000000000000" pitchFamily="2" charset="0"/>
                <a:ea typeface="思源黑体 CN Regular" panose="020B0500000000000000" pitchFamily="34" charset="-122"/>
                <a:cs typeface="Poppins" panose="02000000000000000000" pitchFamily="2" charset="0"/>
              </a:rPr>
              <a:t> (100 </a:t>
            </a:r>
            <a:r>
              <a:rPr lang="el-GR" sz="900" dirty="0">
                <a:latin typeface="Poppins" panose="02000000000000000000" pitchFamily="2" charset="0"/>
                <a:ea typeface="思源黑体 CN Regular" panose="020B0500000000000000" pitchFamily="34" charset="-122"/>
                <a:cs typeface="Poppins" panose="02000000000000000000" pitchFamily="2" charset="0"/>
              </a:rPr>
              <a:t>μ</a:t>
            </a:r>
            <a:r>
              <a:rPr lang="en-US" sz="900" dirty="0">
                <a:latin typeface="Poppins" panose="02000000000000000000" pitchFamily="2" charset="0"/>
                <a:ea typeface="思源黑体 CN Regular" panose="020B0500000000000000" pitchFamily="34" charset="-122"/>
                <a:cs typeface="Poppins" panose="02000000000000000000" pitchFamily="2" charset="0"/>
              </a:rPr>
              <a:t>L/well) can bind Recombinant Human Galectin-1 / LGALS1 Protein (Cat: 10290-HNAE), the EC</a:t>
            </a:r>
            <a:r>
              <a:rPr lang="en-US" sz="900" baseline="-25000" dirty="0">
                <a:latin typeface="Poppins" panose="02000000000000000000" pitchFamily="2" charset="0"/>
                <a:ea typeface="思源黑体 CN Regular" panose="020B0500000000000000" pitchFamily="34" charset="-122"/>
                <a:cs typeface="Poppins" panose="02000000000000000000" pitchFamily="2" charset="0"/>
              </a:rPr>
              <a:t>50</a:t>
            </a:r>
            <a:r>
              <a:rPr lang="en-US" sz="900" dirty="0">
                <a:latin typeface="Poppins" panose="02000000000000000000" pitchFamily="2" charset="0"/>
                <a:ea typeface="思源黑体 CN Regular" panose="020B0500000000000000" pitchFamily="34" charset="-122"/>
                <a:cs typeface="Poppins" panose="02000000000000000000" pitchFamily="2" charset="0"/>
              </a:rPr>
              <a:t> is 120-350 </a:t>
            </a:r>
            <a:r>
              <a:rPr lang="en-US" sz="900" dirty="0" err="1">
                <a:latin typeface="Poppins" panose="02000000000000000000" pitchFamily="2" charset="0"/>
                <a:ea typeface="思源黑体 CN Regular" panose="020B0500000000000000" pitchFamily="34" charset="-122"/>
                <a:cs typeface="Poppins" panose="02000000000000000000" pitchFamily="2" charset="0"/>
              </a:rPr>
              <a:t>ng</a:t>
            </a:r>
            <a:r>
              <a:rPr lang="en-US" sz="900" dirty="0">
                <a:latin typeface="Poppins" panose="02000000000000000000" pitchFamily="2" charset="0"/>
                <a:ea typeface="思源黑体 CN Regular" panose="020B0500000000000000" pitchFamily="34" charset="-122"/>
                <a:cs typeface="Poppins" panose="02000000000000000000" pitchFamily="2" charset="0"/>
              </a:rPr>
              <a:t>/</a:t>
            </a:r>
            <a:r>
              <a:rPr lang="en-US" sz="900" dirty="0" err="1">
                <a:latin typeface="Poppins" panose="02000000000000000000" pitchFamily="2" charset="0"/>
                <a:ea typeface="思源黑体 CN Regular" panose="020B0500000000000000" pitchFamily="34" charset="-122"/>
                <a:cs typeface="Poppins" panose="02000000000000000000" pitchFamily="2" charset="0"/>
              </a:rPr>
              <a:t>mL.</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69637" name="Picture 5"/>
          <p:cNvPicPr>
            <a:picLocks noChangeAspect="1" noChangeArrowheads="1"/>
          </p:cNvPicPr>
          <p:nvPr/>
        </p:nvPicPr>
        <p:blipFill>
          <a:blip r:embed="rId6" cstate="print"/>
          <a:srcRect/>
          <a:stretch>
            <a:fillRect/>
          </a:stretch>
        </p:blipFill>
        <p:spPr bwMode="auto">
          <a:xfrm>
            <a:off x="6643702" y="2364936"/>
            <a:ext cx="1857388" cy="1441799"/>
          </a:xfrm>
          <a:prstGeom prst="rect">
            <a:avLst/>
          </a:prstGeom>
          <a:noFill/>
          <a:ln w="9525">
            <a:noFill/>
            <a:miter lim="800000"/>
            <a:headEnd/>
            <a:tailEnd/>
          </a:ln>
          <a:effectLst/>
        </p:spPr>
      </p:pic>
      <p:sp>
        <p:nvSpPr>
          <p:cNvPr id="21" name="矩形 20"/>
          <p:cNvSpPr/>
          <p:nvPr/>
        </p:nvSpPr>
        <p:spPr>
          <a:xfrm>
            <a:off x="6418580" y="3863975"/>
            <a:ext cx="2511425" cy="783590"/>
          </a:xfrm>
          <a:prstGeom prst="rect">
            <a:avLst/>
          </a:prstGeom>
        </p:spPr>
        <p:txBody>
          <a:bodyPr wrap="square">
            <a:spAutoFit/>
          </a:bodyPr>
          <a:lstStyle/>
          <a:p>
            <a:pPr algn="ctr"/>
            <a:r>
              <a:rPr lang="en-US" sz="900" dirty="0">
                <a:latin typeface="Poppins" panose="02000000000000000000" pitchFamily="2" charset="0"/>
                <a:ea typeface="思源黑体 CN Regular" panose="020B0500000000000000" pitchFamily="34" charset="-122"/>
                <a:cs typeface="Poppins" panose="02000000000000000000" pitchFamily="2" charset="0"/>
              </a:rPr>
              <a:t>Immobilized recombinant HA Protein  (</a:t>
            </a:r>
            <a:r>
              <a:rPr lang="en-US" sz="900"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 40938-V08H2</a:t>
            </a:r>
            <a:r>
              <a:rPr lang="en-US" sz="900" dirty="0">
                <a:latin typeface="Poppins" panose="02000000000000000000" pitchFamily="2" charset="0"/>
                <a:ea typeface="思源黑体 CN Regular" panose="020B0500000000000000" pitchFamily="34" charset="-122"/>
                <a:cs typeface="Poppins" panose="02000000000000000000" pitchFamily="2" charset="0"/>
              </a:rPr>
              <a:t>) at 1 </a:t>
            </a:r>
            <a:r>
              <a:rPr lang="el-GR" sz="900" dirty="0">
                <a:latin typeface="Poppins" panose="02000000000000000000" pitchFamily="2" charset="0"/>
                <a:ea typeface="思源黑体 CN Regular" panose="020B0500000000000000" pitchFamily="34" charset="-122"/>
                <a:cs typeface="Poppins" panose="02000000000000000000" pitchFamily="2" charset="0"/>
              </a:rPr>
              <a:t>μ</a:t>
            </a:r>
            <a:r>
              <a:rPr lang="en-US" sz="900" dirty="0">
                <a:latin typeface="Poppins" panose="02000000000000000000" pitchFamily="2" charset="0"/>
                <a:ea typeface="思源黑体 CN Regular" panose="020B0500000000000000" pitchFamily="34" charset="-122"/>
                <a:cs typeface="Poppins" panose="02000000000000000000" pitchFamily="2" charset="0"/>
              </a:rPr>
              <a:t>g/</a:t>
            </a:r>
            <a:r>
              <a:rPr lang="en-US" sz="900" dirty="0" err="1">
                <a:latin typeface="Poppins" panose="02000000000000000000" pitchFamily="2" charset="0"/>
                <a:ea typeface="思源黑体 CN Regular" panose="020B0500000000000000" pitchFamily="34" charset="-122"/>
                <a:cs typeface="Poppins" panose="02000000000000000000" pitchFamily="2" charset="0"/>
              </a:rPr>
              <a:t>mL</a:t>
            </a:r>
            <a:r>
              <a:rPr lang="en-US" sz="900" dirty="0">
                <a:latin typeface="Poppins" panose="02000000000000000000" pitchFamily="2" charset="0"/>
                <a:ea typeface="思源黑体 CN Regular" panose="020B0500000000000000" pitchFamily="34" charset="-122"/>
                <a:cs typeface="Poppins" panose="02000000000000000000" pitchFamily="2" charset="0"/>
              </a:rPr>
              <a:t> (100 </a:t>
            </a:r>
            <a:r>
              <a:rPr lang="el-GR" sz="900" dirty="0">
                <a:latin typeface="Poppins" panose="02000000000000000000" pitchFamily="2" charset="0"/>
                <a:ea typeface="思源黑体 CN Regular" panose="020B0500000000000000" pitchFamily="34" charset="-122"/>
                <a:cs typeface="Poppins" panose="02000000000000000000" pitchFamily="2" charset="0"/>
              </a:rPr>
              <a:t>μ</a:t>
            </a:r>
            <a:r>
              <a:rPr lang="en-US" sz="900" dirty="0">
                <a:latin typeface="Poppins" panose="02000000000000000000" pitchFamily="2" charset="0"/>
                <a:ea typeface="思源黑体 CN Regular" panose="020B0500000000000000" pitchFamily="34" charset="-122"/>
                <a:cs typeface="Poppins" panose="02000000000000000000" pitchFamily="2" charset="0"/>
              </a:rPr>
              <a:t>L/well) can bind antibody targets the HA stem region of H1N1, the EC</a:t>
            </a:r>
            <a:r>
              <a:rPr lang="en-US" sz="900" baseline="-25000" dirty="0">
                <a:latin typeface="Poppins" panose="02000000000000000000" pitchFamily="2" charset="0"/>
                <a:ea typeface="思源黑体 CN Regular" panose="020B0500000000000000" pitchFamily="34" charset="-122"/>
                <a:cs typeface="Poppins" panose="02000000000000000000" pitchFamily="2" charset="0"/>
              </a:rPr>
              <a:t>50</a:t>
            </a:r>
            <a:r>
              <a:rPr lang="en-US" sz="900" dirty="0">
                <a:latin typeface="Poppins" panose="02000000000000000000" pitchFamily="2" charset="0"/>
                <a:ea typeface="思源黑体 CN Regular" panose="020B0500000000000000" pitchFamily="34" charset="-122"/>
                <a:cs typeface="Poppins" panose="02000000000000000000" pitchFamily="2" charset="0"/>
              </a:rPr>
              <a:t> is 4-12ng/</a:t>
            </a:r>
            <a:r>
              <a:rPr lang="en-US" sz="900" dirty="0" err="1">
                <a:latin typeface="Poppins" panose="02000000000000000000" pitchFamily="2" charset="0"/>
                <a:ea typeface="思源黑体 CN Regular" panose="020B0500000000000000" pitchFamily="34" charset="-122"/>
                <a:cs typeface="Poppins" panose="02000000000000000000" pitchFamily="2" charset="0"/>
              </a:rPr>
              <a:t>mL.</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矩形 21"/>
          <p:cNvSpPr/>
          <p:nvPr/>
        </p:nvSpPr>
        <p:spPr>
          <a:xfrm>
            <a:off x="5857884" y="1857370"/>
            <a:ext cx="809837" cy="276999"/>
          </a:xfrm>
          <a:prstGeom prst="rect">
            <a:avLst/>
          </a:prstGeom>
        </p:spPr>
        <p:txBody>
          <a:bodyPr wrap="none">
            <a:spAutoFit/>
          </a:bodyPr>
          <a:lstStyle/>
          <a:p>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Activity</a:t>
            </a:r>
            <a:endPar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矩形 22"/>
          <p:cNvSpPr/>
          <p:nvPr/>
        </p:nvSpPr>
        <p:spPr>
          <a:xfrm>
            <a:off x="467544" y="1451126"/>
            <a:ext cx="8208912" cy="260350"/>
          </a:xfrm>
          <a:prstGeom prst="rect">
            <a:avLst/>
          </a:prstGeom>
        </p:spPr>
        <p:txBody>
          <a:bodyPr wrap="square">
            <a:spAutoFit/>
          </a:bodyPr>
          <a:lstStyle/>
          <a:p>
            <a:r>
              <a:rPr lang="en-US" altLang="zh-CN" sz="1100" b="1" dirty="0">
                <a:solidFill>
                  <a:srgbClr val="005440"/>
                </a:solidFill>
                <a:latin typeface="Poppins" panose="02000000000000000000" pitchFamily="2" charset="0"/>
                <a:cs typeface="Poppins" panose="02000000000000000000" pitchFamily="2" charset="0"/>
              </a:rPr>
              <a:t>Influenza A H1N1 (A/Victoria/4897/2022) </a:t>
            </a:r>
            <a:r>
              <a:rPr lang="en-US" altLang="zh-CN" sz="1100" b="1" dirty="0" err="1">
                <a:solidFill>
                  <a:srgbClr val="005440"/>
                </a:solidFill>
                <a:latin typeface="Poppins" panose="02000000000000000000" pitchFamily="2" charset="0"/>
                <a:cs typeface="Poppins" panose="02000000000000000000" pitchFamily="2" charset="0"/>
              </a:rPr>
              <a:t>Hemagglutinin</a:t>
            </a:r>
            <a:r>
              <a:rPr lang="en-US" altLang="zh-CN" sz="1100" b="1" dirty="0">
                <a:solidFill>
                  <a:srgbClr val="005440"/>
                </a:solidFill>
                <a:latin typeface="Poppins" panose="02000000000000000000" pitchFamily="2" charset="0"/>
                <a:cs typeface="Poppins" panose="02000000000000000000" pitchFamily="2" charset="0"/>
              </a:rPr>
              <a:t> / HA </a:t>
            </a:r>
            <a:r>
              <a:rPr lang="en-US" altLang="zh-CN" sz="1100" b="1" dirty="0" err="1">
                <a:solidFill>
                  <a:srgbClr val="005440"/>
                </a:solidFill>
                <a:latin typeface="Poppins" panose="02000000000000000000" pitchFamily="2" charset="0"/>
                <a:cs typeface="Poppins" panose="02000000000000000000" pitchFamily="2" charset="0"/>
              </a:rPr>
              <a:t>Trimer</a:t>
            </a:r>
            <a:r>
              <a:rPr lang="en-US" altLang="zh-CN" sz="1100" b="1" dirty="0">
                <a:solidFill>
                  <a:srgbClr val="005440"/>
                </a:solidFill>
                <a:latin typeface="Poppins" panose="02000000000000000000" pitchFamily="2" charset="0"/>
                <a:cs typeface="Poppins" panose="02000000000000000000" pitchFamily="2" charset="0"/>
              </a:rPr>
              <a:t> Protein (His Tag) (HPLC-verified)</a:t>
            </a:r>
            <a:endParaRPr lang="zh-CN" altLang="en-US" sz="1100" b="1" dirty="0">
              <a:solidFill>
                <a:srgbClr val="005440"/>
              </a:solidFill>
              <a:latin typeface="Poppins" panose="02000000000000000000" pitchFamily="2" charset="0"/>
              <a:cs typeface="Poppins" panose="02000000000000000000" pitchFamily="2" charset="0"/>
            </a:endParaRPr>
          </a:p>
        </p:txBody>
      </p:sp>
      <p:cxnSp>
        <p:nvCxnSpPr>
          <p:cNvPr id="24" name="直接连接符 23"/>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8" name="直接连接符 7"/>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857620" y="571486"/>
            <a:ext cx="2263761" cy="369332"/>
          </a:xfrm>
          <a:prstGeom prst="rect">
            <a:avLst/>
          </a:prstGeom>
        </p:spPr>
        <p:txBody>
          <a:bodyPr wrap="none">
            <a:spAutoFit/>
          </a:bodyPr>
          <a:lstStyle/>
          <a:p>
            <a:pPr>
              <a:buClr>
                <a:srgbClr val="005440"/>
              </a:buClr>
              <a:buFont typeface="Wingdings" panose="05000000000000000000" pitchFamily="2" charset="2"/>
              <a:buChar char="n"/>
            </a:pPr>
            <a:r>
              <a:rPr lang="zh-CN" altLang="en-US" b="1" dirty="0">
                <a:latin typeface="Poppins" panose="02000000000000000000" pitchFamily="2" charset="0"/>
                <a:ea typeface="思源黑体 CN Regular" panose="020B0500000000000000" pitchFamily="34" charset="-122"/>
                <a:cs typeface="Poppins" panose="02000000000000000000" pitchFamily="2" charset="0"/>
              </a:rPr>
              <a:t>具有活性验证数据</a:t>
            </a:r>
            <a:endParaRPr lang="en-US" altLang="zh-CN"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矩形 22"/>
          <p:cNvSpPr/>
          <p:nvPr/>
        </p:nvSpPr>
        <p:spPr>
          <a:xfrm>
            <a:off x="360000" y="576000"/>
            <a:ext cx="2749471" cy="369332"/>
          </a:xfrm>
          <a:prstGeom prst="rect">
            <a:avLst/>
          </a:prstGeom>
        </p:spPr>
        <p:txBody>
          <a:bodyPr wrap="squar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流感</a:t>
            </a:r>
          </a:p>
        </p:txBody>
      </p:sp>
      <p:sp>
        <p:nvSpPr>
          <p:cNvPr id="15" name="矩形 14"/>
          <p:cNvSpPr/>
          <p:nvPr/>
        </p:nvSpPr>
        <p:spPr>
          <a:xfrm>
            <a:off x="467544" y="1203598"/>
            <a:ext cx="2291012" cy="307777"/>
          </a:xfrm>
          <a:prstGeom prst="rect">
            <a:avLst/>
          </a:prstGeom>
        </p:spPr>
        <p:txBody>
          <a:bodyPr wrap="none">
            <a:spAutoFit/>
          </a:bodyPr>
          <a:lstStyle/>
          <a:p>
            <a:r>
              <a:rPr lang="en-US" altLang="zh-CN" sz="1400" b="1" dirty="0">
                <a:solidFill>
                  <a:srgbClr val="005440"/>
                </a:solidFill>
                <a:latin typeface="Poppins" panose="02000000000000000000" pitchFamily="2" charset="0"/>
                <a:cs typeface="Poppins" panose="02000000000000000000" pitchFamily="2" charset="0"/>
              </a:rPr>
              <a:t>Bioactive HA Antigens</a:t>
            </a:r>
            <a:endParaRPr lang="zh-CN" altLang="en-US" sz="1400" b="1" dirty="0">
              <a:solidFill>
                <a:srgbClr val="005440"/>
              </a:solidFill>
              <a:latin typeface="Poppins" panose="02000000000000000000" pitchFamily="2" charset="0"/>
              <a:cs typeface="Poppins" panose="02000000000000000000" pitchFamily="2" charset="0"/>
            </a:endParaRPr>
          </a:p>
        </p:txBody>
      </p:sp>
      <p:sp>
        <p:nvSpPr>
          <p:cNvPr id="17" name="矩形 16"/>
          <p:cNvSpPr/>
          <p:nvPr/>
        </p:nvSpPr>
        <p:spPr>
          <a:xfrm>
            <a:off x="467162" y="1520670"/>
            <a:ext cx="1983235" cy="215444"/>
          </a:xfrm>
          <a:prstGeom prst="rect">
            <a:avLst/>
          </a:prstGeom>
        </p:spPr>
        <p:txBody>
          <a:bodyPr wrap="none">
            <a:spAutoFit/>
          </a:bodyPr>
          <a:lstStyle/>
          <a:p>
            <a:pPr>
              <a:buClr>
                <a:srgbClr val="005440"/>
              </a:buClr>
              <a:buFont typeface="Wingdings" panose="05000000000000000000" pitchFamily="2" charset="2"/>
              <a:buChar char="p"/>
            </a:pPr>
            <a:r>
              <a:rPr lang="en-US" altLang="zh-CN" sz="800" b="1" dirty="0">
                <a:latin typeface="Poppins" panose="02000000000000000000" pitchFamily="2" charset="0"/>
                <a:cs typeface="Poppins" panose="02000000000000000000" pitchFamily="2" charset="0"/>
              </a:rPr>
              <a:t> HA: </a:t>
            </a:r>
            <a:r>
              <a:rPr lang="en-US" altLang="zh-CN" sz="800" b="1" dirty="0" err="1">
                <a:latin typeface="Poppins" panose="02000000000000000000" pitchFamily="2" charset="0"/>
                <a:cs typeface="Poppins" panose="02000000000000000000" pitchFamily="2" charset="0"/>
              </a:rPr>
              <a:t>Hemagglutination</a:t>
            </a:r>
            <a:r>
              <a:rPr lang="en-US" altLang="zh-CN" sz="800" b="1" dirty="0">
                <a:latin typeface="Poppins" panose="02000000000000000000" pitchFamily="2" charset="0"/>
                <a:cs typeface="Poppins" panose="02000000000000000000" pitchFamily="2" charset="0"/>
              </a:rPr>
              <a:t> Activity</a:t>
            </a:r>
            <a:endParaRPr lang="zh-CN" altLang="en-US" sz="800" b="1" dirty="0">
              <a:latin typeface="Poppins" panose="02000000000000000000" pitchFamily="2" charset="0"/>
              <a:cs typeface="Poppins" panose="02000000000000000000" pitchFamily="2" charset="0"/>
            </a:endParaRPr>
          </a:p>
        </p:txBody>
      </p:sp>
      <p:pic>
        <p:nvPicPr>
          <p:cNvPr id="18" name="Picture 11" descr="C:\Users\s\AppData\Local\Temp\企业微信截图_16855815233166.png"/>
          <p:cNvPicPr>
            <a:picLocks noChangeAspect="1" noChangeArrowheads="1"/>
          </p:cNvPicPr>
          <p:nvPr/>
        </p:nvPicPr>
        <p:blipFill>
          <a:blip r:embed="rId3" cstate="print"/>
          <a:srcRect l="2317" t="27806" r="7312" b="47863"/>
          <a:stretch>
            <a:fillRect/>
          </a:stretch>
        </p:blipFill>
        <p:spPr bwMode="auto">
          <a:xfrm>
            <a:off x="539552" y="1707654"/>
            <a:ext cx="2808312" cy="504056"/>
          </a:xfrm>
          <a:prstGeom prst="rect">
            <a:avLst/>
          </a:prstGeom>
          <a:noFill/>
        </p:spPr>
      </p:pic>
      <p:sp>
        <p:nvSpPr>
          <p:cNvPr id="19" name="矩形 18"/>
          <p:cNvSpPr/>
          <p:nvPr/>
        </p:nvSpPr>
        <p:spPr>
          <a:xfrm>
            <a:off x="539552" y="2211710"/>
            <a:ext cx="3168352" cy="200055"/>
          </a:xfrm>
          <a:prstGeom prst="rect">
            <a:avLst/>
          </a:prstGeom>
        </p:spPr>
        <p:txBody>
          <a:bodyPr wrap="square">
            <a:spAutoFit/>
          </a:bodyPr>
          <a:lstStyle/>
          <a:p>
            <a:r>
              <a:rPr lang="en-US" altLang="zh-CN" sz="700" dirty="0">
                <a:latin typeface="Poppins" panose="02000000000000000000" pitchFamily="2" charset="0"/>
                <a:cs typeface="Poppins" panose="02000000000000000000" pitchFamily="2" charset="0"/>
              </a:rPr>
              <a:t>H1N1, A/swine/Shandong/1207/2016 (</a:t>
            </a:r>
            <a:r>
              <a:rPr lang="en-US" altLang="zh-CN" sz="700" dirty="0">
                <a:solidFill>
                  <a:srgbClr val="005440"/>
                </a:solidFill>
                <a:latin typeface="Poppins" panose="02000000000000000000" pitchFamily="2" charset="0"/>
                <a:cs typeface="Poppins" panose="02000000000000000000" pitchFamily="2" charset="0"/>
              </a:rPr>
              <a:t>Cat: 40651-V08H</a:t>
            </a:r>
            <a:r>
              <a:rPr lang="en-US" altLang="zh-CN" sz="700" dirty="0">
                <a:latin typeface="Poppins" panose="02000000000000000000" pitchFamily="2" charset="0"/>
                <a:cs typeface="Poppins" panose="02000000000000000000" pitchFamily="2" charset="0"/>
              </a:rPr>
              <a:t>)</a:t>
            </a:r>
            <a:endParaRPr lang="zh-CN" altLang="en-US" sz="700" dirty="0">
              <a:latin typeface="Poppins" panose="02000000000000000000" pitchFamily="2" charset="0"/>
              <a:cs typeface="Poppins" panose="02000000000000000000" pitchFamily="2" charset="0"/>
            </a:endParaRPr>
          </a:p>
        </p:txBody>
      </p:sp>
      <p:sp>
        <p:nvSpPr>
          <p:cNvPr id="20" name="矩形 19"/>
          <p:cNvSpPr/>
          <p:nvPr/>
        </p:nvSpPr>
        <p:spPr>
          <a:xfrm>
            <a:off x="539552" y="2887078"/>
            <a:ext cx="2020105" cy="200055"/>
          </a:xfrm>
          <a:prstGeom prst="rect">
            <a:avLst/>
          </a:prstGeom>
        </p:spPr>
        <p:txBody>
          <a:bodyPr wrap="none">
            <a:spAutoFit/>
          </a:bodyPr>
          <a:lstStyle/>
          <a:p>
            <a:r>
              <a:rPr lang="en-US" altLang="zh-CN" sz="700" dirty="0">
                <a:latin typeface="Poppins" panose="02000000000000000000" pitchFamily="2" charset="0"/>
                <a:cs typeface="Poppins" panose="02000000000000000000" pitchFamily="2" charset="0"/>
              </a:rPr>
              <a:t>H7N9, A/Anhui/1/2013 (</a:t>
            </a:r>
            <a:r>
              <a:rPr lang="en-US" altLang="zh-CN" sz="700" dirty="0">
                <a:solidFill>
                  <a:srgbClr val="005440"/>
                </a:solidFill>
                <a:latin typeface="Poppins" panose="02000000000000000000" pitchFamily="2" charset="0"/>
                <a:cs typeface="Poppins" panose="02000000000000000000" pitchFamily="2" charset="0"/>
              </a:rPr>
              <a:t>Cat: 40103-V08B</a:t>
            </a:r>
            <a:r>
              <a:rPr lang="en-US" altLang="zh-CN" sz="700" dirty="0">
                <a:latin typeface="Poppins" panose="02000000000000000000" pitchFamily="2" charset="0"/>
                <a:cs typeface="Poppins" panose="02000000000000000000" pitchFamily="2" charset="0"/>
              </a:rPr>
              <a:t>)</a:t>
            </a:r>
            <a:endParaRPr lang="zh-CN" altLang="en-US" sz="700" dirty="0">
              <a:latin typeface="Poppins" panose="02000000000000000000" pitchFamily="2" charset="0"/>
              <a:cs typeface="Poppins" panose="02000000000000000000" pitchFamily="2" charset="0"/>
            </a:endParaRPr>
          </a:p>
        </p:txBody>
      </p:sp>
      <p:pic>
        <p:nvPicPr>
          <p:cNvPr id="21" name="Picture 11" descr="C:\Users\s\AppData\Local\Temp\企业微信截图_16855815233166.png"/>
          <p:cNvPicPr>
            <a:picLocks noChangeAspect="1" noChangeArrowheads="1"/>
          </p:cNvPicPr>
          <p:nvPr/>
        </p:nvPicPr>
        <p:blipFill>
          <a:blip r:embed="rId3" cstate="print"/>
          <a:srcRect l="2317" t="62159" r="7312" b="13510"/>
          <a:stretch>
            <a:fillRect/>
          </a:stretch>
        </p:blipFill>
        <p:spPr bwMode="auto">
          <a:xfrm>
            <a:off x="539552" y="2383022"/>
            <a:ext cx="2808312" cy="504056"/>
          </a:xfrm>
          <a:prstGeom prst="rect">
            <a:avLst/>
          </a:prstGeom>
          <a:noFill/>
        </p:spPr>
      </p:pic>
      <p:sp>
        <p:nvSpPr>
          <p:cNvPr id="22" name="矩形 21"/>
          <p:cNvSpPr/>
          <p:nvPr/>
        </p:nvSpPr>
        <p:spPr>
          <a:xfrm>
            <a:off x="467544" y="3219822"/>
            <a:ext cx="2137124" cy="215444"/>
          </a:xfrm>
          <a:prstGeom prst="rect">
            <a:avLst/>
          </a:prstGeom>
        </p:spPr>
        <p:txBody>
          <a:bodyPr wrap="none">
            <a:spAutoFit/>
          </a:bodyPr>
          <a:lstStyle/>
          <a:p>
            <a:pPr>
              <a:buClr>
                <a:srgbClr val="005440"/>
              </a:buClr>
              <a:buFont typeface="Wingdings" panose="05000000000000000000" pitchFamily="2" charset="2"/>
              <a:buChar char="p"/>
            </a:pPr>
            <a:r>
              <a:rPr lang="en-US" altLang="zh-CN" sz="800" b="1" dirty="0">
                <a:latin typeface="Poppins" panose="02000000000000000000" pitchFamily="2" charset="0"/>
                <a:cs typeface="Poppins" panose="02000000000000000000" pitchFamily="2" charset="0"/>
              </a:rPr>
              <a:t> HA: Binding Activity to </a:t>
            </a:r>
            <a:r>
              <a:rPr lang="en-US" altLang="zh-CN" sz="800" b="1" dirty="0" err="1">
                <a:latin typeface="Poppins" panose="02000000000000000000" pitchFamily="2" charset="0"/>
                <a:cs typeface="Poppins" panose="02000000000000000000" pitchFamily="2" charset="0"/>
              </a:rPr>
              <a:t>Sialic</a:t>
            </a:r>
            <a:r>
              <a:rPr lang="en-US" altLang="zh-CN" sz="800" b="1" dirty="0">
                <a:latin typeface="Poppins" panose="02000000000000000000" pitchFamily="2" charset="0"/>
                <a:cs typeface="Poppins" panose="02000000000000000000" pitchFamily="2" charset="0"/>
              </a:rPr>
              <a:t> Acid</a:t>
            </a:r>
            <a:endParaRPr lang="zh-CN" altLang="en-US" sz="800" b="1" dirty="0">
              <a:latin typeface="Poppins" panose="02000000000000000000" pitchFamily="2" charset="0"/>
              <a:cs typeface="Poppins" panose="02000000000000000000" pitchFamily="2" charset="0"/>
            </a:endParaRPr>
          </a:p>
        </p:txBody>
      </p:sp>
      <p:pic>
        <p:nvPicPr>
          <p:cNvPr id="24" name="Picture 3" descr="C:\Users\s\AppData\Local\Temp\企业微信截图_16855813646098.png"/>
          <p:cNvPicPr>
            <a:picLocks noChangeAspect="1" noChangeArrowheads="1"/>
          </p:cNvPicPr>
          <p:nvPr/>
        </p:nvPicPr>
        <p:blipFill>
          <a:blip r:embed="rId4" cstate="print"/>
          <a:srcRect t="16716" b="12243"/>
          <a:stretch>
            <a:fillRect/>
          </a:stretch>
        </p:blipFill>
        <p:spPr bwMode="auto">
          <a:xfrm>
            <a:off x="395536" y="3435846"/>
            <a:ext cx="2836509" cy="1080120"/>
          </a:xfrm>
          <a:prstGeom prst="rect">
            <a:avLst/>
          </a:prstGeom>
          <a:noFill/>
        </p:spPr>
      </p:pic>
      <p:sp>
        <p:nvSpPr>
          <p:cNvPr id="25" name="矩形 24"/>
          <p:cNvSpPr/>
          <p:nvPr/>
        </p:nvSpPr>
        <p:spPr>
          <a:xfrm>
            <a:off x="971600" y="4515966"/>
            <a:ext cx="1623695" cy="198755"/>
          </a:xfrm>
          <a:prstGeom prst="rect">
            <a:avLst/>
          </a:prstGeom>
        </p:spPr>
        <p:txBody>
          <a:bodyPr wrap="none">
            <a:spAutoFit/>
          </a:bodyPr>
          <a:lstStyle/>
          <a:p>
            <a:r>
              <a:rPr lang="en-US" altLang="zh-CN" sz="700" dirty="0">
                <a:latin typeface="Poppins" panose="02000000000000000000" pitchFamily="2" charset="0"/>
                <a:cs typeface="Poppins" panose="02000000000000000000" pitchFamily="2" charset="0"/>
              </a:rPr>
              <a:t>BLI: K</a:t>
            </a:r>
            <a:r>
              <a:rPr lang="en-US" altLang="zh-CN" sz="700" baseline="-25000" dirty="0">
                <a:latin typeface="Poppins" panose="02000000000000000000" pitchFamily="2" charset="0"/>
                <a:cs typeface="Poppins" panose="02000000000000000000" pitchFamily="2" charset="0"/>
              </a:rPr>
              <a:t>D</a:t>
            </a:r>
            <a:r>
              <a:rPr lang="en-US" altLang="zh-CN" sz="700" dirty="0">
                <a:latin typeface="Poppins" panose="02000000000000000000" pitchFamily="2" charset="0"/>
                <a:cs typeface="Poppins" panose="02000000000000000000" pitchFamily="2" charset="0"/>
              </a:rPr>
              <a:t>=18.4 nM (</a:t>
            </a:r>
            <a:r>
              <a:rPr lang="en-US" altLang="zh-CN" sz="700" dirty="0">
                <a:solidFill>
                  <a:srgbClr val="005440"/>
                </a:solidFill>
                <a:latin typeface="Poppins" panose="02000000000000000000" pitchFamily="2" charset="0"/>
                <a:cs typeface="Poppins" panose="02000000000000000000" pitchFamily="2" charset="0"/>
              </a:rPr>
              <a:t>Cat: 40116-V08B</a:t>
            </a:r>
            <a:r>
              <a:rPr lang="en-US" altLang="zh-CN" sz="700" dirty="0">
                <a:latin typeface="Poppins" panose="02000000000000000000" pitchFamily="2" charset="0"/>
                <a:cs typeface="Poppins" panose="02000000000000000000" pitchFamily="2" charset="0"/>
              </a:rPr>
              <a:t>)</a:t>
            </a:r>
            <a:endParaRPr lang="zh-CN" altLang="en-US" sz="700" dirty="0">
              <a:latin typeface="Poppins" panose="02000000000000000000" pitchFamily="2" charset="0"/>
              <a:cs typeface="Poppins" panose="02000000000000000000" pitchFamily="2" charset="0"/>
            </a:endParaRPr>
          </a:p>
        </p:txBody>
      </p:sp>
      <p:sp>
        <p:nvSpPr>
          <p:cNvPr id="26" name="矩形 25"/>
          <p:cNvSpPr/>
          <p:nvPr/>
        </p:nvSpPr>
        <p:spPr>
          <a:xfrm>
            <a:off x="4644008" y="1203598"/>
            <a:ext cx="2243455" cy="306705"/>
          </a:xfrm>
          <a:prstGeom prst="rect">
            <a:avLst/>
          </a:prstGeom>
        </p:spPr>
        <p:txBody>
          <a:bodyPr wrap="none">
            <a:spAutoFit/>
          </a:bodyPr>
          <a:lstStyle/>
          <a:p>
            <a:r>
              <a:rPr lang="en-US" altLang="zh-CN" sz="1400" b="1" dirty="0">
                <a:solidFill>
                  <a:srgbClr val="005440"/>
                </a:solidFill>
                <a:latin typeface="Poppins" panose="02000000000000000000" pitchFamily="2" charset="0"/>
                <a:cs typeface="Poppins" panose="02000000000000000000" pitchFamily="2" charset="0"/>
              </a:rPr>
              <a:t>NA:</a:t>
            </a:r>
            <a:r>
              <a:rPr lang="zh-CN" altLang="en-US" sz="1400" b="1" dirty="0">
                <a:solidFill>
                  <a:srgbClr val="005440"/>
                </a:solidFill>
                <a:latin typeface="Poppins" panose="02000000000000000000" pitchFamily="2" charset="0"/>
                <a:cs typeface="Poppins" panose="02000000000000000000" pitchFamily="2" charset="0"/>
              </a:rPr>
              <a:t> </a:t>
            </a:r>
            <a:r>
              <a:rPr lang="en-US" altLang="zh-CN" sz="1400" b="1" dirty="0">
                <a:solidFill>
                  <a:srgbClr val="005440"/>
                </a:solidFill>
                <a:latin typeface="Poppins" panose="02000000000000000000" pitchFamily="2" charset="0"/>
                <a:cs typeface="Poppins" panose="02000000000000000000" pitchFamily="2" charset="0"/>
              </a:rPr>
              <a:t>Enzymatic Activity</a:t>
            </a:r>
            <a:endParaRPr lang="zh-CN" altLang="en-US" sz="1400" b="1" dirty="0">
              <a:solidFill>
                <a:srgbClr val="005440"/>
              </a:solidFill>
              <a:latin typeface="Poppins" panose="02000000000000000000" pitchFamily="2" charset="0"/>
              <a:cs typeface="Poppins" panose="02000000000000000000" pitchFamily="2" charset="0"/>
            </a:endParaRPr>
          </a:p>
        </p:txBody>
      </p:sp>
      <p:sp>
        <p:nvSpPr>
          <p:cNvPr id="27" name="矩形 26"/>
          <p:cNvSpPr/>
          <p:nvPr/>
        </p:nvSpPr>
        <p:spPr>
          <a:xfrm>
            <a:off x="4860032" y="1745542"/>
            <a:ext cx="3168352" cy="200055"/>
          </a:xfrm>
          <a:prstGeom prst="rect">
            <a:avLst/>
          </a:prstGeom>
        </p:spPr>
        <p:txBody>
          <a:bodyPr wrap="square">
            <a:spAutoFit/>
          </a:bodyPr>
          <a:lstStyle/>
          <a:p>
            <a:r>
              <a:rPr lang="en-US" altLang="zh-CN" sz="700" dirty="0">
                <a:latin typeface="Poppins" panose="02000000000000000000" pitchFamily="2" charset="0"/>
                <a:cs typeface="Poppins" panose="02000000000000000000" pitchFamily="2" charset="0"/>
              </a:rPr>
              <a:t>H1N1, A/Brisbane/02/2018  (</a:t>
            </a:r>
            <a:r>
              <a:rPr lang="en-US" altLang="zh-CN" sz="700" dirty="0">
                <a:solidFill>
                  <a:srgbClr val="005440"/>
                </a:solidFill>
                <a:latin typeface="Poppins" panose="02000000000000000000" pitchFamily="2" charset="0"/>
                <a:cs typeface="Poppins" panose="02000000000000000000" pitchFamily="2" charset="0"/>
              </a:rPr>
              <a:t>Cat: 40767-V08B</a:t>
            </a:r>
            <a:r>
              <a:rPr lang="en-US" altLang="zh-CN" sz="700" dirty="0">
                <a:latin typeface="Poppins" panose="02000000000000000000" pitchFamily="2" charset="0"/>
                <a:cs typeface="Poppins" panose="02000000000000000000" pitchFamily="2" charset="0"/>
              </a:rPr>
              <a:t>)</a:t>
            </a:r>
            <a:endParaRPr lang="zh-CN" altLang="en-US" sz="700" dirty="0">
              <a:latin typeface="Poppins" panose="02000000000000000000" pitchFamily="2" charset="0"/>
              <a:cs typeface="Poppins" panose="02000000000000000000" pitchFamily="2" charset="0"/>
            </a:endParaRPr>
          </a:p>
        </p:txBody>
      </p:sp>
      <p:sp>
        <p:nvSpPr>
          <p:cNvPr id="28" name="矩形 27"/>
          <p:cNvSpPr/>
          <p:nvPr/>
        </p:nvSpPr>
        <p:spPr>
          <a:xfrm>
            <a:off x="4716016" y="2787774"/>
            <a:ext cx="3816424" cy="338554"/>
          </a:xfrm>
          <a:prstGeom prst="rect">
            <a:avLst/>
          </a:prstGeom>
        </p:spPr>
        <p:txBody>
          <a:bodyPr wrap="square">
            <a:spAutoFit/>
          </a:bodyPr>
          <a:lstStyle/>
          <a:p>
            <a:r>
              <a:rPr lang="en-US" altLang="zh-CN" sz="800" dirty="0">
                <a:latin typeface="Poppins" panose="02000000000000000000" pitchFamily="2" charset="0"/>
                <a:cs typeface="Poppins" panose="02000000000000000000" pitchFamily="2" charset="0"/>
              </a:rPr>
              <a:t>Measured NA’s ability to cleave 2'-(4-Methylumbelliferyl)-α-D-N-</a:t>
            </a:r>
            <a:r>
              <a:rPr lang="en-US" altLang="zh-CN" sz="800" dirty="0" err="1">
                <a:latin typeface="Poppins" panose="02000000000000000000" pitchFamily="2" charset="0"/>
                <a:cs typeface="Poppins" panose="02000000000000000000" pitchFamily="2" charset="0"/>
              </a:rPr>
              <a:t>acetylneuraminic</a:t>
            </a:r>
            <a:r>
              <a:rPr lang="en-US" altLang="zh-CN" sz="800" dirty="0">
                <a:latin typeface="Poppins" panose="02000000000000000000" pitchFamily="2" charset="0"/>
                <a:cs typeface="Poppins" panose="02000000000000000000" pitchFamily="2" charset="0"/>
              </a:rPr>
              <a:t> acid. The specific activity is 40296 </a:t>
            </a:r>
            <a:r>
              <a:rPr lang="en-US" altLang="zh-CN" sz="800" dirty="0" err="1">
                <a:latin typeface="Poppins" panose="02000000000000000000" pitchFamily="2" charset="0"/>
                <a:cs typeface="Poppins" panose="02000000000000000000" pitchFamily="2" charset="0"/>
              </a:rPr>
              <a:t>pmoles</a:t>
            </a:r>
            <a:r>
              <a:rPr lang="en-US" altLang="zh-CN" sz="800" dirty="0">
                <a:latin typeface="Poppins" panose="02000000000000000000" pitchFamily="2" charset="0"/>
                <a:cs typeface="Poppins" panose="02000000000000000000" pitchFamily="2" charset="0"/>
              </a:rPr>
              <a:t>/min/</a:t>
            </a:r>
            <a:r>
              <a:rPr lang="en-US" altLang="zh-CN" sz="800" dirty="0" err="1">
                <a:latin typeface="Poppins" panose="02000000000000000000" pitchFamily="2" charset="0"/>
                <a:cs typeface="Poppins" panose="02000000000000000000" pitchFamily="2" charset="0"/>
              </a:rPr>
              <a:t>μg</a:t>
            </a:r>
            <a:r>
              <a:rPr lang="en-US" altLang="zh-CN" sz="800" dirty="0">
                <a:latin typeface="Poppins" panose="02000000000000000000" pitchFamily="2" charset="0"/>
                <a:cs typeface="Poppins" panose="02000000000000000000" pitchFamily="2" charset="0"/>
              </a:rPr>
              <a:t>.</a:t>
            </a:r>
            <a:endParaRPr lang="zh-CN" altLang="en-US" sz="800" dirty="0">
              <a:latin typeface="Poppins" panose="02000000000000000000" pitchFamily="2" charset="0"/>
              <a:cs typeface="Poppins" panose="02000000000000000000" pitchFamily="2" charset="0"/>
            </a:endParaRPr>
          </a:p>
        </p:txBody>
      </p:sp>
      <p:sp>
        <p:nvSpPr>
          <p:cNvPr id="29" name="矩形 28"/>
          <p:cNvSpPr/>
          <p:nvPr/>
        </p:nvSpPr>
        <p:spPr>
          <a:xfrm>
            <a:off x="4860032" y="3319838"/>
            <a:ext cx="3168352" cy="200055"/>
          </a:xfrm>
          <a:prstGeom prst="rect">
            <a:avLst/>
          </a:prstGeom>
        </p:spPr>
        <p:txBody>
          <a:bodyPr wrap="square">
            <a:spAutoFit/>
          </a:bodyPr>
          <a:lstStyle/>
          <a:p>
            <a:r>
              <a:rPr lang="en-US" altLang="zh-CN" sz="700" dirty="0">
                <a:latin typeface="Poppins" panose="02000000000000000000" pitchFamily="2" charset="0"/>
                <a:cs typeface="Poppins" panose="02000000000000000000" pitchFamily="2" charset="0"/>
              </a:rPr>
              <a:t>H1N1, A/Brisbane/02/2018  (</a:t>
            </a:r>
            <a:r>
              <a:rPr lang="en-US" altLang="zh-CN" sz="700" dirty="0">
                <a:solidFill>
                  <a:srgbClr val="005440"/>
                </a:solidFill>
                <a:latin typeface="Poppins" panose="02000000000000000000" pitchFamily="2" charset="0"/>
                <a:cs typeface="Poppins" panose="02000000000000000000" pitchFamily="2" charset="0"/>
              </a:rPr>
              <a:t>Cat: 40569-V08B</a:t>
            </a:r>
            <a:r>
              <a:rPr lang="en-US" altLang="zh-CN" sz="700" dirty="0">
                <a:latin typeface="Poppins" panose="02000000000000000000" pitchFamily="2" charset="0"/>
                <a:cs typeface="Poppins" panose="02000000000000000000" pitchFamily="2" charset="0"/>
              </a:rPr>
              <a:t>)</a:t>
            </a:r>
            <a:endParaRPr lang="zh-CN" altLang="en-US" sz="700" dirty="0">
              <a:latin typeface="Poppins" panose="02000000000000000000" pitchFamily="2" charset="0"/>
              <a:cs typeface="Poppins" panose="02000000000000000000" pitchFamily="2" charset="0"/>
            </a:endParaRPr>
          </a:p>
        </p:txBody>
      </p:sp>
      <p:sp>
        <p:nvSpPr>
          <p:cNvPr id="31" name="矩形 30"/>
          <p:cNvSpPr/>
          <p:nvPr/>
        </p:nvSpPr>
        <p:spPr>
          <a:xfrm>
            <a:off x="4716016" y="4399958"/>
            <a:ext cx="3672408" cy="338554"/>
          </a:xfrm>
          <a:prstGeom prst="rect">
            <a:avLst/>
          </a:prstGeom>
        </p:spPr>
        <p:txBody>
          <a:bodyPr wrap="square">
            <a:spAutoFit/>
          </a:bodyPr>
          <a:lstStyle/>
          <a:p>
            <a:r>
              <a:rPr lang="en-US" altLang="zh-CN" sz="800" dirty="0">
                <a:latin typeface="Poppins" panose="02000000000000000000" pitchFamily="2" charset="0"/>
                <a:cs typeface="Poppins" panose="02000000000000000000" pitchFamily="2" charset="0"/>
              </a:rPr>
              <a:t>Measured NA’s ability to cleave 2'-(4-Methylumbelliferyl)-α-D-N-</a:t>
            </a:r>
            <a:r>
              <a:rPr lang="en-US" altLang="zh-CN" sz="800" dirty="0" err="1">
                <a:latin typeface="Poppins" panose="02000000000000000000" pitchFamily="2" charset="0"/>
                <a:cs typeface="Poppins" panose="02000000000000000000" pitchFamily="2" charset="0"/>
              </a:rPr>
              <a:t>acetylneuraminic</a:t>
            </a:r>
            <a:r>
              <a:rPr lang="en-US" altLang="zh-CN" sz="800" dirty="0">
                <a:latin typeface="Poppins" panose="02000000000000000000" pitchFamily="2" charset="0"/>
                <a:cs typeface="Poppins" panose="02000000000000000000" pitchFamily="2" charset="0"/>
              </a:rPr>
              <a:t> acid. The specific activity is 29781 </a:t>
            </a:r>
            <a:r>
              <a:rPr lang="en-US" altLang="zh-CN" sz="800" dirty="0" err="1">
                <a:latin typeface="Poppins" panose="02000000000000000000" pitchFamily="2" charset="0"/>
                <a:cs typeface="Poppins" panose="02000000000000000000" pitchFamily="2" charset="0"/>
              </a:rPr>
              <a:t>pmoles</a:t>
            </a:r>
            <a:r>
              <a:rPr lang="en-US" altLang="zh-CN" sz="800" dirty="0">
                <a:latin typeface="Poppins" panose="02000000000000000000" pitchFamily="2" charset="0"/>
                <a:cs typeface="Poppins" panose="02000000000000000000" pitchFamily="2" charset="0"/>
              </a:rPr>
              <a:t>/min/</a:t>
            </a:r>
            <a:r>
              <a:rPr lang="en-US" altLang="zh-CN" sz="800" dirty="0" err="1">
                <a:latin typeface="Poppins" panose="02000000000000000000" pitchFamily="2" charset="0"/>
                <a:cs typeface="Poppins" panose="02000000000000000000" pitchFamily="2" charset="0"/>
              </a:rPr>
              <a:t>μg</a:t>
            </a:r>
            <a:r>
              <a:rPr lang="en-US" altLang="zh-CN" sz="800" dirty="0">
                <a:latin typeface="Poppins" panose="02000000000000000000" pitchFamily="2" charset="0"/>
                <a:cs typeface="Poppins" panose="02000000000000000000" pitchFamily="2" charset="0"/>
              </a:rPr>
              <a:t>.</a:t>
            </a:r>
            <a:endParaRPr lang="zh-CN" altLang="en-US" sz="800" dirty="0">
              <a:latin typeface="Poppins" panose="02000000000000000000" pitchFamily="2" charset="0"/>
              <a:cs typeface="Poppins" panose="02000000000000000000" pitchFamily="2" charset="0"/>
            </a:endParaRPr>
          </a:p>
        </p:txBody>
      </p:sp>
      <p:pic>
        <p:nvPicPr>
          <p:cNvPr id="32" name="Picture 9" descr="C:\Users\s\AppData\Local\Temp\企业微信截图_16855814715614.png"/>
          <p:cNvPicPr>
            <a:picLocks noChangeAspect="1" noChangeArrowheads="1"/>
          </p:cNvPicPr>
          <p:nvPr/>
        </p:nvPicPr>
        <p:blipFill>
          <a:blip r:embed="rId5" cstate="print"/>
          <a:srcRect t="17401" b="59397"/>
          <a:stretch>
            <a:fillRect/>
          </a:stretch>
        </p:blipFill>
        <p:spPr bwMode="auto">
          <a:xfrm>
            <a:off x="4788024" y="1954742"/>
            <a:ext cx="3286148" cy="864096"/>
          </a:xfrm>
          <a:prstGeom prst="rect">
            <a:avLst/>
          </a:prstGeom>
          <a:noFill/>
        </p:spPr>
      </p:pic>
      <p:pic>
        <p:nvPicPr>
          <p:cNvPr id="33" name="Picture 9" descr="C:\Users\s\AppData\Local\Temp\企业微信截图_16855814715614.png"/>
          <p:cNvPicPr>
            <a:picLocks noChangeAspect="1" noChangeArrowheads="1"/>
          </p:cNvPicPr>
          <p:nvPr/>
        </p:nvPicPr>
        <p:blipFill>
          <a:blip r:embed="rId5" cstate="print"/>
          <a:srcRect t="65749" b="11049"/>
          <a:stretch>
            <a:fillRect/>
          </a:stretch>
        </p:blipFill>
        <p:spPr bwMode="auto">
          <a:xfrm>
            <a:off x="4788024" y="3535862"/>
            <a:ext cx="3286148" cy="864096"/>
          </a:xfrm>
          <a:prstGeom prst="rect">
            <a:avLst/>
          </a:prstGeom>
          <a:noFill/>
        </p:spPr>
      </p:pic>
      <p:cxnSp>
        <p:nvCxnSpPr>
          <p:cNvPr id="30" name="直接连接符 2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椭圆 33"/>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cxnSp>
        <p:nvCxnSpPr>
          <p:cNvPr id="21" name="直接连接符 20"/>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60000" y="576000"/>
            <a:ext cx="2749471"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流感</a:t>
            </a:r>
          </a:p>
        </p:txBody>
      </p:sp>
      <p:sp>
        <p:nvSpPr>
          <p:cNvPr id="31" name="矩形 30"/>
          <p:cNvSpPr/>
          <p:nvPr/>
        </p:nvSpPr>
        <p:spPr>
          <a:xfrm>
            <a:off x="285720" y="1000114"/>
            <a:ext cx="3658870" cy="337185"/>
          </a:xfrm>
          <a:prstGeom prst="rect">
            <a:avLst/>
          </a:prstGeom>
        </p:spPr>
        <p:txBody>
          <a:bodyPr wrap="none">
            <a:spAutoFit/>
          </a:bodyPr>
          <a:lstStyle/>
          <a:p>
            <a:pPr>
              <a:buFont typeface="Wingdings" panose="05000000000000000000" pitchFamily="2" charset="2"/>
              <a:buChar char="u"/>
            </a:pPr>
            <a:r>
              <a:rPr lang="zh-CN" altLang="en-US" sz="16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流感广谱Hemagglutinin / HA抗体</a:t>
            </a:r>
          </a:p>
        </p:txBody>
      </p:sp>
      <p:sp>
        <p:nvSpPr>
          <p:cNvPr id="34" name="矩形 33"/>
          <p:cNvSpPr/>
          <p:nvPr/>
        </p:nvSpPr>
        <p:spPr>
          <a:xfrm>
            <a:off x="489406" y="1413920"/>
            <a:ext cx="2236510" cy="253916"/>
          </a:xfrm>
          <a:prstGeom prst="rect">
            <a:avLst/>
          </a:prstGeom>
        </p:spPr>
        <p:txBody>
          <a:bodyPr wrap="none">
            <a:spAutoFit/>
          </a:bodyPr>
          <a:lstStyle/>
          <a:p>
            <a:pPr indent="0" algn="ctr">
              <a:buNone/>
            </a:pP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H1N1</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广谱</a:t>
            </a: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HA</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抗体：</a:t>
            </a:r>
            <a:r>
              <a:rPr lang="en-US"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86001-RM01</a:t>
            </a:r>
          </a:p>
        </p:txBody>
      </p:sp>
      <p:sp>
        <p:nvSpPr>
          <p:cNvPr id="35" name="矩形 34"/>
          <p:cNvSpPr/>
          <p:nvPr/>
        </p:nvSpPr>
        <p:spPr>
          <a:xfrm>
            <a:off x="3175197" y="1413920"/>
            <a:ext cx="2359940" cy="253916"/>
          </a:xfrm>
          <a:prstGeom prst="rect">
            <a:avLst/>
          </a:prstGeom>
        </p:spPr>
        <p:txBody>
          <a:bodyPr wrap="none">
            <a:spAutoFit/>
          </a:bodyPr>
          <a:lstStyle/>
          <a:p>
            <a:pPr indent="0" algn="ctr">
              <a:buNone/>
            </a:pP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H3N2</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广谱</a:t>
            </a: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HA</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抗体：</a:t>
            </a: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11056-MM03</a:t>
            </a:r>
            <a:endParaRPr lang="en-US"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36" name="矩形 35"/>
          <p:cNvSpPr/>
          <p:nvPr/>
        </p:nvSpPr>
        <p:spPr>
          <a:xfrm>
            <a:off x="5715008" y="1413920"/>
            <a:ext cx="3071834" cy="261610"/>
          </a:xfrm>
          <a:prstGeom prst="rect">
            <a:avLst/>
          </a:prstGeom>
        </p:spPr>
        <p:txBody>
          <a:bodyPr wrap="square">
            <a:spAutoFit/>
          </a:bodyPr>
          <a:lstStyle/>
          <a:p>
            <a:pPr indent="0" algn="ctr">
              <a:buNone/>
            </a:pP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Influenza B</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广谱</a:t>
            </a: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HA</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抗体：</a:t>
            </a: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11053-R004</a:t>
            </a:r>
            <a:endParaRPr lang="en-US"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aphicFrame>
        <p:nvGraphicFramePr>
          <p:cNvPr id="37" name="表格 36"/>
          <p:cNvGraphicFramePr/>
          <p:nvPr>
            <p:custDataLst>
              <p:tags r:id="rId1"/>
            </p:custDataLst>
          </p:nvPr>
        </p:nvGraphicFramePr>
        <p:xfrm>
          <a:off x="251520" y="2067694"/>
          <a:ext cx="8572555" cy="2580499"/>
        </p:xfrm>
        <a:graphic>
          <a:graphicData uri="http://schemas.openxmlformats.org/drawingml/2006/table">
            <a:tbl>
              <a:tblPr/>
              <a:tblGrid>
                <a:gridCol w="325838">
                  <a:extLst>
                    <a:ext uri="{9D8B030D-6E8A-4147-A177-3AD203B41FA5}">
                      <a16:colId xmlns:a16="http://schemas.microsoft.com/office/drawing/2014/main" val="20000"/>
                    </a:ext>
                  </a:extLst>
                </a:gridCol>
                <a:gridCol w="882031">
                  <a:extLst>
                    <a:ext uri="{9D8B030D-6E8A-4147-A177-3AD203B41FA5}">
                      <a16:colId xmlns:a16="http://schemas.microsoft.com/office/drawing/2014/main" val="20001"/>
                    </a:ext>
                  </a:extLst>
                </a:gridCol>
                <a:gridCol w="774153">
                  <a:extLst>
                    <a:ext uri="{9D8B030D-6E8A-4147-A177-3AD203B41FA5}">
                      <a16:colId xmlns:a16="http://schemas.microsoft.com/office/drawing/2014/main" val="20002"/>
                    </a:ext>
                  </a:extLst>
                </a:gridCol>
                <a:gridCol w="1861461">
                  <a:extLst>
                    <a:ext uri="{9D8B030D-6E8A-4147-A177-3AD203B41FA5}">
                      <a16:colId xmlns:a16="http://schemas.microsoft.com/office/drawing/2014/main" val="20003"/>
                    </a:ext>
                  </a:extLst>
                </a:gridCol>
                <a:gridCol w="2038396">
                  <a:extLst>
                    <a:ext uri="{9D8B030D-6E8A-4147-A177-3AD203B41FA5}">
                      <a16:colId xmlns:a16="http://schemas.microsoft.com/office/drawing/2014/main" val="20004"/>
                    </a:ext>
                  </a:extLst>
                </a:gridCol>
                <a:gridCol w="896892">
                  <a:extLst>
                    <a:ext uri="{9D8B030D-6E8A-4147-A177-3AD203B41FA5}">
                      <a16:colId xmlns:a16="http://schemas.microsoft.com/office/drawing/2014/main" val="20005"/>
                    </a:ext>
                  </a:extLst>
                </a:gridCol>
                <a:gridCol w="896892">
                  <a:extLst>
                    <a:ext uri="{9D8B030D-6E8A-4147-A177-3AD203B41FA5}">
                      <a16:colId xmlns:a16="http://schemas.microsoft.com/office/drawing/2014/main" val="20006"/>
                    </a:ext>
                  </a:extLst>
                </a:gridCol>
                <a:gridCol w="896892">
                  <a:extLst>
                    <a:ext uri="{9D8B030D-6E8A-4147-A177-3AD203B41FA5}">
                      <a16:colId xmlns:a16="http://schemas.microsoft.com/office/drawing/2014/main" val="20007"/>
                    </a:ext>
                  </a:extLst>
                </a:gridCol>
              </a:tblGrid>
              <a:tr h="249555">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编号</a:t>
                      </a:r>
                      <a:endParaRPr lang="zh-CN"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蛋白货号</a:t>
                      </a:r>
                      <a:endParaRPr lang="zh-CN"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亚型</a:t>
                      </a:r>
                      <a:endParaRPr lang="zh-CN"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毒株</a:t>
                      </a:r>
                      <a:endParaRPr lang="zh-CN"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疫苗株年份</a:t>
                      </a:r>
                      <a:endParaRPr lang="zh-CN"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86001-RM01</a:t>
                      </a:r>
                      <a:endParaRPr lang="en-US" alt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11056-MM03</a:t>
                      </a:r>
                      <a:endParaRPr lang="en-US" alt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11053-R004</a:t>
                      </a:r>
                      <a:endParaRPr lang="en-US" alt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extLst>
                  <a:ext uri="{0D108BD9-81ED-4DB2-BD59-A6C34878D82A}">
                    <a16:rowId xmlns:a16="http://schemas.microsoft.com/office/drawing/2014/main" val="10000"/>
                  </a:ext>
                </a:extLst>
              </a:tr>
              <a:tr h="249849">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40938-V08H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A/Victoria/4897/2022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2024-2025, </a:t>
                      </a:r>
                      <a:r>
                        <a:rPr lang="en-US" sz="9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2023-2024</a:t>
                      </a: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9555">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40940-V08H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A/Wisconsin/67/2022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2024-2025,</a:t>
                      </a:r>
                      <a:r>
                        <a:rPr lang="en-US" sz="900" dirty="0">
                          <a:latin typeface="Poppins" panose="02000000000000000000" pitchFamily="2" charset="0"/>
                          <a:ea typeface="思源黑体 CN Regular" panose="020B0500000000000000" pitchFamily="34" charset="-122"/>
                          <a:cs typeface="Poppins" panose="02000000000000000000" pitchFamily="2" charset="0"/>
                          <a:sym typeface="+mn-ea"/>
                        </a:rPr>
                        <a:t> 2023-2024</a:t>
                      </a:r>
                      <a:endParaRPr lang="en-US" altLang="en-US" sz="9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0573">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40787-V08H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(A/Wisconsin/588/2019) /</a:t>
                      </a:r>
                    </a:p>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(A/Victoria/2570/2019)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2022-2023</a:t>
                      </a:r>
                      <a:endParaRPr lang="en-US" altLang="en-US" sz="9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40859-V08B</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rowSpan="3">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H3N2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A/Darwin/9/2021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2023-2024, 2022-2023</a:t>
                      </a:r>
                      <a:endParaRPr lang="en-US" altLang="en-US" sz="9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4"/>
                  </a:ext>
                </a:extLst>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40868-V08B</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A/Darwin/6/2021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2022-2023</a:t>
                      </a:r>
                      <a:endParaRPr lang="en-US" altLang="en-US" sz="900" b="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5"/>
                  </a:ext>
                </a:extLst>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40789-V08H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A/Cambodia/e0826360/2020</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2021-2022</a:t>
                      </a:r>
                      <a:endParaRPr lang="en-US" altLang="en-US" sz="900" b="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6"/>
                  </a:ext>
                </a:extLst>
              </a:tr>
              <a:tr h="249555">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40498-V08B</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Influenza B</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B/PHUKET/3073/2013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2015-2025</a:t>
                      </a:r>
                      <a:endParaRPr lang="en-US" altLang="en-US" sz="900" b="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40862-V08H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B/Austria/1359417/2021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2024-2025, </a:t>
                      </a:r>
                      <a:r>
                        <a:rPr lang="en-US" sz="9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2023-2024, 2022-2023</a:t>
                      </a:r>
                      <a:endParaRPr lang="en-US" altLang="en-US" sz="9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40722-V08H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B/Washington/02/2019</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2022-2023, 2021-2022, 2020-2021</a:t>
                      </a:r>
                      <a:endParaRPr lang="en-US" altLang="en-US" sz="900"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6" name="矩形 15"/>
          <p:cNvSpPr/>
          <p:nvPr/>
        </p:nvSpPr>
        <p:spPr>
          <a:xfrm>
            <a:off x="6876256" y="1779662"/>
            <a:ext cx="1555234" cy="307777"/>
          </a:xfrm>
          <a:prstGeom prst="rect">
            <a:avLst/>
          </a:prstGeom>
        </p:spPr>
        <p:txBody>
          <a:bodyPr wrap="none">
            <a:spAutoFit/>
          </a:bodyPr>
          <a:lstStyle/>
          <a:p>
            <a:r>
              <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广谱流感</a:t>
            </a:r>
            <a:r>
              <a:rPr lang="en-US" altLang="zh-CN"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HA</a:t>
            </a:r>
            <a:r>
              <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抗体</a:t>
            </a:r>
          </a:p>
        </p:txBody>
      </p:sp>
      <p:sp>
        <p:nvSpPr>
          <p:cNvPr id="17" name="圆角矩形 16"/>
          <p:cNvSpPr/>
          <p:nvPr/>
        </p:nvSpPr>
        <p:spPr>
          <a:xfrm>
            <a:off x="6202306" y="1719280"/>
            <a:ext cx="2772000" cy="3096000"/>
          </a:xfrm>
          <a:prstGeom prst="roundRect">
            <a:avLst/>
          </a:prstGeom>
          <a:solidFill>
            <a:schemeClr val="accent3">
              <a:lumMod val="20000"/>
              <a:lumOff val="80000"/>
              <a:alpha val="22000"/>
            </a:schemeClr>
          </a:solidFill>
          <a:ln w="19050">
            <a:solidFill>
              <a:srgbClr val="00544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
        <p:nvSpPr>
          <p:cNvPr id="2" name="文本框 1"/>
          <p:cNvSpPr txBox="1"/>
          <p:nvPr/>
        </p:nvSpPr>
        <p:spPr>
          <a:xfrm>
            <a:off x="255270" y="4700905"/>
            <a:ext cx="1437640" cy="337185"/>
          </a:xfrm>
          <a:prstGeom prst="rect">
            <a:avLst/>
          </a:prstGeom>
        </p:spPr>
        <p:txBody>
          <a:bodyPr wrap="square">
            <a:spAutoFit/>
          </a:bodyPr>
          <a:lstStyle/>
          <a:p>
            <a:pPr marL="0" indent="0"/>
            <a:r>
              <a:rPr lang="en-US" altLang="zh-CN" sz="800" b="0" i="0">
                <a:solidFill>
                  <a:srgbClr val="333333"/>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rPr>
              <a:t>-</a:t>
            </a:r>
            <a:r>
              <a:rPr lang="zh-CN" altLang="en-US" sz="800" b="0" i="0">
                <a:solidFill>
                  <a:srgbClr val="333333"/>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rPr>
              <a:t>：无效应；</a:t>
            </a:r>
            <a:r>
              <a:rPr lang="en-US" altLang="zh-CN" sz="800" b="0" i="0">
                <a:solidFill>
                  <a:srgbClr val="333333"/>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rPr>
              <a:t>+ + +</a:t>
            </a:r>
            <a:r>
              <a:rPr lang="zh-CN" altLang="en-US" sz="800" b="0" i="0">
                <a:solidFill>
                  <a:srgbClr val="333333"/>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rPr>
              <a:t>：较强效应</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D:\桌面\新logo-黑.png"/>
          <p:cNvPicPr>
            <a:picLocks noChangeAspect="1" noChangeArrowheads="1"/>
          </p:cNvPicPr>
          <p:nvPr/>
        </p:nvPicPr>
        <p:blipFill>
          <a:blip r:embed="rId7" cstate="print"/>
          <a:stretch>
            <a:fillRect/>
          </a:stretch>
        </p:blipFill>
        <p:spPr bwMode="auto">
          <a:xfrm>
            <a:off x="125896" y="123478"/>
            <a:ext cx="1493776" cy="360000"/>
          </a:xfrm>
          <a:prstGeom prst="rect">
            <a:avLst/>
          </a:prstGeom>
          <a:noFill/>
          <a:ln>
            <a:noFill/>
          </a:ln>
        </p:spPr>
      </p:pic>
      <p:cxnSp>
        <p:nvCxnSpPr>
          <p:cNvPr id="21" name="直接连接符 20"/>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60000" y="576000"/>
            <a:ext cx="2749471"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流感</a:t>
            </a:r>
          </a:p>
        </p:txBody>
      </p:sp>
      <p:sp>
        <p:nvSpPr>
          <p:cNvPr id="40" name="文本框 2"/>
          <p:cNvSpPr txBox="1"/>
          <p:nvPr/>
        </p:nvSpPr>
        <p:spPr>
          <a:xfrm>
            <a:off x="356870" y="1000125"/>
            <a:ext cx="7768590" cy="521970"/>
          </a:xfrm>
          <a:prstGeom prst="rect">
            <a:avLst/>
          </a:prstGeom>
          <a:noFill/>
        </p:spPr>
        <p:txBody>
          <a:bodyPr wrap="square" rtlCol="0" anchor="t">
            <a:spAutoFit/>
          </a:bodyPr>
          <a:lstStyle/>
          <a:p>
            <a:pPr>
              <a:buClr>
                <a:srgbClr val="005440"/>
              </a:buClr>
              <a:buFont typeface="Wingdings" panose="05000000000000000000" pitchFamily="2" charset="2"/>
              <a:buChar char="ü"/>
            </a:pPr>
            <a:r>
              <a:rPr lang="zh-CN" altLang="en-US" sz="1400" dirty="0">
                <a:latin typeface="Poppins" panose="02000000000000000000" pitchFamily="2" charset="0"/>
                <a:ea typeface="思源黑体 CN Regular" panose="020B0500000000000000" pitchFamily="34" charset="-122"/>
                <a:cs typeface="Poppins" panose="02000000000000000000" pitchFamily="2" charset="0"/>
                <a:sym typeface="+mn-ea"/>
              </a:rPr>
              <a:t> HA试剂盒（经济型+即用型），满足不同检测通量需求</a:t>
            </a:r>
          </a:p>
          <a:p>
            <a:pPr>
              <a:buClr>
                <a:srgbClr val="005440"/>
              </a:buClr>
              <a:buFont typeface="Wingdings" panose="05000000000000000000" pitchFamily="2" charset="2"/>
              <a:buChar char="ü"/>
            </a:pPr>
            <a:r>
              <a:rPr lang="en-US" altLang="zh-CN" sz="1400" dirty="0">
                <a:latin typeface="Poppins" panose="02000000000000000000" pitchFamily="2" charset="0"/>
                <a:ea typeface="思源黑体 CN Regular" panose="020B0500000000000000" pitchFamily="34" charset="-122"/>
                <a:cs typeface="Poppins" panose="02000000000000000000" pitchFamily="2" charset="0"/>
                <a:sym typeface="+mn-ea"/>
              </a:rPr>
              <a:t> NP</a:t>
            </a:r>
            <a:r>
              <a:rPr lang="zh-CN" altLang="en-US" sz="1400" dirty="0">
                <a:latin typeface="Poppins" panose="02000000000000000000" pitchFamily="2" charset="0"/>
                <a:ea typeface="思源黑体 CN Regular" panose="020B0500000000000000" pitchFamily="34" charset="-122"/>
                <a:cs typeface="Poppins" panose="02000000000000000000" pitchFamily="2" charset="0"/>
                <a:sym typeface="+mn-ea"/>
              </a:rPr>
              <a:t>经济型试剂盒，灵活搭配不同标准品，满足不同毒株定量需求</a:t>
            </a:r>
          </a:p>
        </p:txBody>
      </p:sp>
      <p:graphicFrame>
        <p:nvGraphicFramePr>
          <p:cNvPr id="41" name="表格 40"/>
          <p:cNvGraphicFramePr/>
          <p:nvPr>
            <p:custDataLst>
              <p:tags r:id="rId1"/>
            </p:custDataLst>
          </p:nvPr>
        </p:nvGraphicFramePr>
        <p:xfrm>
          <a:off x="179511" y="2143122"/>
          <a:ext cx="4104457" cy="2397074"/>
        </p:xfrm>
        <a:graphic>
          <a:graphicData uri="http://schemas.openxmlformats.org/drawingml/2006/table">
            <a:tbl>
              <a:tblPr/>
              <a:tblGrid>
                <a:gridCol w="741052">
                  <a:extLst>
                    <a:ext uri="{9D8B030D-6E8A-4147-A177-3AD203B41FA5}">
                      <a16:colId xmlns:a16="http://schemas.microsoft.com/office/drawing/2014/main" val="20000"/>
                    </a:ext>
                  </a:extLst>
                </a:gridCol>
                <a:gridCol w="840063">
                  <a:extLst>
                    <a:ext uri="{9D8B030D-6E8A-4147-A177-3AD203B41FA5}">
                      <a16:colId xmlns:a16="http://schemas.microsoft.com/office/drawing/2014/main" val="20001"/>
                    </a:ext>
                  </a:extLst>
                </a:gridCol>
                <a:gridCol w="397311">
                  <a:extLst>
                    <a:ext uri="{9D8B030D-6E8A-4147-A177-3AD203B41FA5}">
                      <a16:colId xmlns:a16="http://schemas.microsoft.com/office/drawing/2014/main" val="20002"/>
                    </a:ext>
                  </a:extLst>
                </a:gridCol>
                <a:gridCol w="1079790">
                  <a:extLst>
                    <a:ext uri="{9D8B030D-6E8A-4147-A177-3AD203B41FA5}">
                      <a16:colId xmlns:a16="http://schemas.microsoft.com/office/drawing/2014/main" val="20003"/>
                    </a:ext>
                  </a:extLst>
                </a:gridCol>
                <a:gridCol w="1046241">
                  <a:extLst>
                    <a:ext uri="{9D8B030D-6E8A-4147-A177-3AD203B41FA5}">
                      <a16:colId xmlns:a16="http://schemas.microsoft.com/office/drawing/2014/main" val="20004"/>
                    </a:ext>
                  </a:extLst>
                </a:gridCol>
              </a:tblGrid>
              <a:tr h="284612">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a:noFill/>
                    </a:lnL>
                    <a:lnR>
                      <a:noFill/>
                    </a:lnR>
                    <a:lnT w="12700">
                      <a:solidFill>
                        <a:schemeClr val="tx1"/>
                      </a:solidFill>
                      <a:prstDash val="soli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抗原种属</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a:noFill/>
                    </a:lnL>
                    <a:lnR>
                      <a:noFill/>
                    </a:lnR>
                    <a:lnT w="12700">
                      <a:solidFill>
                        <a:schemeClr val="tx1"/>
                      </a:solidFill>
                      <a:prstDash val="soli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分子</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a:noFill/>
                    </a:lnL>
                    <a:lnR>
                      <a:noFill/>
                    </a:lnR>
                    <a:lnT w="12700">
                      <a:solidFill>
                        <a:schemeClr val="tx1"/>
                      </a:solidFill>
                      <a:prstDash val="soli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线性范围</a:t>
                      </a:r>
                      <a:r>
                        <a:rPr lang="en-US" alt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 </a:t>
                      </a: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(pg/ml)</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a:noFill/>
                    </a:lnL>
                    <a:lnR>
                      <a:noFill/>
                    </a:lnR>
                    <a:lnT w="12700">
                      <a:solidFill>
                        <a:schemeClr val="tx1"/>
                      </a:solidFill>
                      <a:prstDash val="soli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灵敏度</a:t>
                      </a:r>
                      <a:r>
                        <a:rPr lang="en-US" alt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 </a:t>
                      </a: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(pg/ml)</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a:noFill/>
                    </a:lnL>
                    <a:lnR>
                      <a:noFill/>
                    </a:lnR>
                    <a:lnT w="12700">
                      <a:solidFill>
                        <a:schemeClr val="tx1"/>
                      </a:solidFill>
                      <a:prstDash val="soli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extLst>
                  <a:ext uri="{0D108BD9-81ED-4DB2-BD59-A6C34878D82A}">
                    <a16:rowId xmlns:a16="http://schemas.microsoft.com/office/drawing/2014/main" val="10000"/>
                  </a:ext>
                </a:extLst>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KIT11055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31.25-2000</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14.71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KIT11684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62.5-4000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18.5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KIT11056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H3N2</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781.25-50000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263.49</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KIT11714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H4N6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62.5-4000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234718">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KIT11048</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H5N1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125-8000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89.7</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KIT40103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H7N9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15.6-1000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234718">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KIT40104</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H7N9</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15.6-1000</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KIT11229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H9N2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78.13-5000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234718">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KIT11053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Influenza B</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109.38-7000</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25.54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42" name="表格 41"/>
          <p:cNvGraphicFramePr/>
          <p:nvPr>
            <p:custDataLst>
              <p:tags r:id="rId2"/>
            </p:custDataLst>
          </p:nvPr>
        </p:nvGraphicFramePr>
        <p:xfrm>
          <a:off x="4427984" y="2143122"/>
          <a:ext cx="4536504" cy="2545080"/>
        </p:xfrm>
        <a:graphic>
          <a:graphicData uri="http://schemas.openxmlformats.org/drawingml/2006/table">
            <a:tbl>
              <a:tblPr/>
              <a:tblGrid>
                <a:gridCol w="864096">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504056">
                  <a:extLst>
                    <a:ext uri="{9D8B030D-6E8A-4147-A177-3AD203B41FA5}">
                      <a16:colId xmlns:a16="http://schemas.microsoft.com/office/drawing/2014/main" val="20002"/>
                    </a:ext>
                  </a:extLst>
                </a:gridCol>
                <a:gridCol w="1249987">
                  <a:extLst>
                    <a:ext uri="{9D8B030D-6E8A-4147-A177-3AD203B41FA5}">
                      <a16:colId xmlns:a16="http://schemas.microsoft.com/office/drawing/2014/main" val="20003"/>
                    </a:ext>
                  </a:extLst>
                </a:gridCol>
                <a:gridCol w="982261">
                  <a:extLst>
                    <a:ext uri="{9D8B030D-6E8A-4147-A177-3AD203B41FA5}">
                      <a16:colId xmlns:a16="http://schemas.microsoft.com/office/drawing/2014/main" val="20004"/>
                    </a:ext>
                  </a:extLst>
                </a:gridCol>
              </a:tblGrid>
              <a:tr h="226060">
                <a:tc>
                  <a:txBody>
                    <a:bodyPr/>
                    <a:lstStyle/>
                    <a:p>
                      <a:pPr algn="ctr">
                        <a:buClrTx/>
                        <a:buSzTx/>
                        <a:buFontTx/>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algn="ctr">
                        <a:buClrTx/>
                        <a:buSzTx/>
                        <a:buFontTx/>
                        <a:buNone/>
                      </a:pPr>
                      <a:r>
                        <a:rPr lang="zh-CN" sz="9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抗原种属</a:t>
                      </a:r>
                      <a:endPar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algn="ctr">
                        <a:buClrTx/>
                        <a:buSzTx/>
                        <a:buFontTx/>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分子</a:t>
                      </a: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线性范围</a:t>
                      </a:r>
                      <a:r>
                        <a:rPr lang="en-US" alt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 </a:t>
                      </a: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(pg/ml)</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灵敏度</a:t>
                      </a:r>
                      <a:r>
                        <a:rPr lang="en-US" alt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 </a:t>
                      </a: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(pg/ml)</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extLst>
                  <a:ext uri="{0D108BD9-81ED-4DB2-BD59-A6C34878D82A}">
                    <a16:rowId xmlns:a16="http://schemas.microsoft.com/office/drawing/2014/main" val="10000"/>
                  </a:ext>
                </a:extLst>
              </a:tr>
              <a:tr h="210820">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SEK001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31.25-2000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31.25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SEK11684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28.13-4000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28.13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SEK11056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H3N2</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390.63-25000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390.63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noFill/>
                      <a:prstDash val="soli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SEKA002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H5N1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125-8000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125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noFill/>
                      <a:prstDash val="soli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SEK40103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H7N9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62.5-4000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noFill/>
                      <a:prstDash val="soli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SEK11229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H9N2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156-10000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lgn="ctr">
                      <a:noFill/>
                      <a:prstDash val="solid"/>
                      <a:round/>
                      <a:headEnd type="none" w="med" len="med"/>
                      <a:tailEnd type="none" w="med" len="med"/>
                    </a:lnL>
                    <a:lnR w="6350" cap="flat" cmpd="sng">
                      <a:noFill/>
                      <a:prstDash val="soli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210820">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SEK11053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Influenza B</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78.13-5000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78.13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SEK004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NP</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62.5-4000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210820">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SEK006</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H3N2</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NP</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234.4-15000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234.4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SEK005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Influenza B</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NP</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39.06-2500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39.06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210820">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SEK007</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Influenza B</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NP</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156.25-8000</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156.25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ctr">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43" name="椭圆 42"/>
          <p:cNvSpPr/>
          <p:nvPr>
            <p:custDataLst>
              <p:tags r:id="rId3"/>
            </p:custDataLst>
          </p:nvPr>
        </p:nvSpPr>
        <p:spPr>
          <a:xfrm>
            <a:off x="1547664" y="1707654"/>
            <a:ext cx="1497330" cy="294640"/>
          </a:xfrm>
          <a:prstGeom prst="ellipse">
            <a:avLst/>
          </a:prstGeom>
          <a:solidFill>
            <a:srgbClr val="007E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即用型</a:t>
            </a:r>
          </a:p>
        </p:txBody>
      </p:sp>
      <p:sp>
        <p:nvSpPr>
          <p:cNvPr id="44" name="椭圆 43"/>
          <p:cNvSpPr/>
          <p:nvPr>
            <p:custDataLst>
              <p:tags r:id="rId4"/>
            </p:custDataLst>
          </p:nvPr>
        </p:nvSpPr>
        <p:spPr>
          <a:xfrm>
            <a:off x="6228184" y="1707654"/>
            <a:ext cx="1497330" cy="294640"/>
          </a:xfrm>
          <a:prstGeom prst="ellipse">
            <a:avLst/>
          </a:prstGeom>
          <a:solidFill>
            <a:srgbClr val="00B050"/>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a:solidFill>
                  <a:schemeClr val="bg1"/>
                </a:solidFill>
                <a:latin typeface="Poppins" panose="02000000000000000000" pitchFamily="2" charset="0"/>
                <a:ea typeface="思源黑体 CN Regular" panose="020B0500000000000000" pitchFamily="34" charset="-122"/>
                <a:cs typeface="Poppins" panose="02000000000000000000" pitchFamily="2" charset="0"/>
              </a:rPr>
              <a:t>经济型</a:t>
            </a:r>
          </a:p>
        </p:txBody>
      </p:sp>
      <p:cxnSp>
        <p:nvCxnSpPr>
          <p:cNvPr id="16" name="直接连接符 15"/>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779934" y="4555018"/>
            <a:ext cx="1440138" cy="176972"/>
          </a:xfrm>
          <a:prstGeom prst="rect">
            <a:avLst/>
          </a:prstGeom>
        </p:spPr>
        <p:txBody>
          <a:bodyPr wrap="none" lIns="68580" tIns="34290" rIns="68580" bIns="34290">
            <a:spAutoFit/>
          </a:bodyPr>
          <a:lstStyle/>
          <a:p>
            <a:r>
              <a:rPr lang="en-US" sz="700" dirty="0">
                <a:latin typeface="Poppins" panose="02000000000000000000" pitchFamily="2" charset="0"/>
                <a:ea typeface="思源黑体 CN Regular" panose="020B0500000000000000" pitchFamily="34" charset="-122"/>
                <a:cs typeface="Poppins" panose="02000000000000000000" pitchFamily="2" charset="0"/>
              </a:rPr>
              <a:t>DOI: 3389.2020/fimmu.00431.</a:t>
            </a:r>
            <a:endParaRPr lang="zh-CN" altLang="en-US" sz="7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矩形 9"/>
          <p:cNvSpPr/>
          <p:nvPr/>
        </p:nvSpPr>
        <p:spPr>
          <a:xfrm>
            <a:off x="388800" y="982800"/>
            <a:ext cx="1124347" cy="300082"/>
          </a:xfrm>
          <a:prstGeom prst="rect">
            <a:avLst/>
          </a:prstGeom>
        </p:spPr>
        <p:txBody>
          <a:bodyPr wrap="none" lIns="68580" tIns="34290" rIns="68580" bIns="34290">
            <a:spAutoFit/>
          </a:bodyPr>
          <a:lstStyle/>
          <a:p>
            <a:r>
              <a:rPr lang="zh-CN" altLang="en-US" sz="15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案例展示：</a:t>
            </a:r>
          </a:p>
        </p:txBody>
      </p:sp>
      <p:sp>
        <p:nvSpPr>
          <p:cNvPr id="11" name="矩形 10"/>
          <p:cNvSpPr/>
          <p:nvPr/>
        </p:nvSpPr>
        <p:spPr>
          <a:xfrm>
            <a:off x="388800" y="1285200"/>
            <a:ext cx="8529668" cy="253916"/>
          </a:xfrm>
          <a:prstGeom prst="rect">
            <a:avLst/>
          </a:prstGeom>
        </p:spPr>
        <p:txBody>
          <a:bodyPr wrap="square" lIns="68580" tIns="34290" rIns="68580" bIns="34290">
            <a:spAutoFit/>
          </a:bodyPr>
          <a:lstStyle/>
          <a:p>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本文中应用义翘神州的多种亚型的重组流感</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HA</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蛋白进行了通用疫苗的交叉保护验证实验。</a:t>
            </a:r>
            <a:endParaRPr lang="en-US"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074" name="Picture 2" descr="An external file that holds a picture, illustration, etc.&#10;Object name is fimmu-11-00431-g0005.jpg"/>
          <p:cNvPicPr>
            <a:picLocks noChangeAspect="1" noChangeArrowheads="1"/>
          </p:cNvPicPr>
          <p:nvPr/>
        </p:nvPicPr>
        <p:blipFill>
          <a:blip r:embed="rId3" cstate="print"/>
          <a:srcRect/>
          <a:stretch>
            <a:fillRect/>
          </a:stretch>
        </p:blipFill>
        <p:spPr bwMode="auto">
          <a:xfrm>
            <a:off x="1979712" y="1950090"/>
            <a:ext cx="4779169" cy="2193132"/>
          </a:xfrm>
          <a:prstGeom prst="rect">
            <a:avLst/>
          </a:prstGeom>
          <a:noFill/>
        </p:spPr>
      </p:pic>
      <p:sp>
        <p:nvSpPr>
          <p:cNvPr id="12" name="矩形 11"/>
          <p:cNvSpPr/>
          <p:nvPr>
            <p:custDataLst>
              <p:tags r:id="rId1"/>
            </p:custDataLst>
          </p:nvPr>
        </p:nvSpPr>
        <p:spPr>
          <a:xfrm>
            <a:off x="284400" y="594000"/>
            <a:ext cx="4364015" cy="346249"/>
          </a:xfrm>
          <a:prstGeom prst="rect">
            <a:avLst/>
          </a:prstGeom>
        </p:spPr>
        <p:txBody>
          <a:bodyPr wrap="none" lIns="68580" tIns="34290" rIns="68580" bIns="34290">
            <a:spAutoFit/>
          </a:bodyPr>
          <a:lstStyle/>
          <a:p>
            <a:pPr>
              <a:defRPr/>
            </a:pP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流感疫苗研究中的应用</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通用疫苗开发</a:t>
            </a:r>
          </a:p>
        </p:txBody>
      </p:sp>
      <p:pic>
        <p:nvPicPr>
          <p:cNvPr id="13"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cxnSp>
        <p:nvCxnSpPr>
          <p:cNvPr id="14" name="直接连接符 1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285720" y="594000"/>
            <a:ext cx="4364015" cy="346249"/>
          </a:xfrm>
          <a:prstGeom prst="rect">
            <a:avLst/>
          </a:prstGeom>
        </p:spPr>
        <p:txBody>
          <a:bodyPr wrap="none" lIns="68580" tIns="34290" rIns="68580" bIns="34290">
            <a:spAutoFit/>
          </a:bodyPr>
          <a:lstStyle/>
          <a:p>
            <a:pPr>
              <a:defRPr/>
            </a:pPr>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sym typeface="+mn-lt"/>
              </a:rPr>
              <a:t>流感疫苗研究中的应用</a:t>
            </a:r>
            <a:r>
              <a:rPr lang="en-US" altLang="zh-CN"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sym typeface="+mn-lt"/>
              </a:rPr>
              <a:t>——</a:t>
            </a:r>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sym typeface="+mn-lt"/>
              </a:rPr>
              <a:t>抗原含量检测</a:t>
            </a:r>
          </a:p>
        </p:txBody>
      </p:sp>
      <p:sp>
        <p:nvSpPr>
          <p:cNvPr id="10" name="矩形 9"/>
          <p:cNvSpPr/>
          <p:nvPr>
            <p:custDataLst>
              <p:tags r:id="rId2"/>
            </p:custDataLst>
          </p:nvPr>
        </p:nvSpPr>
        <p:spPr>
          <a:xfrm>
            <a:off x="388620" y="1285200"/>
            <a:ext cx="8534400" cy="253916"/>
          </a:xfrm>
          <a:prstGeom prst="rect">
            <a:avLst/>
          </a:prstGeom>
        </p:spPr>
        <p:txBody>
          <a:bodyPr wrap="square" lIns="68580" tIns="34290" rIns="68580" bIns="34290">
            <a:spAutoFit/>
          </a:bodyPr>
          <a:lstStyle/>
          <a:p>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义翘的流感</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NA</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抗体（</a:t>
            </a:r>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a:t>
            </a:r>
            <a:r>
              <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11058-MM07</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）检测</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Sf9</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昆虫细胞表达的</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NA-VLPs </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的表达水平。</a:t>
            </a:r>
            <a:endParaRPr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TextBox 10"/>
          <p:cNvSpPr txBox="1"/>
          <p:nvPr>
            <p:custDataLst>
              <p:tags r:id="rId3"/>
            </p:custDataLst>
          </p:nvPr>
        </p:nvSpPr>
        <p:spPr>
          <a:xfrm>
            <a:off x="388397" y="982800"/>
            <a:ext cx="1581150" cy="300083"/>
          </a:xfrm>
          <a:prstGeom prst="rect">
            <a:avLst/>
          </a:prstGeom>
          <a:noFill/>
        </p:spPr>
        <p:txBody>
          <a:bodyPr wrap="square" lIns="68580" tIns="34290" rIns="68580" bIns="34290" rtlCol="0">
            <a:spAutoFit/>
          </a:bodyPr>
          <a:lstStyle/>
          <a:p>
            <a:r>
              <a:rPr lang="zh-CN" altLang="en-US" sz="1500" b="1" dirty="0">
                <a:solidFill>
                  <a:srgbClr val="377D6C"/>
                </a:solidFill>
                <a:latin typeface="思源黑体 CN Regular" panose="020B0500000000000000" pitchFamily="34" charset="-122"/>
                <a:ea typeface="思源黑体 CN Regular" panose="020B0500000000000000" pitchFamily="34" charset="-122"/>
                <a:sym typeface="+mn-lt"/>
              </a:rPr>
              <a:t>案例展示：</a:t>
            </a:r>
          </a:p>
        </p:txBody>
      </p:sp>
      <p:pic>
        <p:nvPicPr>
          <p:cNvPr id="3" name="图片 2"/>
          <p:cNvPicPr>
            <a:picLocks noChangeAspect="1"/>
          </p:cNvPicPr>
          <p:nvPr>
            <p:custDataLst>
              <p:tags r:id="rId4"/>
            </p:custDataLst>
          </p:nvPr>
        </p:nvPicPr>
        <p:blipFill>
          <a:blip r:embed="rId6" cstate="print"/>
          <a:stretch>
            <a:fillRect/>
          </a:stretch>
        </p:blipFill>
        <p:spPr>
          <a:xfrm>
            <a:off x="3419872" y="2067694"/>
            <a:ext cx="2135981" cy="1978819"/>
          </a:xfrm>
          <a:prstGeom prst="rect">
            <a:avLst/>
          </a:prstGeom>
        </p:spPr>
      </p:pic>
      <p:sp>
        <p:nvSpPr>
          <p:cNvPr id="6" name="文本框 5"/>
          <p:cNvSpPr txBox="1"/>
          <p:nvPr/>
        </p:nvSpPr>
        <p:spPr>
          <a:xfrm>
            <a:off x="2267744" y="4155926"/>
            <a:ext cx="4764881" cy="253916"/>
          </a:xfrm>
          <a:prstGeom prst="rect">
            <a:avLst/>
          </a:prstGeom>
          <a:noFill/>
        </p:spPr>
        <p:txBody>
          <a:bodyPr wrap="square" lIns="68580" tIns="34290" rIns="68580" bIns="34290" rtlCol="0" anchor="t">
            <a:spAutoFit/>
          </a:bodyPr>
          <a:lstStyle/>
          <a:p>
            <a:pPr algn="ct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Western blot </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检测</a:t>
            </a:r>
            <a:r>
              <a:rPr lang="en-US" altLang="zh-CN" sz="1200" dirty="0" err="1">
                <a:latin typeface="Poppins" panose="02000000000000000000" pitchFamily="2" charset="0"/>
                <a:ea typeface="思源黑体 CN Regular" panose="020B0500000000000000" pitchFamily="34" charset="-122"/>
                <a:cs typeface="Poppins" panose="02000000000000000000" pitchFamily="2" charset="0"/>
              </a:rPr>
              <a:t>pIZ</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-NA</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质粒转染的</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Sf9</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细胞的</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NA</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蛋白表达</a:t>
            </a:r>
          </a:p>
        </p:txBody>
      </p:sp>
      <p:sp>
        <p:nvSpPr>
          <p:cNvPr id="100" name="文本框 99"/>
          <p:cNvSpPr txBox="1"/>
          <p:nvPr/>
        </p:nvSpPr>
        <p:spPr>
          <a:xfrm>
            <a:off x="2643174" y="4429138"/>
            <a:ext cx="3810000" cy="192360"/>
          </a:xfrm>
          <a:prstGeom prst="rect">
            <a:avLst/>
          </a:prstGeom>
          <a:noFill/>
          <a:ln w="9525">
            <a:noFill/>
          </a:ln>
        </p:spPr>
        <p:txBody>
          <a:bodyPr lIns="68580" tIns="34290" rIns="68580" bIns="34290">
            <a:spAutoFit/>
          </a:bodyPr>
          <a:lstStyle/>
          <a:p>
            <a:pPr algn="ctr"/>
            <a:r>
              <a:rPr lang="en-US" sz="800" dirty="0"/>
              <a:t>DOI: 10.1007/s12033-022-00519-8</a:t>
            </a:r>
          </a:p>
        </p:txBody>
      </p:sp>
      <p:pic>
        <p:nvPicPr>
          <p:cNvPr id="15" name="Picture 2" descr="D:\桌面\新logo-黑.png"/>
          <p:cNvPicPr>
            <a:picLocks noChangeAspect="1" noChangeArrowheads="1"/>
          </p:cNvPicPr>
          <p:nvPr/>
        </p:nvPicPr>
        <p:blipFill>
          <a:blip r:embed="rId7" cstate="print"/>
          <a:stretch>
            <a:fillRect/>
          </a:stretch>
        </p:blipFill>
        <p:spPr bwMode="auto">
          <a:xfrm>
            <a:off x="125896" y="123478"/>
            <a:ext cx="1493776" cy="360000"/>
          </a:xfrm>
          <a:prstGeom prst="rect">
            <a:avLst/>
          </a:prstGeom>
          <a:noFill/>
          <a:ln>
            <a:noFill/>
          </a:ln>
        </p:spPr>
      </p:pic>
      <p:cxnSp>
        <p:nvCxnSpPr>
          <p:cNvPr id="16" name="直接连接符 15"/>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284400" y="594000"/>
            <a:ext cx="5651227" cy="346249"/>
          </a:xfrm>
          <a:prstGeom prst="rect">
            <a:avLst/>
          </a:prstGeom>
        </p:spPr>
        <p:txBody>
          <a:bodyPr wrap="none" lIns="68580" tIns="34290" rIns="68580" bIns="34290">
            <a:spAutoFit/>
          </a:bodyPr>
          <a:lstStyle/>
          <a:p>
            <a:pPr>
              <a:defRPr/>
            </a:pP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流感疫苗研究中的应用</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稳定性研究，</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HA</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含量检测</a:t>
            </a:r>
          </a:p>
        </p:txBody>
      </p:sp>
      <p:sp>
        <p:nvSpPr>
          <p:cNvPr id="10" name="矩形 9"/>
          <p:cNvSpPr/>
          <p:nvPr>
            <p:custDataLst>
              <p:tags r:id="rId2"/>
            </p:custDataLst>
          </p:nvPr>
        </p:nvSpPr>
        <p:spPr>
          <a:xfrm>
            <a:off x="388620" y="1285240"/>
            <a:ext cx="8305165" cy="437515"/>
          </a:xfrm>
          <a:prstGeom prst="rect">
            <a:avLst/>
          </a:prstGeom>
        </p:spPr>
        <p:txBody>
          <a:bodyPr wrap="square" lIns="68580" tIns="34290" rIns="68580" bIns="34290">
            <a:spAutoFit/>
          </a:bodyPr>
          <a:lstStyle/>
          <a:p>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采用义翘流感</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HA</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配对抗体套装（</a:t>
            </a:r>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a:t>
            </a:r>
            <a:r>
              <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SEK002</a:t>
            </a:r>
            <a:r>
              <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升级后货号</a:t>
            </a:r>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a:t>
            </a:r>
            <a:r>
              <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SEKA002</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）定量检测</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HA</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含量。证实凝胶包封有助于改善疫苗热稳定性，降低运输经济成本。</a:t>
            </a:r>
            <a:endParaRPr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TextBox 10"/>
          <p:cNvSpPr txBox="1"/>
          <p:nvPr>
            <p:custDataLst>
              <p:tags r:id="rId3"/>
            </p:custDataLst>
          </p:nvPr>
        </p:nvSpPr>
        <p:spPr>
          <a:xfrm>
            <a:off x="388397" y="982800"/>
            <a:ext cx="1581150" cy="300083"/>
          </a:xfrm>
          <a:prstGeom prst="rect">
            <a:avLst/>
          </a:prstGeom>
          <a:noFill/>
        </p:spPr>
        <p:txBody>
          <a:bodyPr wrap="square" lIns="68580" tIns="34290" rIns="68580" bIns="34290" rtlCol="0">
            <a:spAutoFit/>
          </a:bodyPr>
          <a:lstStyle/>
          <a:p>
            <a:r>
              <a:rPr lang="zh-CN" altLang="en-US" sz="15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案例展示：</a:t>
            </a:r>
          </a:p>
        </p:txBody>
      </p:sp>
      <p:pic>
        <p:nvPicPr>
          <p:cNvPr id="3" name="图片 2"/>
          <p:cNvPicPr>
            <a:picLocks noChangeAspect="1"/>
          </p:cNvPicPr>
          <p:nvPr>
            <p:custDataLst>
              <p:tags r:id="rId4"/>
            </p:custDataLst>
          </p:nvPr>
        </p:nvPicPr>
        <p:blipFill>
          <a:blip r:embed="rId7" cstate="print"/>
          <a:stretch>
            <a:fillRect/>
          </a:stretch>
        </p:blipFill>
        <p:spPr>
          <a:xfrm>
            <a:off x="3000364" y="2000246"/>
            <a:ext cx="3208020" cy="2461260"/>
          </a:xfrm>
          <a:prstGeom prst="rect">
            <a:avLst/>
          </a:prstGeom>
        </p:spPr>
      </p:pic>
      <p:sp>
        <p:nvSpPr>
          <p:cNvPr id="100" name="文本框 99"/>
          <p:cNvSpPr txBox="1"/>
          <p:nvPr>
            <p:custDataLst>
              <p:tags r:id="rId5"/>
            </p:custDataLst>
          </p:nvPr>
        </p:nvSpPr>
        <p:spPr>
          <a:xfrm>
            <a:off x="2643174" y="4572014"/>
            <a:ext cx="3810000" cy="192360"/>
          </a:xfrm>
          <a:prstGeom prst="rect">
            <a:avLst/>
          </a:prstGeom>
          <a:noFill/>
          <a:ln w="9525">
            <a:noFill/>
          </a:ln>
        </p:spPr>
        <p:txBody>
          <a:bodyPr lIns="68580" tIns="34290" rIns="68580" bIns="34290">
            <a:spAutoFit/>
          </a:bodyPr>
          <a:lstStyle/>
          <a:p>
            <a:pPr algn="ctr"/>
            <a:r>
              <a:rPr lang="en-US" sz="800" dirty="0"/>
              <a:t>DOI: 10.1126/sciadv.abo0502</a:t>
            </a:r>
          </a:p>
        </p:txBody>
      </p:sp>
      <p:pic>
        <p:nvPicPr>
          <p:cNvPr id="9" name="Picture 2" descr="D:\桌面\新logo-黑.png"/>
          <p:cNvPicPr>
            <a:picLocks noChangeAspect="1" noChangeArrowheads="1"/>
          </p:cNvPicPr>
          <p:nvPr/>
        </p:nvPicPr>
        <p:blipFill>
          <a:blip r:embed="rId8" cstate="print"/>
          <a:stretch>
            <a:fillRect/>
          </a:stretch>
        </p:blipFill>
        <p:spPr bwMode="auto">
          <a:xfrm>
            <a:off x="125896" y="123478"/>
            <a:ext cx="1493776" cy="360000"/>
          </a:xfrm>
          <a:prstGeom prst="rect">
            <a:avLst/>
          </a:prstGeom>
          <a:noFill/>
          <a:ln>
            <a:noFill/>
          </a:ln>
        </p:spPr>
      </p:pic>
      <p:cxnSp>
        <p:nvCxnSpPr>
          <p:cNvPr id="11" name="直接连接符 10"/>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8" name="直接连接符 7"/>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60000" y="576000"/>
            <a:ext cx="2746265"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——RSV</a:t>
            </a:r>
            <a:endPar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 name="矩形 25"/>
          <p:cNvSpPr/>
          <p:nvPr/>
        </p:nvSpPr>
        <p:spPr>
          <a:xfrm>
            <a:off x="395576" y="947091"/>
            <a:ext cx="8319868" cy="398780"/>
          </a:xfrm>
          <a:prstGeom prst="rect">
            <a:avLst/>
          </a:prstGeom>
        </p:spPr>
        <p:txBody>
          <a:bodyPr wrap="square">
            <a:spAutoFit/>
          </a:bodyPr>
          <a:lstStyle/>
          <a:p>
            <a:r>
              <a:rPr lang="en-US" sz="1000">
                <a:latin typeface="Poppins" panose="02000000000000000000" pitchFamily="2" charset="0"/>
                <a:ea typeface="思源黑体 CN Regular" panose="020B0500000000000000" pitchFamily="34" charset="-122"/>
                <a:cs typeface="Poppins" panose="02000000000000000000" pitchFamily="2" charset="0"/>
              </a:rPr>
              <a:t>Sino Biological has developed a comprehensive collection of 120+ RSV-related reagents for viral research (23 antigens, 13 antibodies, 3 ELISA Kits, 76 cDNAs, 10 lysates, and peptide pool) that cover RSV A and B from over 5 strains.</a:t>
            </a:r>
          </a:p>
        </p:txBody>
      </p:sp>
      <p:graphicFrame>
        <p:nvGraphicFramePr>
          <p:cNvPr id="28" name="表格 27"/>
          <p:cNvGraphicFramePr>
            <a:graphicFrameLocks noGrp="1"/>
          </p:cNvGraphicFramePr>
          <p:nvPr/>
        </p:nvGraphicFramePr>
        <p:xfrm>
          <a:off x="323528" y="1707907"/>
          <a:ext cx="3645522" cy="2873040"/>
        </p:xfrm>
        <a:graphic>
          <a:graphicData uri="http://schemas.openxmlformats.org/drawingml/2006/table">
            <a:tbl>
              <a:tblPr/>
              <a:tblGrid>
                <a:gridCol w="806727">
                  <a:extLst>
                    <a:ext uri="{9D8B030D-6E8A-4147-A177-3AD203B41FA5}">
                      <a16:colId xmlns:a16="http://schemas.microsoft.com/office/drawing/2014/main" val="20000"/>
                    </a:ext>
                  </a:extLst>
                </a:gridCol>
                <a:gridCol w="647410">
                  <a:extLst>
                    <a:ext uri="{9D8B030D-6E8A-4147-A177-3AD203B41FA5}">
                      <a16:colId xmlns:a16="http://schemas.microsoft.com/office/drawing/2014/main" val="20001"/>
                    </a:ext>
                  </a:extLst>
                </a:gridCol>
                <a:gridCol w="619760">
                  <a:extLst>
                    <a:ext uri="{9D8B030D-6E8A-4147-A177-3AD203B41FA5}">
                      <a16:colId xmlns:a16="http://schemas.microsoft.com/office/drawing/2014/main" val="20002"/>
                    </a:ext>
                  </a:extLst>
                </a:gridCol>
                <a:gridCol w="1571625">
                  <a:extLst>
                    <a:ext uri="{9D8B030D-6E8A-4147-A177-3AD203B41FA5}">
                      <a16:colId xmlns:a16="http://schemas.microsoft.com/office/drawing/2014/main" val="20003"/>
                    </a:ext>
                  </a:extLst>
                </a:gridCol>
              </a:tblGrid>
              <a:tr h="315840">
                <a:tc>
                  <a:txBody>
                    <a:bodyPr/>
                    <a:lstStyle/>
                    <a:p>
                      <a:pPr algn="ctr"/>
                      <a:r>
                        <a:rPr lang="en-US" sz="900" b="1" dirty="0">
                          <a:solidFill>
                            <a:schemeClr val="bg1"/>
                          </a:solidFill>
                          <a:latin typeface="Poppins" panose="02000000000000000000" pitchFamily="2" charset="0"/>
                          <a:cs typeface="Poppins" panose="02000000000000000000" pitchFamily="2" charset="0"/>
                        </a:rPr>
                        <a:t>Cat#</a:t>
                      </a:r>
                      <a:endParaRPr lang="en-US" sz="900" dirty="0">
                        <a:solidFill>
                          <a:schemeClr val="bg1"/>
                        </a:solidFill>
                        <a:latin typeface="Poppins" panose="02000000000000000000" pitchFamily="2" charset="0"/>
                        <a:cs typeface="Poppins" panose="02000000000000000000" pitchFamily="2" charset="0"/>
                      </a:endParaRP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algn="ctr"/>
                      <a:r>
                        <a:rPr lang="en-US" sz="900" b="1" dirty="0">
                          <a:solidFill>
                            <a:schemeClr val="bg1"/>
                          </a:solidFill>
                          <a:latin typeface="Poppins" panose="02000000000000000000" pitchFamily="2" charset="0"/>
                          <a:cs typeface="Poppins" panose="02000000000000000000" pitchFamily="2" charset="0"/>
                        </a:rPr>
                        <a:t>Molecule</a:t>
                      </a:r>
                      <a:endParaRPr lang="en-US" sz="900" dirty="0">
                        <a:solidFill>
                          <a:schemeClr val="bg1"/>
                        </a:solidFill>
                        <a:latin typeface="Poppins" panose="02000000000000000000" pitchFamily="2" charset="0"/>
                        <a:cs typeface="Poppins" panose="02000000000000000000" pitchFamily="2" charset="0"/>
                      </a:endParaRP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algn="ctr"/>
                      <a:r>
                        <a:rPr lang="en-US" sz="900" b="1" dirty="0">
                          <a:solidFill>
                            <a:schemeClr val="bg1"/>
                          </a:solidFill>
                          <a:latin typeface="Poppins" panose="02000000000000000000" pitchFamily="2" charset="0"/>
                          <a:cs typeface="Poppins" panose="02000000000000000000" pitchFamily="2" charset="0"/>
                        </a:rPr>
                        <a:t>Tag</a:t>
                      </a:r>
                      <a:endParaRPr lang="en-US" sz="900" dirty="0">
                        <a:solidFill>
                          <a:schemeClr val="bg1"/>
                        </a:solidFill>
                        <a:latin typeface="Poppins" panose="02000000000000000000" pitchFamily="2" charset="0"/>
                        <a:cs typeface="Poppins" panose="02000000000000000000" pitchFamily="2" charset="0"/>
                      </a:endParaRP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algn="ctr"/>
                      <a:r>
                        <a:rPr lang="en-US" sz="900" b="1" dirty="0">
                          <a:solidFill>
                            <a:schemeClr val="bg1"/>
                          </a:solidFill>
                          <a:latin typeface="Poppins" panose="02000000000000000000" pitchFamily="2" charset="0"/>
                          <a:cs typeface="Poppins" panose="02000000000000000000" pitchFamily="2" charset="0"/>
                        </a:rPr>
                        <a:t>Strain</a:t>
                      </a:r>
                      <a:endParaRPr lang="en-US" sz="900" dirty="0">
                        <a:solidFill>
                          <a:schemeClr val="bg1"/>
                        </a:solidFill>
                        <a:latin typeface="Poppins" panose="02000000000000000000" pitchFamily="2" charset="0"/>
                        <a:cs typeface="Poppins" panose="02000000000000000000" pitchFamily="2" charset="0"/>
                      </a:endParaRP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extLst>
                  <a:ext uri="{0D108BD9-81ED-4DB2-BD59-A6C34878D82A}">
                    <a16:rowId xmlns:a16="http://schemas.microsoft.com/office/drawing/2014/main" val="10000"/>
                  </a:ext>
                </a:extLst>
              </a:tr>
              <a:tr h="315840">
                <a:tc>
                  <a:txBody>
                    <a:bodyPr/>
                    <a:lstStyle/>
                    <a:p>
                      <a:pPr algn="ctr"/>
                      <a:r>
                        <a:rPr lang="en-US" sz="900" u="none" strike="noStrike" dirty="0">
                          <a:solidFill>
                            <a:srgbClr val="208871"/>
                          </a:solidFill>
                          <a:latin typeface="Poppins" panose="02000000000000000000" pitchFamily="2" charset="0"/>
                          <a:cs typeface="Poppins" panose="02000000000000000000" pitchFamily="2" charset="0"/>
                        </a:rPr>
                        <a:t>40830-V08H</a:t>
                      </a:r>
                      <a:endParaRPr lang="en-US" sz="900" dirty="0">
                        <a:latin typeface="Poppins" panose="02000000000000000000" pitchFamily="2" charset="0"/>
                        <a:cs typeface="Poppins" panose="02000000000000000000" pitchFamily="2" charset="0"/>
                      </a:endParaRPr>
                    </a:p>
                  </a:txBody>
                  <a:tcPr marL="36000" marR="36000" marT="36000" marB="36000" anchor="ctr">
                    <a:lnL>
                      <a:noFill/>
                    </a:lnL>
                    <a:lnR>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Poppins" panose="02000000000000000000" pitchFamily="2" charset="0"/>
                          <a:cs typeface="Poppins" panose="02000000000000000000" pitchFamily="2" charset="0"/>
                        </a:rPr>
                        <a:t>RSV-G</a:t>
                      </a:r>
                    </a:p>
                  </a:txBody>
                  <a:tcPr marL="36000" marR="36000" marT="36000" marB="36000" anchor="ctr">
                    <a:lnL>
                      <a:noFill/>
                    </a:lnL>
                    <a:lnR>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Poppins" panose="02000000000000000000" pitchFamily="2" charset="0"/>
                          <a:cs typeface="Poppins" panose="02000000000000000000" pitchFamily="2" charset="0"/>
                        </a:rPr>
                        <a:t>C-His</a:t>
                      </a:r>
                    </a:p>
                  </a:txBody>
                  <a:tcPr marL="36000" marR="36000" marT="36000" marB="36000" anchor="ctr">
                    <a:lnL>
                      <a:noFill/>
                    </a:lnL>
                    <a:lnR>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Poppins" panose="02000000000000000000" pitchFamily="2" charset="0"/>
                          <a:cs typeface="Poppins" panose="02000000000000000000" pitchFamily="2" charset="0"/>
                        </a:rPr>
                        <a:t>strain A2</a:t>
                      </a:r>
                    </a:p>
                  </a:txBody>
                  <a:tcPr marL="36000" marR="36000" marT="36000" marB="36000" anchor="ctr">
                    <a:lnL>
                      <a:noFill/>
                    </a:lnL>
                    <a:lnR>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15840">
                <a:tc>
                  <a:txBody>
                    <a:bodyPr/>
                    <a:lstStyle/>
                    <a:p>
                      <a:pPr algn="ctr"/>
                      <a:r>
                        <a:rPr lang="en-US" sz="900" u="none" strike="noStrike" dirty="0">
                          <a:solidFill>
                            <a:srgbClr val="208871"/>
                          </a:solidFill>
                          <a:latin typeface="Poppins" panose="02000000000000000000" pitchFamily="2" charset="0"/>
                          <a:cs typeface="Poppins" panose="02000000000000000000" pitchFamily="2" charset="0"/>
                        </a:rPr>
                        <a:t>40829-V08H</a:t>
                      </a:r>
                      <a:endParaRPr lang="en-US" sz="900" dirty="0">
                        <a:latin typeface="Poppins" panose="02000000000000000000" pitchFamily="2" charset="0"/>
                        <a:cs typeface="Poppins" panose="02000000000000000000" pitchFamily="2" charset="0"/>
                      </a:endParaRP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RSV-G</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C-His</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strain 18537</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315840">
                <a:tc>
                  <a:txBody>
                    <a:bodyPr/>
                    <a:lstStyle/>
                    <a:p>
                      <a:pPr algn="ctr"/>
                      <a:r>
                        <a:rPr lang="en-US" sz="900" u="none" strike="noStrike" dirty="0">
                          <a:solidFill>
                            <a:srgbClr val="208871"/>
                          </a:solidFill>
                          <a:latin typeface="Poppins" panose="02000000000000000000" pitchFamily="2" charset="0"/>
                          <a:cs typeface="Poppins" panose="02000000000000000000" pitchFamily="2" charset="0"/>
                        </a:rPr>
                        <a:t>40831-V08B</a:t>
                      </a:r>
                      <a:endParaRPr lang="en-US" sz="900" dirty="0">
                        <a:latin typeface="Poppins" panose="02000000000000000000" pitchFamily="2" charset="0"/>
                        <a:cs typeface="Poppins" panose="02000000000000000000" pitchFamily="2" charset="0"/>
                      </a:endParaRP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a:latin typeface="Poppins" panose="02000000000000000000" pitchFamily="2" charset="0"/>
                          <a:cs typeface="Poppins" panose="02000000000000000000" pitchFamily="2" charset="0"/>
                        </a:rPr>
                        <a:t>RSV-F</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a:latin typeface="Poppins" panose="02000000000000000000" pitchFamily="2" charset="0"/>
                          <a:cs typeface="Poppins" panose="02000000000000000000" pitchFamily="2" charset="0"/>
                        </a:rPr>
                        <a:t>C-His</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Poppins" panose="02000000000000000000" pitchFamily="2" charset="0"/>
                          <a:cs typeface="Poppins" panose="02000000000000000000" pitchFamily="2" charset="0"/>
                        </a:rPr>
                        <a:t>strain long</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15840">
                <a:tc>
                  <a:txBody>
                    <a:bodyPr/>
                    <a:lstStyle/>
                    <a:p>
                      <a:pPr algn="ctr"/>
                      <a:r>
                        <a:rPr lang="en-US" sz="900" u="none" strike="noStrike" dirty="0">
                          <a:solidFill>
                            <a:srgbClr val="208871"/>
                          </a:solidFill>
                          <a:latin typeface="Poppins" panose="02000000000000000000" pitchFamily="2" charset="0"/>
                          <a:cs typeface="Poppins" panose="02000000000000000000" pitchFamily="2" charset="0"/>
                        </a:rPr>
                        <a:t>40832-V08B</a:t>
                      </a:r>
                      <a:endParaRPr lang="en-US" sz="900" dirty="0">
                        <a:latin typeface="Poppins" panose="02000000000000000000" pitchFamily="2" charset="0"/>
                        <a:cs typeface="Poppins" panose="02000000000000000000" pitchFamily="2" charset="0"/>
                      </a:endParaRP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RSV-F</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C-His</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strain 18537</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315840">
                <a:tc>
                  <a:txBody>
                    <a:bodyPr/>
                    <a:lstStyle/>
                    <a:p>
                      <a:pPr algn="ctr"/>
                      <a:r>
                        <a:rPr lang="en-US" sz="900" u="none" strike="noStrike" dirty="0">
                          <a:solidFill>
                            <a:srgbClr val="208871"/>
                          </a:solidFill>
                          <a:latin typeface="Poppins" panose="02000000000000000000" pitchFamily="2" charset="0"/>
                          <a:cs typeface="Poppins" panose="02000000000000000000" pitchFamily="2" charset="0"/>
                        </a:rPr>
                        <a:t>40627-V08B</a:t>
                      </a:r>
                      <a:endParaRPr lang="en-US" sz="900" dirty="0">
                        <a:latin typeface="Poppins" panose="02000000000000000000" pitchFamily="2" charset="0"/>
                        <a:cs typeface="Poppins" panose="02000000000000000000" pitchFamily="2" charset="0"/>
                      </a:endParaRP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a:latin typeface="Poppins" panose="02000000000000000000" pitchFamily="2" charset="0"/>
                          <a:cs typeface="Poppins" panose="02000000000000000000" pitchFamily="2" charset="0"/>
                        </a:rPr>
                        <a:t>RSV-F</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a:latin typeface="Poppins" panose="02000000000000000000" pitchFamily="2" charset="0"/>
                          <a:cs typeface="Poppins" panose="02000000000000000000" pitchFamily="2" charset="0"/>
                        </a:rPr>
                        <a:t>C-His</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Poppins" panose="02000000000000000000" pitchFamily="2" charset="0"/>
                          <a:cs typeface="Poppins" panose="02000000000000000000" pitchFamily="2" charset="0"/>
                        </a:rPr>
                        <a:t>RSVA/Homo sapiens/USA/LA2_17/2013</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15840">
                <a:tc>
                  <a:txBody>
                    <a:bodyPr/>
                    <a:lstStyle/>
                    <a:p>
                      <a:pPr algn="ctr"/>
                      <a:r>
                        <a:rPr lang="en-US" sz="900" u="none" strike="noStrike" dirty="0">
                          <a:solidFill>
                            <a:srgbClr val="208871"/>
                          </a:solidFill>
                          <a:latin typeface="Poppins" panose="02000000000000000000" pitchFamily="2" charset="0"/>
                          <a:cs typeface="Poppins" panose="02000000000000000000" pitchFamily="2" charset="0"/>
                        </a:rPr>
                        <a:t>40628-V08B</a:t>
                      </a:r>
                      <a:endParaRPr lang="en-US" sz="900" dirty="0">
                        <a:latin typeface="Poppins" panose="02000000000000000000" pitchFamily="2" charset="0"/>
                        <a:cs typeface="Poppins" panose="02000000000000000000" pitchFamily="2" charset="0"/>
                      </a:endParaRP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RSV-F</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C-His</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RSVB</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r h="315840">
                <a:tc>
                  <a:txBody>
                    <a:bodyPr/>
                    <a:lstStyle/>
                    <a:p>
                      <a:pPr algn="ctr"/>
                      <a:r>
                        <a:rPr lang="en-US" sz="900" u="none" strike="noStrike" dirty="0">
                          <a:solidFill>
                            <a:srgbClr val="208871"/>
                          </a:solidFill>
                          <a:latin typeface="Poppins" panose="02000000000000000000" pitchFamily="2" charset="0"/>
                          <a:cs typeface="Poppins" panose="02000000000000000000" pitchFamily="2" charset="0"/>
                        </a:rPr>
                        <a:t>40037-V08B</a:t>
                      </a:r>
                      <a:endParaRPr lang="en-US" sz="900" dirty="0">
                        <a:latin typeface="Poppins" panose="02000000000000000000" pitchFamily="2" charset="0"/>
                        <a:cs typeface="Poppins" panose="02000000000000000000" pitchFamily="2" charset="0"/>
                      </a:endParaRP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a:latin typeface="Poppins" panose="02000000000000000000" pitchFamily="2" charset="0"/>
                          <a:cs typeface="Poppins" panose="02000000000000000000" pitchFamily="2" charset="0"/>
                        </a:rPr>
                        <a:t>RSV-F</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a:latin typeface="Poppins" panose="02000000000000000000" pitchFamily="2" charset="0"/>
                          <a:cs typeface="Poppins" panose="02000000000000000000" pitchFamily="2" charset="0"/>
                        </a:rPr>
                        <a:t>C-His</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Poppins" panose="02000000000000000000" pitchFamily="2" charset="0"/>
                          <a:cs typeface="Poppins" panose="02000000000000000000" pitchFamily="2" charset="0"/>
                        </a:rPr>
                        <a:t>RSVA, strain RSS-2</a:t>
                      </a:r>
                    </a:p>
                  </a:txBody>
                  <a:tcPr marL="36000" marR="36000" marT="36000" marB="3600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15840">
                <a:tc>
                  <a:txBody>
                    <a:bodyPr/>
                    <a:lstStyle/>
                    <a:p>
                      <a:pPr algn="ctr"/>
                      <a:r>
                        <a:rPr lang="en-US" sz="900" u="none" strike="noStrike" dirty="0">
                          <a:solidFill>
                            <a:srgbClr val="208871"/>
                          </a:solidFill>
                          <a:latin typeface="Poppins" panose="02000000000000000000" pitchFamily="2" charset="0"/>
                          <a:cs typeface="Poppins" panose="02000000000000000000" pitchFamily="2" charset="0"/>
                        </a:rPr>
                        <a:t>11049-V08B</a:t>
                      </a:r>
                      <a:endParaRPr lang="en-US" sz="900" dirty="0">
                        <a:latin typeface="Poppins" panose="02000000000000000000" pitchFamily="2" charset="0"/>
                        <a:cs typeface="Poppins" panose="02000000000000000000" pitchFamily="2" charset="0"/>
                      </a:endParaRPr>
                    </a:p>
                  </a:txBody>
                  <a:tcPr marL="36000" marR="36000" marT="36000" marB="36000" anchor="ctr">
                    <a:lnL>
                      <a:noFill/>
                    </a:lnL>
                    <a:lnR>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RSV-F</a:t>
                      </a:r>
                    </a:p>
                  </a:txBody>
                  <a:tcPr marL="36000" marR="36000" marT="36000" marB="36000" anchor="ctr">
                    <a:lnL>
                      <a:noFill/>
                    </a:lnL>
                    <a:lnR>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C-His</a:t>
                      </a:r>
                    </a:p>
                  </a:txBody>
                  <a:tcPr marL="36000" marR="36000" marT="36000" marB="36000" anchor="ctr">
                    <a:lnL>
                      <a:noFill/>
                    </a:lnL>
                    <a:lnR>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latin typeface="Poppins" panose="02000000000000000000" pitchFamily="2" charset="0"/>
                          <a:cs typeface="Poppins" panose="02000000000000000000" pitchFamily="2" charset="0"/>
                        </a:rPr>
                        <a:t>RSVA, strain A2</a:t>
                      </a:r>
                    </a:p>
                  </a:txBody>
                  <a:tcPr marL="36000" marR="36000" marT="36000" marB="36000" anchor="ctr">
                    <a:lnL>
                      <a:noFill/>
                    </a:lnL>
                    <a:lnR>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8"/>
                  </a:ext>
                </a:extLst>
              </a:tr>
            </a:tbl>
          </a:graphicData>
        </a:graphic>
      </p:graphicFrame>
      <p:sp>
        <p:nvSpPr>
          <p:cNvPr id="29" name="矩形 28"/>
          <p:cNvSpPr/>
          <p:nvPr/>
        </p:nvSpPr>
        <p:spPr>
          <a:xfrm>
            <a:off x="284384" y="1356987"/>
            <a:ext cx="3235960" cy="275590"/>
          </a:xfrm>
          <a:prstGeom prst="rect">
            <a:avLst/>
          </a:prstGeom>
        </p:spPr>
        <p:txBody>
          <a:bodyPr wrap="none">
            <a:spAutoFit/>
          </a:bodyPr>
          <a:lstStyle/>
          <a:p>
            <a:pPr>
              <a:buClr>
                <a:srgbClr val="005440"/>
              </a:buClr>
              <a:buFont typeface="Wingdings" panose="05000000000000000000" pitchFamily="2" charset="2"/>
              <a:buChar char="u"/>
            </a:pPr>
            <a:r>
              <a:rPr lang="en-US" sz="12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Partial Recombinant RSV Antigen List</a:t>
            </a:r>
            <a:endParaRPr lang="en-US" altLang="en-US" sz="12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 name="矩形 34"/>
          <p:cNvSpPr/>
          <p:nvPr/>
        </p:nvSpPr>
        <p:spPr>
          <a:xfrm>
            <a:off x="4309427" y="1570984"/>
            <a:ext cx="4000528" cy="246221"/>
          </a:xfrm>
          <a:prstGeom prst="rect">
            <a:avLst/>
          </a:prstGeom>
        </p:spPr>
        <p:txBody>
          <a:bodyPr wrap="square">
            <a:spAutoFit/>
          </a:bodyPr>
          <a:lstStyle/>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Effective </a:t>
            </a:r>
            <a:r>
              <a:rPr lang="en-US" altLang="zh-CN" sz="1000" dirty="0" err="1">
                <a:latin typeface="Poppins" panose="02000000000000000000" pitchFamily="2" charset="0"/>
                <a:ea typeface="思源黑体 CN Regular" panose="020B0500000000000000" pitchFamily="34" charset="-122"/>
                <a:cs typeface="Poppins" panose="02000000000000000000" pitchFamily="2" charset="0"/>
              </a:rPr>
              <a:t>microneutralization</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 activity (</a:t>
            </a:r>
            <a:r>
              <a:rPr lang="en-US" altLang="zh-CN" sz="1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 11049-R338</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 name="矩形 35"/>
          <p:cNvSpPr/>
          <p:nvPr/>
        </p:nvSpPr>
        <p:spPr>
          <a:xfrm>
            <a:off x="4211952" y="1356987"/>
            <a:ext cx="2909570" cy="275590"/>
          </a:xfrm>
          <a:prstGeom prst="rect">
            <a:avLst/>
          </a:prstGeom>
        </p:spPr>
        <p:txBody>
          <a:bodyPr wrap="none">
            <a:spAutoFit/>
          </a:bodyPr>
          <a:lstStyle/>
          <a:p>
            <a:pPr>
              <a:buClr>
                <a:srgbClr val="005440"/>
              </a:buClr>
              <a:buFont typeface="Wingdings" panose="05000000000000000000" pitchFamily="2" charset="2"/>
              <a:buChar char="u"/>
            </a:pPr>
            <a:r>
              <a:rPr lang="en-US" altLang="zh-CN" sz="12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Anti-RSV F Neutralizing Antibody</a:t>
            </a:r>
          </a:p>
        </p:txBody>
      </p:sp>
      <p:sp>
        <p:nvSpPr>
          <p:cNvPr id="37" name="矩形 36"/>
          <p:cNvSpPr/>
          <p:nvPr/>
        </p:nvSpPr>
        <p:spPr>
          <a:xfrm>
            <a:off x="6356999" y="2212469"/>
            <a:ext cx="2571736" cy="460375"/>
          </a:xfrm>
          <a:prstGeom prst="rect">
            <a:avLst/>
          </a:prstGeom>
        </p:spPr>
        <p:txBody>
          <a:bodyPr wrap="square">
            <a:spAutoFit/>
          </a:bodyPr>
          <a:lstStyle/>
          <a:p>
            <a:r>
              <a:rPr lang="en-US" sz="800" dirty="0">
                <a:latin typeface="Poppins" panose="02000000000000000000" pitchFamily="2" charset="0"/>
                <a:ea typeface="思源黑体 CN Regular" panose="020B0500000000000000" pitchFamily="34" charset="-122"/>
                <a:cs typeface="Poppins" panose="02000000000000000000" pitchFamily="2" charset="0"/>
              </a:rPr>
              <a:t>RSV A-A2 strain </a:t>
            </a:r>
            <a:r>
              <a:rPr lang="en-US" sz="800" dirty="0" err="1">
                <a:latin typeface="Poppins" panose="02000000000000000000" pitchFamily="2" charset="0"/>
                <a:ea typeface="思源黑体 CN Regular" panose="020B0500000000000000" pitchFamily="34" charset="-122"/>
                <a:cs typeface="Poppins" panose="02000000000000000000" pitchFamily="2" charset="0"/>
              </a:rPr>
              <a:t>pseudovirus</a:t>
            </a:r>
            <a:r>
              <a:rPr lang="en-US" sz="800" dirty="0">
                <a:latin typeface="Poppins" panose="02000000000000000000" pitchFamily="2" charset="0"/>
                <a:ea typeface="思源黑体 CN Regular" panose="020B0500000000000000" pitchFamily="34" charset="-122"/>
                <a:cs typeface="Poppins" panose="02000000000000000000" pitchFamily="2" charset="0"/>
              </a:rPr>
              <a:t> infection in Vero cells was inhibited by F protein antibody. The IC</a:t>
            </a:r>
            <a:r>
              <a:rPr lang="en-US" sz="800" baseline="-25000" dirty="0">
                <a:latin typeface="Poppins" panose="02000000000000000000" pitchFamily="2" charset="0"/>
                <a:ea typeface="思源黑体 CN Regular" panose="020B0500000000000000" pitchFamily="34" charset="-122"/>
                <a:cs typeface="Poppins" panose="02000000000000000000" pitchFamily="2" charset="0"/>
              </a:rPr>
              <a:t>50</a:t>
            </a:r>
            <a:r>
              <a:rPr lang="en-US" sz="800" dirty="0">
                <a:latin typeface="Poppins" panose="02000000000000000000" pitchFamily="2" charset="0"/>
                <a:ea typeface="思源黑体 CN Regular" panose="020B0500000000000000" pitchFamily="34" charset="-122"/>
                <a:cs typeface="Poppins" panose="02000000000000000000" pitchFamily="2" charset="0"/>
              </a:rPr>
              <a:t> of antibody is 0.6-2.3 </a:t>
            </a:r>
            <a:r>
              <a:rPr lang="en-US" sz="800" dirty="0" err="1">
                <a:latin typeface="Poppins" panose="02000000000000000000" pitchFamily="2" charset="0"/>
                <a:ea typeface="思源黑体 CN Regular" panose="020B0500000000000000" pitchFamily="34" charset="-122"/>
                <a:cs typeface="Poppins" panose="02000000000000000000" pitchFamily="2" charset="0"/>
              </a:rPr>
              <a:t>μg</a:t>
            </a:r>
            <a:r>
              <a:rPr lang="en-US" sz="800" dirty="0">
                <a:latin typeface="Poppins" panose="02000000000000000000" pitchFamily="2" charset="0"/>
                <a:ea typeface="思源黑体 CN Regular" panose="020B0500000000000000" pitchFamily="34" charset="-122"/>
                <a:cs typeface="Poppins" panose="02000000000000000000" pitchFamily="2" charset="0"/>
              </a:rPr>
              <a:t>/</a:t>
            </a:r>
            <a:r>
              <a:rPr lang="en-US" sz="800" dirty="0" err="1">
                <a:latin typeface="Poppins" panose="02000000000000000000" pitchFamily="2" charset="0"/>
                <a:ea typeface="思源黑体 CN Regular" panose="020B0500000000000000" pitchFamily="34" charset="-122"/>
                <a:cs typeface="Poppins" panose="02000000000000000000" pitchFamily="2" charset="0"/>
              </a:rPr>
              <a:t>mL.</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4341" name="Picture 5"/>
          <p:cNvPicPr>
            <a:picLocks noChangeAspect="1" noChangeArrowheads="1"/>
          </p:cNvPicPr>
          <p:nvPr/>
        </p:nvPicPr>
        <p:blipFill>
          <a:blip r:embed="rId3" cstate="print"/>
          <a:srcRect/>
          <a:stretch>
            <a:fillRect/>
          </a:stretch>
        </p:blipFill>
        <p:spPr bwMode="auto">
          <a:xfrm>
            <a:off x="4500498" y="1780421"/>
            <a:ext cx="1844699" cy="1368152"/>
          </a:xfrm>
          <a:prstGeom prst="rect">
            <a:avLst/>
          </a:prstGeom>
          <a:noFill/>
          <a:ln w="9525">
            <a:noFill/>
            <a:miter lim="800000"/>
            <a:headEnd/>
            <a:tailEnd/>
          </a:ln>
        </p:spPr>
      </p:pic>
      <p:cxnSp>
        <p:nvCxnSpPr>
          <p:cNvPr id="20" name="直接连接符 1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
        <p:nvSpPr>
          <p:cNvPr id="4" name="矩形 3"/>
          <p:cNvSpPr/>
          <p:nvPr/>
        </p:nvSpPr>
        <p:spPr>
          <a:xfrm>
            <a:off x="4187822" y="3144512"/>
            <a:ext cx="3135795" cy="276999"/>
          </a:xfrm>
          <a:prstGeom prst="rect">
            <a:avLst/>
          </a:prstGeom>
        </p:spPr>
        <p:txBody>
          <a:bodyPr wrap="none">
            <a:spAutoFit/>
          </a:bodyPr>
          <a:lstStyle/>
          <a:p>
            <a:pPr>
              <a:buClr>
                <a:srgbClr val="005440"/>
              </a:buClr>
              <a:buFont typeface="Wingdings" panose="05000000000000000000" pitchFamily="2" charset="2"/>
              <a:buChar char="u"/>
            </a:pPr>
            <a:r>
              <a:rPr lang="en-US" altLang="zh-CN" sz="12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Quantitative Antigen Detection Kits</a:t>
            </a:r>
          </a:p>
        </p:txBody>
      </p:sp>
      <p:sp>
        <p:nvSpPr>
          <p:cNvPr id="3" name="矩形 2"/>
          <p:cNvSpPr/>
          <p:nvPr/>
        </p:nvSpPr>
        <p:spPr>
          <a:xfrm>
            <a:off x="4238625" y="3364865"/>
            <a:ext cx="2367915" cy="245110"/>
          </a:xfrm>
          <a:prstGeom prst="rect">
            <a:avLst/>
          </a:prstGeom>
        </p:spPr>
        <p:txBody>
          <a:bodyPr wrap="square">
            <a:spAutoFit/>
          </a:bodyPr>
          <a:lstStyle/>
          <a:p>
            <a:pPr indent="0">
              <a:buFont typeface="Arial" panose="020B0604020202020204" pitchFamily="34" charset="0"/>
              <a:buNone/>
            </a:pPr>
            <a:r>
              <a:rPr lang="en-US" altLang="zh-CN" sz="1000">
                <a:latin typeface="Poppins" panose="02000000000000000000" pitchFamily="2" charset="0"/>
                <a:ea typeface="思源黑体 CN Regular" panose="020B0500000000000000" pitchFamily="34" charset="-122"/>
                <a:cs typeface="Poppins" panose="02000000000000000000" pitchFamily="2" charset="0"/>
              </a:rPr>
              <a:t>•RSV-F ELISA Kit (</a:t>
            </a:r>
            <a:r>
              <a:rPr lang="en-US" altLang="zh-CN" sz="1000" b="1">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 KIT11049</a:t>
            </a:r>
            <a:r>
              <a:rPr lang="en-US" altLang="zh-CN" sz="1000">
                <a:latin typeface="Poppins" panose="02000000000000000000" pitchFamily="2" charset="0"/>
                <a:ea typeface="思源黑体 CN Regular" panose="020B0500000000000000" pitchFamily="34" charset="-122"/>
                <a:cs typeface="Poppins" panose="02000000000000000000" pitchFamily="2" charset="0"/>
              </a:rPr>
              <a:t>)</a:t>
            </a:r>
          </a:p>
        </p:txBody>
      </p:sp>
      <p:sp>
        <p:nvSpPr>
          <p:cNvPr id="10" name="矩形 9"/>
          <p:cNvSpPr/>
          <p:nvPr/>
        </p:nvSpPr>
        <p:spPr>
          <a:xfrm>
            <a:off x="6538595" y="3364865"/>
            <a:ext cx="2740025" cy="245110"/>
          </a:xfrm>
          <a:prstGeom prst="rect">
            <a:avLst/>
          </a:prstGeom>
        </p:spPr>
        <p:txBody>
          <a:bodyPr wrap="square">
            <a:spAutoFit/>
          </a:bodyPr>
          <a:lstStyle/>
          <a:p>
            <a:r>
              <a:rPr lang="en-US" altLang="zh-CN" sz="1000">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1000">
                <a:latin typeface="Poppins" panose="02000000000000000000" pitchFamily="2" charset="0"/>
                <a:ea typeface="思源黑体 CN Regular" panose="020B0500000000000000" pitchFamily="34" charset="-122"/>
                <a:cs typeface="Poppins" panose="02000000000000000000" pitchFamily="2" charset="0"/>
              </a:rPr>
              <a:t>RSV-F ELISA Pair Set (</a:t>
            </a:r>
            <a:r>
              <a:rPr lang="en-US" altLang="zh-CN" sz="1000" b="1">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 SEK11049</a:t>
            </a:r>
            <a:r>
              <a:rPr lang="en-US" altLang="zh-CN" sz="1000">
                <a:latin typeface="Poppins" panose="02000000000000000000" pitchFamily="2" charset="0"/>
                <a:ea typeface="思源黑体 CN Regular" panose="020B0500000000000000" pitchFamily="34" charset="-122"/>
                <a:cs typeface="Poppins" panose="02000000000000000000" pitchFamily="2" charset="0"/>
              </a:rPr>
              <a:t>)</a:t>
            </a:r>
          </a:p>
        </p:txBody>
      </p:sp>
      <p:pic>
        <p:nvPicPr>
          <p:cNvPr id="11" name="图片 10"/>
          <p:cNvPicPr/>
          <p:nvPr/>
        </p:nvPicPr>
        <p:blipFill>
          <a:blip r:embed="rId4"/>
        </p:blipFill>
        <p:spPr>
          <a:xfrm>
            <a:off x="4381500" y="3589020"/>
            <a:ext cx="2139950" cy="1323340"/>
          </a:xfrm>
          <a:prstGeom prst="rect">
            <a:avLst/>
          </a:prstGeom>
        </p:spPr>
      </p:pic>
      <p:pic>
        <p:nvPicPr>
          <p:cNvPr id="12" name="图片 11"/>
          <p:cNvPicPr/>
          <p:nvPr/>
        </p:nvPicPr>
        <p:blipFill>
          <a:blip r:embed="rId5"/>
        </p:blipFill>
        <p:spPr>
          <a:xfrm>
            <a:off x="6732270" y="3582670"/>
            <a:ext cx="2190750" cy="135445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8" name="直接连接符 7"/>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3" name="矩形 22"/>
          <p:cNvSpPr/>
          <p:nvPr/>
        </p:nvSpPr>
        <p:spPr>
          <a:xfrm>
            <a:off x="360000" y="576000"/>
            <a:ext cx="2746265"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——RSV</a:t>
            </a:r>
            <a:endPar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矩形 14"/>
          <p:cNvSpPr/>
          <p:nvPr/>
        </p:nvSpPr>
        <p:spPr>
          <a:xfrm>
            <a:off x="357158" y="1000431"/>
            <a:ext cx="2537874" cy="307777"/>
          </a:xfrm>
          <a:prstGeom prst="rect">
            <a:avLst/>
          </a:prstGeom>
        </p:spPr>
        <p:txBody>
          <a:bodyPr wrap="none">
            <a:spAutoFit/>
          </a:bodyPr>
          <a:lstStyle/>
          <a:p>
            <a:pPr>
              <a:buFont typeface="Wingdings" panose="05000000000000000000" pitchFamily="2" charset="2"/>
              <a:buChar char="u"/>
            </a:pPr>
            <a:r>
              <a:rPr lang="zh-CN" altLang="en-US" sz="14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稳定的重组</a:t>
            </a:r>
            <a:r>
              <a:rPr lang="en-US" altLang="zh-CN" sz="14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RSV-</a:t>
            </a:r>
            <a:r>
              <a:rPr lang="en-US" altLang="zh-CN" sz="1400" b="1" dirty="0" err="1">
                <a:solidFill>
                  <a:srgbClr val="005440"/>
                </a:solidFill>
                <a:latin typeface="Poppins" panose="02000000000000000000" pitchFamily="2" charset="0"/>
                <a:ea typeface="思源黑体 CN Regular" panose="020B0500000000000000" pitchFamily="34" charset="-122"/>
                <a:cs typeface="Poppins" panose="02000000000000000000" pitchFamily="2" charset="0"/>
              </a:rPr>
              <a:t>preF</a:t>
            </a:r>
            <a:r>
              <a:rPr lang="zh-CN" altLang="en-US" sz="14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蛋白</a:t>
            </a:r>
            <a:endParaRPr lang="en-US" altLang="zh-CN" sz="14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矩形 16"/>
          <p:cNvSpPr/>
          <p:nvPr/>
        </p:nvSpPr>
        <p:spPr>
          <a:xfrm>
            <a:off x="357158" y="1539711"/>
            <a:ext cx="8501122" cy="260350"/>
          </a:xfrm>
          <a:prstGeom prst="rect">
            <a:avLst/>
          </a:prstGeom>
        </p:spPr>
        <p:txBody>
          <a:bodyPr wrap="square">
            <a:spAutoFit/>
          </a:bodyPr>
          <a:lstStyle/>
          <a:p>
            <a:r>
              <a:rPr lang="en-US"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Human respiratory </a:t>
            </a:r>
            <a:r>
              <a:rPr lang="en-US" altLang="en-US" sz="1100" b="1" dirty="0" err="1">
                <a:solidFill>
                  <a:srgbClr val="005440"/>
                </a:solidFill>
                <a:latin typeface="Poppins" panose="02000000000000000000" pitchFamily="2" charset="0"/>
                <a:ea typeface="思源黑体 CN Regular" panose="020B0500000000000000" pitchFamily="34" charset="-122"/>
                <a:cs typeface="Poppins" panose="02000000000000000000" pitchFamily="2" charset="0"/>
              </a:rPr>
              <a:t>syncytial</a:t>
            </a:r>
            <a:r>
              <a:rPr lang="en-US"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 virus (RSV) (A2) </a:t>
            </a:r>
            <a:r>
              <a:rPr lang="en-US" altLang="en-US" sz="1100" b="1" dirty="0" err="1">
                <a:solidFill>
                  <a:srgbClr val="005440"/>
                </a:solidFill>
                <a:latin typeface="Poppins" panose="02000000000000000000" pitchFamily="2" charset="0"/>
                <a:ea typeface="思源黑体 CN Regular" panose="020B0500000000000000" pitchFamily="34" charset="-122"/>
                <a:cs typeface="Poppins" panose="02000000000000000000" pitchFamily="2" charset="0"/>
              </a:rPr>
              <a:t>Prefusion</a:t>
            </a:r>
            <a:r>
              <a:rPr lang="en-US"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 </a:t>
            </a:r>
            <a:r>
              <a:rPr lang="en-US" sz="1000" dirty="0">
                <a:latin typeface="Poppins" panose="02000000000000000000" pitchFamily="2" charset="0"/>
                <a:ea typeface="思源黑体 CN Regular" panose="020B0500000000000000" pitchFamily="34" charset="-122"/>
                <a:cs typeface="Poppins" panose="02000000000000000000" pitchFamily="2" charset="0"/>
              </a:rPr>
              <a:t>glycoprotein F/ RSV-</a:t>
            </a:r>
            <a:r>
              <a:rPr lang="en-US" sz="1000" dirty="0" err="1">
                <a:latin typeface="Poppins" panose="02000000000000000000" pitchFamily="2" charset="0"/>
                <a:ea typeface="思源黑体 CN Regular" panose="020B0500000000000000" pitchFamily="34" charset="-122"/>
                <a:cs typeface="Poppins" panose="02000000000000000000" pitchFamily="2" charset="0"/>
              </a:rPr>
              <a:t>preF</a:t>
            </a:r>
            <a:r>
              <a:rPr lang="en-US" sz="1000" dirty="0">
                <a:latin typeface="Poppins" panose="02000000000000000000" pitchFamily="2" charset="0"/>
                <a:ea typeface="思源黑体 CN Regular" panose="020B0500000000000000" pitchFamily="34" charset="-122"/>
                <a:cs typeface="Poppins" panose="02000000000000000000" pitchFamily="2" charset="0"/>
              </a:rPr>
              <a:t> Protein (</a:t>
            </a:r>
            <a:r>
              <a:rPr lang="en-US" sz="10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 11049-VNAS, no tag</a:t>
            </a:r>
            <a:r>
              <a:rPr lang="en-US" sz="1000" dirty="0">
                <a:latin typeface="Poppins" panose="02000000000000000000" pitchFamily="2" charset="0"/>
                <a:ea typeface="思源黑体 CN Regular" panose="020B0500000000000000" pitchFamily="34" charset="-122"/>
                <a:cs typeface="Poppins" panose="02000000000000000000" pitchFamily="2" charset="0"/>
              </a:rPr>
              <a:t>)</a:t>
            </a:r>
          </a:p>
        </p:txBody>
      </p:sp>
      <p:sp>
        <p:nvSpPr>
          <p:cNvPr id="18" name="矩形 17"/>
          <p:cNvSpPr/>
          <p:nvPr/>
        </p:nvSpPr>
        <p:spPr>
          <a:xfrm>
            <a:off x="683009" y="3795707"/>
            <a:ext cx="2192264" cy="337185"/>
          </a:xfrm>
          <a:prstGeom prst="rect">
            <a:avLst/>
          </a:prstGeom>
        </p:spPr>
        <p:txBody>
          <a:bodyPr wrap="square">
            <a:spAutoFit/>
          </a:bodyPr>
          <a:lstStyle/>
          <a:p>
            <a:pPr algn="ctr"/>
            <a:r>
              <a:rPr lang="en-US" sz="800" dirty="0">
                <a:latin typeface="Poppins" panose="02000000000000000000" pitchFamily="2" charset="0"/>
                <a:ea typeface="思源黑体 CN Regular" panose="020B0500000000000000" pitchFamily="34" charset="-122"/>
                <a:cs typeface="Poppins" panose="02000000000000000000" pitchFamily="2" charset="0"/>
              </a:rPr>
              <a:t>The purity is more than 95%.</a:t>
            </a:r>
          </a:p>
          <a:p>
            <a:pPr algn="ctr"/>
            <a:r>
              <a:rPr lang="en-US" sz="800" dirty="0">
                <a:latin typeface="Poppins" panose="02000000000000000000" pitchFamily="2" charset="0"/>
                <a:ea typeface="思源黑体 CN Regular" panose="020B0500000000000000" pitchFamily="34" charset="-122"/>
                <a:cs typeface="Poppins" panose="02000000000000000000" pitchFamily="2" charset="0"/>
              </a:rPr>
              <a:t>The MW is around 170 </a:t>
            </a:r>
            <a:r>
              <a:rPr lang="en-US" sz="800" dirty="0" err="1">
                <a:latin typeface="Poppins" panose="02000000000000000000" pitchFamily="2" charset="0"/>
                <a:ea typeface="思源黑体 CN Regular" panose="020B0500000000000000" pitchFamily="34" charset="-122"/>
                <a:cs typeface="Poppins" panose="02000000000000000000" pitchFamily="2" charset="0"/>
              </a:rPr>
              <a:t>kDa</a:t>
            </a:r>
            <a:r>
              <a:rPr lang="en-US" sz="8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 name="矩形 18"/>
          <p:cNvSpPr/>
          <p:nvPr/>
        </p:nvSpPr>
        <p:spPr>
          <a:xfrm>
            <a:off x="1285852" y="1916789"/>
            <a:ext cx="1007007" cy="276999"/>
          </a:xfrm>
          <a:prstGeom prst="rect">
            <a:avLst/>
          </a:prstGeom>
        </p:spPr>
        <p:txBody>
          <a:bodyPr wrap="none">
            <a:spAutoFit/>
          </a:bodyPr>
          <a:lstStyle/>
          <a:p>
            <a:r>
              <a:rPr lang="en-US" sz="12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SEC-MALS</a:t>
            </a:r>
            <a:endParaRPr lang="en-US" altLang="en-US" sz="12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矩形 19"/>
          <p:cNvSpPr/>
          <p:nvPr/>
        </p:nvSpPr>
        <p:spPr>
          <a:xfrm>
            <a:off x="5857884" y="1916789"/>
            <a:ext cx="809837" cy="276999"/>
          </a:xfrm>
          <a:prstGeom prst="rect">
            <a:avLst/>
          </a:prstGeom>
        </p:spPr>
        <p:txBody>
          <a:bodyPr wrap="none">
            <a:spAutoFit/>
          </a:bodyPr>
          <a:lstStyle/>
          <a:p>
            <a:r>
              <a:rPr lang="en-US" altLang="zh-CN" sz="12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Activity</a:t>
            </a:r>
          </a:p>
        </p:txBody>
      </p:sp>
      <p:graphicFrame>
        <p:nvGraphicFramePr>
          <p:cNvPr id="21" name="表格 20"/>
          <p:cNvGraphicFramePr>
            <a:graphicFrameLocks noGrp="1"/>
          </p:cNvGraphicFramePr>
          <p:nvPr/>
        </p:nvGraphicFramePr>
        <p:xfrm>
          <a:off x="5429256" y="469314"/>
          <a:ext cx="3171193" cy="982345"/>
        </p:xfrm>
        <a:graphic>
          <a:graphicData uri="http://schemas.openxmlformats.org/drawingml/2006/table">
            <a:tbl>
              <a:tblPr/>
              <a:tblGrid>
                <a:gridCol w="2414280">
                  <a:extLst>
                    <a:ext uri="{9D8B030D-6E8A-4147-A177-3AD203B41FA5}">
                      <a16:colId xmlns:a16="http://schemas.microsoft.com/office/drawing/2014/main" val="20000"/>
                    </a:ext>
                  </a:extLst>
                </a:gridCol>
                <a:gridCol w="756913">
                  <a:extLst>
                    <a:ext uri="{9D8B030D-6E8A-4147-A177-3AD203B41FA5}">
                      <a16:colId xmlns:a16="http://schemas.microsoft.com/office/drawing/2014/main" val="20001"/>
                    </a:ext>
                  </a:extLst>
                </a:gridCol>
              </a:tblGrid>
              <a:tr h="196215">
                <a:tc>
                  <a:txBody>
                    <a:bodyPr/>
                    <a:lstStyle/>
                    <a:p>
                      <a:pPr algn="ctr"/>
                      <a:r>
                        <a:rPr lang="zh-CN" altLang="en-US" sz="10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抗原位点特异抗体</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a:r>
                        <a:rPr lang="zh-CN" altLang="en-US" sz="10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是否识别</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extLst>
                  <a:ext uri="{0D108BD9-81ED-4DB2-BD59-A6C34878D82A}">
                    <a16:rowId xmlns:a16="http://schemas.microsoft.com/office/drawing/2014/main" val="10000"/>
                  </a:ext>
                </a:extLst>
              </a:tr>
              <a:tr h="196455">
                <a:tc>
                  <a:txBody>
                    <a:bodyPr/>
                    <a:lstStyle/>
                    <a:p>
                      <a:pPr algn="ct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表位</a:t>
                      </a:r>
                      <a:r>
                        <a:rPr lang="en-US" sz="1000" dirty="0">
                          <a:latin typeface="Poppins" panose="02000000000000000000" pitchFamily="2" charset="0"/>
                          <a:ea typeface="思源黑体 CN Regular" panose="020B0500000000000000" pitchFamily="34" charset="-122"/>
                          <a:cs typeface="Poppins" panose="02000000000000000000" pitchFamily="2" charset="0"/>
                          <a:sym typeface="+mn-ea"/>
                        </a:rPr>
                        <a:t>II</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 (Pre-F, Post-F)</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000" dirty="0">
                          <a:latin typeface="Poppins" panose="02000000000000000000" pitchFamily="2" charset="0"/>
                          <a:ea typeface="思源黑体 CN Regular" panose="020B0500000000000000" pitchFamily="34" charset="-122"/>
                          <a:cs typeface="Poppins" panose="02000000000000000000" pitchFamily="2" charset="0"/>
                        </a:rPr>
                        <a:t>√</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96850">
                <a:tc>
                  <a:txBody>
                    <a:bodyPr/>
                    <a:lstStyle/>
                    <a:p>
                      <a:pPr 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表位</a:t>
                      </a:r>
                      <a:r>
                        <a:rPr lang="en-US" altLang="zh-CN" sz="1000" dirty="0" err="1">
                          <a:latin typeface="Poppins" panose="02000000000000000000" pitchFamily="2" charset="0"/>
                          <a:ea typeface="思源黑体 CN Regular" panose="020B0500000000000000" pitchFamily="34" charset="-122"/>
                          <a:cs typeface="Poppins" panose="02000000000000000000" pitchFamily="2" charset="0"/>
                          <a:sym typeface="+mn-ea"/>
                        </a:rPr>
                        <a:t>V</a:t>
                      </a: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 (Pre-F)</a:t>
                      </a:r>
                      <a:endParaRPr lang="en-US" altLang="zh-CN"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000" dirty="0">
                          <a:latin typeface="Poppins" panose="02000000000000000000" pitchFamily="2" charset="0"/>
                          <a:ea typeface="思源黑体 CN Regular" panose="020B0500000000000000" pitchFamily="34" charset="-122"/>
                          <a:cs typeface="Poppins" panose="02000000000000000000" pitchFamily="2" charset="0"/>
                        </a:rPr>
                        <a:t>√</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6215">
                <a:tc>
                  <a:txBody>
                    <a:bodyPr/>
                    <a:lstStyle/>
                    <a:p>
                      <a:pPr algn="ct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表位</a:t>
                      </a:r>
                      <a:r>
                        <a:rPr lang="en-US" sz="1000" dirty="0">
                          <a:latin typeface="Poppins" panose="02000000000000000000" pitchFamily="2" charset="0"/>
                          <a:ea typeface="思源黑体 CN Regular" panose="020B0500000000000000" pitchFamily="34" charset="-122"/>
                          <a:cs typeface="Poppins" panose="02000000000000000000" pitchFamily="2" charset="0"/>
                        </a:rPr>
                        <a:t>Ø</a:t>
                      </a: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 (Pre-F)</a:t>
                      </a:r>
                      <a:endParaRPr lang="en-US" sz="1000" dirty="0">
                        <a:latin typeface="Poppins" panose="02000000000000000000" pitchFamily="2" charset="0"/>
                        <a:ea typeface="思源黑体 CN Regular" panose="020B0500000000000000" pitchFamily="34" charset="-122"/>
                        <a:cs typeface="Poppins" panose="02000000000000000000" pitchFamily="2" charset="0"/>
                      </a:endParaRP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000" dirty="0">
                          <a:latin typeface="Poppins" panose="02000000000000000000" pitchFamily="2" charset="0"/>
                          <a:ea typeface="思源黑体 CN Regular" panose="020B0500000000000000" pitchFamily="34" charset="-122"/>
                          <a:cs typeface="Poppins" panose="02000000000000000000" pitchFamily="2" charset="0"/>
                        </a:rPr>
                        <a:t>√</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96455">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000" dirty="0">
                          <a:latin typeface="Poppins" panose="02000000000000000000" pitchFamily="2" charset="0"/>
                          <a:cs typeface="Poppins" panose="02000000000000000000" pitchFamily="2" charset="0"/>
                        </a:rPr>
                        <a:t>Quaternary-Dependent</a:t>
                      </a: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 (Pre-F)</a:t>
                      </a:r>
                      <a:endParaRPr lang="en-US" sz="1000" dirty="0">
                        <a:latin typeface="Poppins" panose="02000000000000000000" pitchFamily="2" charset="0"/>
                        <a:cs typeface="Poppins" panose="02000000000000000000" pitchFamily="2" charset="0"/>
                      </a:endParaRP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000" dirty="0">
                          <a:latin typeface="Poppins" panose="02000000000000000000" pitchFamily="2" charset="0"/>
                          <a:ea typeface="思源黑体 CN Regular" panose="020B0500000000000000" pitchFamily="34" charset="-122"/>
                          <a:cs typeface="Poppins" panose="02000000000000000000" pitchFamily="2" charset="0"/>
                        </a:rPr>
                        <a:t>√</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24" name="矩形 23"/>
          <p:cNvSpPr/>
          <p:nvPr/>
        </p:nvSpPr>
        <p:spPr>
          <a:xfrm>
            <a:off x="3420110" y="3765550"/>
            <a:ext cx="1723390" cy="460375"/>
          </a:xfrm>
          <a:prstGeom prst="rect">
            <a:avLst/>
          </a:prstGeom>
        </p:spPr>
        <p:txBody>
          <a:bodyPr wrap="square">
            <a:spAutoFit/>
          </a:bodyPr>
          <a:lstStyle/>
          <a:p>
            <a:pPr algn="ct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Can bind </a:t>
            </a:r>
            <a:r>
              <a:rPr lang="en-US" sz="800" dirty="0">
                <a:latin typeface="Poppins" panose="02000000000000000000" pitchFamily="2" charset="0"/>
                <a:ea typeface="思源黑体 CN Regular" panose="020B0500000000000000" pitchFamily="34" charset="-122"/>
                <a:cs typeface="Poppins" panose="02000000000000000000" pitchFamily="2" charset="0"/>
              </a:rPr>
              <a:t>antibody which targets antigenic site II, the EC</a:t>
            </a:r>
            <a:r>
              <a:rPr lang="en-US" sz="800" baseline="-25000" dirty="0">
                <a:latin typeface="Poppins" panose="02000000000000000000" pitchFamily="2" charset="0"/>
                <a:ea typeface="思源黑体 CN Regular" panose="020B0500000000000000" pitchFamily="34" charset="-122"/>
                <a:cs typeface="Poppins" panose="02000000000000000000" pitchFamily="2" charset="0"/>
              </a:rPr>
              <a:t>50</a:t>
            </a:r>
            <a:r>
              <a:rPr lang="en-US" sz="800" dirty="0">
                <a:latin typeface="Poppins" panose="02000000000000000000" pitchFamily="2" charset="0"/>
                <a:ea typeface="思源黑体 CN Regular" panose="020B0500000000000000" pitchFamily="34" charset="-122"/>
                <a:cs typeface="Poppins" panose="02000000000000000000" pitchFamily="2" charset="0"/>
              </a:rPr>
              <a:t> is 0.5-1.7 </a:t>
            </a:r>
            <a:r>
              <a:rPr lang="en-US" sz="800" dirty="0" err="1">
                <a:latin typeface="Poppins" panose="02000000000000000000" pitchFamily="2" charset="0"/>
                <a:ea typeface="思源黑体 CN Regular" panose="020B0500000000000000" pitchFamily="34" charset="-122"/>
                <a:cs typeface="Poppins" panose="02000000000000000000" pitchFamily="2" charset="0"/>
              </a:rPr>
              <a:t>ng</a:t>
            </a:r>
            <a:r>
              <a:rPr lang="en-US" sz="800" dirty="0">
                <a:latin typeface="Poppins" panose="02000000000000000000" pitchFamily="2" charset="0"/>
                <a:ea typeface="思源黑体 CN Regular" panose="020B0500000000000000" pitchFamily="34" charset="-122"/>
                <a:cs typeface="Poppins" panose="02000000000000000000" pitchFamily="2" charset="0"/>
              </a:rPr>
              <a:t>/</a:t>
            </a:r>
            <a:r>
              <a:rPr lang="en-US" sz="800" dirty="0" err="1">
                <a:latin typeface="Poppins" panose="02000000000000000000" pitchFamily="2" charset="0"/>
                <a:ea typeface="思源黑体 CN Regular" panose="020B0500000000000000" pitchFamily="34" charset="-122"/>
                <a:cs typeface="Poppins" panose="02000000000000000000" pitchFamily="2" charset="0"/>
              </a:rPr>
              <a:t>mL.</a:t>
            </a:r>
            <a:endParaRPr lang="en-US" altLang="en-US" sz="800" dirty="0" err="1">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 name="矩形 24"/>
          <p:cNvSpPr/>
          <p:nvPr/>
        </p:nvSpPr>
        <p:spPr>
          <a:xfrm>
            <a:off x="5292080" y="3765763"/>
            <a:ext cx="1800788" cy="460375"/>
          </a:xfrm>
          <a:prstGeom prst="rect">
            <a:avLst/>
          </a:prstGeom>
        </p:spPr>
        <p:txBody>
          <a:bodyPr wrap="square">
            <a:spAutoFit/>
          </a:bodyPr>
          <a:lstStyle/>
          <a:p>
            <a:pPr algn="ct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Can </a:t>
            </a:r>
            <a:r>
              <a:rPr lang="en-US" altLang="zh-CN" sz="800" dirty="0" err="1">
                <a:latin typeface="Poppins" panose="02000000000000000000" pitchFamily="2" charset="0"/>
                <a:ea typeface="思源黑体 CN Regular" panose="020B0500000000000000" pitchFamily="34" charset="-122"/>
                <a:cs typeface="Poppins" panose="02000000000000000000" pitchFamily="2" charset="0"/>
              </a:rPr>
              <a:t>bind </a:t>
            </a:r>
            <a:r>
              <a:rPr lang="en-US" sz="800" dirty="0" err="1">
                <a:latin typeface="Poppins" panose="02000000000000000000" pitchFamily="2" charset="0"/>
                <a:ea typeface="思源黑体 CN Regular" panose="020B0500000000000000" pitchFamily="34" charset="-122"/>
                <a:cs typeface="Poppins" panose="02000000000000000000" pitchFamily="2" charset="0"/>
              </a:rPr>
              <a:t>antibody</a:t>
            </a:r>
            <a:r>
              <a:rPr lang="en-US" sz="800" dirty="0">
                <a:latin typeface="Poppins" panose="02000000000000000000" pitchFamily="2" charset="0"/>
                <a:ea typeface="思源黑体 CN Regular" panose="020B0500000000000000" pitchFamily="34" charset="-122"/>
                <a:cs typeface="Poppins" panose="02000000000000000000" pitchFamily="2" charset="0"/>
              </a:rPr>
              <a:t> which targets antigenic Site Ø , the EC</a:t>
            </a:r>
            <a:r>
              <a:rPr lang="en-US" sz="800" baseline="-25000" dirty="0">
                <a:latin typeface="Poppins" panose="02000000000000000000" pitchFamily="2" charset="0"/>
                <a:ea typeface="思源黑体 CN Regular" panose="020B0500000000000000" pitchFamily="34" charset="-122"/>
                <a:cs typeface="Poppins" panose="02000000000000000000" pitchFamily="2" charset="0"/>
              </a:rPr>
              <a:t>50</a:t>
            </a:r>
            <a:r>
              <a:rPr lang="en-US" sz="800" dirty="0">
                <a:latin typeface="Poppins" panose="02000000000000000000" pitchFamily="2" charset="0"/>
                <a:ea typeface="思源黑体 CN Regular" panose="020B0500000000000000" pitchFamily="34" charset="-122"/>
                <a:cs typeface="Poppins" panose="02000000000000000000" pitchFamily="2" charset="0"/>
              </a:rPr>
              <a:t> is 0.45-1.35 </a:t>
            </a:r>
            <a:r>
              <a:rPr lang="en-US" sz="800" dirty="0" err="1">
                <a:latin typeface="Poppins" panose="02000000000000000000" pitchFamily="2" charset="0"/>
                <a:ea typeface="思源黑体 CN Regular" panose="020B0500000000000000" pitchFamily="34" charset="-122"/>
                <a:cs typeface="Poppins" panose="02000000000000000000" pitchFamily="2" charset="0"/>
              </a:rPr>
              <a:t>ng</a:t>
            </a:r>
            <a:r>
              <a:rPr lang="en-US" sz="800" dirty="0">
                <a:latin typeface="Poppins" panose="02000000000000000000" pitchFamily="2" charset="0"/>
                <a:ea typeface="思源黑体 CN Regular" panose="020B0500000000000000" pitchFamily="34" charset="-122"/>
                <a:cs typeface="Poppins" panose="02000000000000000000" pitchFamily="2" charset="0"/>
              </a:rPr>
              <a:t>/</a:t>
            </a:r>
            <a:r>
              <a:rPr lang="en-US" sz="800" dirty="0" err="1">
                <a:latin typeface="Poppins" panose="02000000000000000000" pitchFamily="2" charset="0"/>
                <a:ea typeface="思源黑体 CN Regular" panose="020B0500000000000000" pitchFamily="34" charset="-122"/>
                <a:cs typeface="Poppins" panose="02000000000000000000" pitchFamily="2" charset="0"/>
              </a:rPr>
              <a:t>mL</a:t>
            </a:r>
            <a:endParaRPr lang="en-US" altLang="en-US" sz="800" dirty="0" err="1">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 name="矩形 26"/>
          <p:cNvSpPr/>
          <p:nvPr/>
        </p:nvSpPr>
        <p:spPr>
          <a:xfrm>
            <a:off x="7235825" y="3765550"/>
            <a:ext cx="1757680" cy="460375"/>
          </a:xfrm>
          <a:prstGeom prst="rect">
            <a:avLst/>
          </a:prstGeom>
        </p:spPr>
        <p:txBody>
          <a:bodyPr wrap="square">
            <a:spAutoFit/>
          </a:bodyPr>
          <a:lstStyle/>
          <a:p>
            <a:pPr algn="ct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Can bind antibody which targets antigenic Site </a:t>
            </a:r>
            <a:r>
              <a:rPr lang="en-US" altLang="zh-CN" sz="800" dirty="0" err="1">
                <a:latin typeface="Poppins" panose="02000000000000000000" pitchFamily="2" charset="0"/>
                <a:ea typeface="思源黑体 CN Regular" panose="020B0500000000000000" pitchFamily="34" charset="-122"/>
                <a:cs typeface="Poppins" panose="02000000000000000000" pitchFamily="2" charset="0"/>
              </a:rPr>
              <a:t>V,the</a:t>
            </a: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 EC</a:t>
            </a:r>
            <a:r>
              <a:rPr lang="en-US" altLang="zh-CN" sz="800" baseline="-25000" dirty="0">
                <a:latin typeface="Poppins" panose="02000000000000000000" pitchFamily="2" charset="0"/>
                <a:ea typeface="思源黑体 CN Regular" panose="020B0500000000000000" pitchFamily="34" charset="-122"/>
                <a:cs typeface="Poppins" panose="02000000000000000000" pitchFamily="2" charset="0"/>
              </a:rPr>
              <a:t>50</a:t>
            </a: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 is 0.05-0.15 </a:t>
            </a:r>
            <a:r>
              <a:rPr lang="en-US" altLang="zh-CN" sz="800" dirty="0" err="1">
                <a:latin typeface="Poppins" panose="02000000000000000000" pitchFamily="2" charset="0"/>
                <a:ea typeface="思源黑体 CN Regular" panose="020B0500000000000000" pitchFamily="34" charset="-122"/>
                <a:cs typeface="Poppins" panose="02000000000000000000" pitchFamily="2" charset="0"/>
              </a:rPr>
              <a:t>ng</a:t>
            </a: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800" dirty="0" err="1">
                <a:latin typeface="Poppins" panose="02000000000000000000" pitchFamily="2" charset="0"/>
                <a:ea typeface="思源黑体 CN Regular" panose="020B0500000000000000" pitchFamily="34" charset="-122"/>
                <a:cs typeface="Poppins" panose="02000000000000000000" pitchFamily="2" charset="0"/>
              </a:rPr>
              <a:t>mL</a:t>
            </a:r>
          </a:p>
        </p:txBody>
      </p:sp>
      <p:pic>
        <p:nvPicPr>
          <p:cNvPr id="28" name="Picture 2"/>
          <p:cNvPicPr>
            <a:picLocks noChangeAspect="1" noChangeArrowheads="1"/>
          </p:cNvPicPr>
          <p:nvPr/>
        </p:nvPicPr>
        <p:blipFill>
          <a:blip r:embed="rId3" cstate="print"/>
          <a:srcRect/>
          <a:stretch>
            <a:fillRect/>
          </a:stretch>
        </p:blipFill>
        <p:spPr bwMode="auto">
          <a:xfrm>
            <a:off x="486386" y="2340891"/>
            <a:ext cx="2529941" cy="1428760"/>
          </a:xfrm>
          <a:prstGeom prst="rect">
            <a:avLst/>
          </a:prstGeom>
          <a:noFill/>
          <a:ln w="9525">
            <a:noFill/>
            <a:miter lim="800000"/>
            <a:headEnd/>
            <a:tailEnd/>
          </a:ln>
          <a:effectLst/>
        </p:spPr>
      </p:pic>
      <p:pic>
        <p:nvPicPr>
          <p:cNvPr id="29" name="Picture 3"/>
          <p:cNvPicPr>
            <a:picLocks noChangeAspect="1" noChangeArrowheads="1"/>
          </p:cNvPicPr>
          <p:nvPr/>
        </p:nvPicPr>
        <p:blipFill>
          <a:blip r:embed="rId4" cstate="print"/>
          <a:srcRect/>
          <a:stretch>
            <a:fillRect/>
          </a:stretch>
        </p:blipFill>
        <p:spPr bwMode="auto">
          <a:xfrm>
            <a:off x="3343906" y="2407271"/>
            <a:ext cx="1749600" cy="1296000"/>
          </a:xfrm>
          <a:prstGeom prst="rect">
            <a:avLst/>
          </a:prstGeom>
          <a:noFill/>
          <a:ln w="9525">
            <a:noFill/>
            <a:miter lim="800000"/>
            <a:headEnd/>
            <a:tailEnd/>
          </a:ln>
          <a:effectLst/>
        </p:spPr>
      </p:pic>
      <p:pic>
        <p:nvPicPr>
          <p:cNvPr id="30" name="Picture 4"/>
          <p:cNvPicPr>
            <a:picLocks noChangeAspect="1" noChangeArrowheads="1"/>
          </p:cNvPicPr>
          <p:nvPr/>
        </p:nvPicPr>
        <p:blipFill>
          <a:blip r:embed="rId5" cstate="print"/>
          <a:srcRect/>
          <a:stretch>
            <a:fillRect/>
          </a:stretch>
        </p:blipFill>
        <p:spPr bwMode="auto">
          <a:xfrm>
            <a:off x="5201294" y="2407271"/>
            <a:ext cx="1749600" cy="1296000"/>
          </a:xfrm>
          <a:prstGeom prst="rect">
            <a:avLst/>
          </a:prstGeom>
          <a:noFill/>
          <a:ln w="9525">
            <a:noFill/>
            <a:miter lim="800000"/>
            <a:headEnd/>
            <a:tailEnd/>
          </a:ln>
          <a:effectLst/>
        </p:spPr>
      </p:pic>
      <p:pic>
        <p:nvPicPr>
          <p:cNvPr id="31" name="Picture 5"/>
          <p:cNvPicPr>
            <a:picLocks noChangeAspect="1" noChangeArrowheads="1"/>
          </p:cNvPicPr>
          <p:nvPr/>
        </p:nvPicPr>
        <p:blipFill>
          <a:blip r:embed="rId6" cstate="print"/>
          <a:srcRect/>
          <a:stretch>
            <a:fillRect/>
          </a:stretch>
        </p:blipFill>
        <p:spPr bwMode="auto">
          <a:xfrm>
            <a:off x="7058682" y="2407271"/>
            <a:ext cx="1749600" cy="1296000"/>
          </a:xfrm>
          <a:prstGeom prst="rect">
            <a:avLst/>
          </a:prstGeom>
          <a:noFill/>
          <a:ln w="9525">
            <a:noFill/>
            <a:miter lim="800000"/>
            <a:headEnd/>
            <a:tailEnd/>
          </a:ln>
          <a:effectLst/>
        </p:spPr>
      </p:pic>
      <p:cxnSp>
        <p:nvCxnSpPr>
          <p:cNvPr id="26" name="直接连接符 25"/>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33" name="椭圆 32"/>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34" name="椭圆 33"/>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35" name="TextBox 34"/>
          <p:cNvSpPr txBox="1"/>
          <p:nvPr/>
        </p:nvSpPr>
        <p:spPr>
          <a:xfrm>
            <a:off x="285720" y="4429138"/>
            <a:ext cx="8429684" cy="260350"/>
          </a:xfrm>
          <a:prstGeom prst="rect">
            <a:avLst/>
          </a:prstGeom>
          <a:noFill/>
        </p:spPr>
        <p:txBody>
          <a:bodyPr wrap="square" rtlCol="0">
            <a:spAutoFit/>
          </a:bodyPr>
          <a:lstStyle/>
          <a:p>
            <a:r>
              <a:rPr lang="zh-CN"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其他特色产品：</a:t>
            </a:r>
            <a:r>
              <a:rPr lang="en-US"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 40999-VNAS</a:t>
            </a:r>
            <a:r>
              <a:rPr lang="en-US" altLang="zh-CN"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 (RSVB, </a:t>
            </a:r>
            <a:r>
              <a:rPr lang="en-US" altLang="zh-CN" sz="1100" b="1" dirty="0" err="1">
                <a:solidFill>
                  <a:srgbClr val="005440"/>
                </a:solidFill>
                <a:latin typeface="Poppins" panose="02000000000000000000" pitchFamily="2" charset="0"/>
                <a:ea typeface="思源黑体 CN Regular" panose="020B0500000000000000" pitchFamily="34" charset="-122"/>
                <a:cs typeface="Poppins" panose="02000000000000000000" pitchFamily="2" charset="0"/>
              </a:rPr>
              <a:t>preF</a:t>
            </a:r>
            <a:r>
              <a:rPr lang="en-US" altLang="zh-CN"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 no tag);</a:t>
            </a:r>
            <a:r>
              <a:rPr lang="en-US"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 Cat: 11049-V49H-B (</a:t>
            </a:r>
            <a:r>
              <a:rPr lang="en-US" altLang="en-US" sz="1100" b="1" dirty="0" err="1">
                <a:solidFill>
                  <a:srgbClr val="005440"/>
                </a:solidFill>
                <a:latin typeface="Poppins" panose="02000000000000000000" pitchFamily="2" charset="0"/>
                <a:ea typeface="思源黑体 CN Regular" panose="020B0500000000000000" pitchFamily="34" charset="-122"/>
                <a:cs typeface="Poppins" panose="02000000000000000000" pitchFamily="2" charset="0"/>
              </a:rPr>
              <a:t>RSVA, preF, biotinylated</a:t>
            </a:r>
            <a:r>
              <a:rPr lang="en-US"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Poppins" panose="02000000000000000000" pitchFamily="2" charset="0"/>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8" name="直接连接符 7"/>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3" name="矩形 22"/>
          <p:cNvSpPr/>
          <p:nvPr/>
        </p:nvSpPr>
        <p:spPr>
          <a:xfrm>
            <a:off x="360000" y="576000"/>
            <a:ext cx="2746265"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——RSV</a:t>
            </a:r>
            <a:endPar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矩形 14"/>
          <p:cNvSpPr/>
          <p:nvPr/>
        </p:nvSpPr>
        <p:spPr>
          <a:xfrm>
            <a:off x="357158" y="1000431"/>
            <a:ext cx="2723823" cy="307777"/>
          </a:xfrm>
          <a:prstGeom prst="rect">
            <a:avLst/>
          </a:prstGeom>
        </p:spPr>
        <p:txBody>
          <a:bodyPr wrap="none">
            <a:spAutoFit/>
          </a:bodyPr>
          <a:lstStyle/>
          <a:p>
            <a:pPr>
              <a:buFont typeface="Wingdings" panose="05000000000000000000" pitchFamily="2" charset="2"/>
              <a:buChar char="u"/>
            </a:pPr>
            <a:r>
              <a:rPr lang="zh-CN" altLang="en-US" sz="14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稳定的重组</a:t>
            </a:r>
            <a:r>
              <a:rPr lang="en-US" altLang="zh-CN" sz="14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RSV-post-F</a:t>
            </a:r>
            <a:r>
              <a:rPr lang="zh-CN" altLang="en-US" sz="14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蛋白</a:t>
            </a:r>
            <a:endParaRPr lang="en-US" altLang="zh-CN" sz="14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矩形 16"/>
          <p:cNvSpPr/>
          <p:nvPr/>
        </p:nvSpPr>
        <p:spPr>
          <a:xfrm>
            <a:off x="357158" y="1539711"/>
            <a:ext cx="8501122" cy="261610"/>
          </a:xfrm>
          <a:prstGeom prst="rect">
            <a:avLst/>
          </a:prstGeom>
        </p:spPr>
        <p:txBody>
          <a:bodyPr wrap="square">
            <a:spAutoFit/>
          </a:bodyPr>
          <a:lstStyle/>
          <a:p>
            <a:r>
              <a:rPr lang="en-US"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Human respiratory </a:t>
            </a:r>
            <a:r>
              <a:rPr lang="en-US" altLang="en-US" sz="1100" b="1" dirty="0" err="1">
                <a:solidFill>
                  <a:srgbClr val="005440"/>
                </a:solidFill>
                <a:latin typeface="Poppins" panose="02000000000000000000" pitchFamily="2" charset="0"/>
                <a:ea typeface="思源黑体 CN Regular" panose="020B0500000000000000" pitchFamily="34" charset="-122"/>
                <a:cs typeface="Poppins" panose="02000000000000000000" pitchFamily="2" charset="0"/>
              </a:rPr>
              <a:t>syncytial</a:t>
            </a:r>
            <a:r>
              <a:rPr lang="en-US"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 virus (RSV) (A2) P</a:t>
            </a:r>
            <a:r>
              <a:rPr lang="en-US" altLang="zh-CN"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ost-</a:t>
            </a:r>
            <a:r>
              <a:rPr lang="en-US"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fusion </a:t>
            </a:r>
            <a:r>
              <a:rPr lang="en-US" sz="1000" dirty="0">
                <a:latin typeface="Poppins" panose="02000000000000000000" pitchFamily="2" charset="0"/>
                <a:ea typeface="思源黑体 CN Regular" panose="020B0500000000000000" pitchFamily="34" charset="-122"/>
                <a:cs typeface="Poppins" panose="02000000000000000000" pitchFamily="2" charset="0"/>
              </a:rPr>
              <a:t>glycoprotein F/ RSV-post-F Protein (</a:t>
            </a:r>
            <a:r>
              <a:rPr lang="en-US" sz="10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 11049-V08H5</a:t>
            </a:r>
            <a:r>
              <a:rPr lang="en-US" sz="1000" dirty="0">
                <a:latin typeface="Poppins" panose="02000000000000000000" pitchFamily="2" charset="0"/>
                <a:ea typeface="思源黑体 CN Regular" panose="020B0500000000000000" pitchFamily="34" charset="-122"/>
                <a:cs typeface="Poppins" panose="02000000000000000000" pitchFamily="2" charset="0"/>
              </a:rPr>
              <a:t>)</a:t>
            </a:r>
          </a:p>
        </p:txBody>
      </p:sp>
      <p:sp>
        <p:nvSpPr>
          <p:cNvPr id="19" name="矩形 18"/>
          <p:cNvSpPr/>
          <p:nvPr/>
        </p:nvSpPr>
        <p:spPr>
          <a:xfrm>
            <a:off x="1221967" y="1929442"/>
            <a:ext cx="992579" cy="276999"/>
          </a:xfrm>
          <a:prstGeom prst="rect">
            <a:avLst/>
          </a:prstGeom>
        </p:spPr>
        <p:txBody>
          <a:bodyPr wrap="none">
            <a:spAutoFit/>
          </a:bodyPr>
          <a:lstStyle/>
          <a:p>
            <a:r>
              <a:rPr lang="en-US" sz="12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SEC-MALS</a:t>
            </a:r>
            <a:endParaRPr lang="en-US" altLang="en-US" sz="12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矩形 19"/>
          <p:cNvSpPr/>
          <p:nvPr/>
        </p:nvSpPr>
        <p:spPr>
          <a:xfrm>
            <a:off x="5857884" y="1923139"/>
            <a:ext cx="809837" cy="276999"/>
          </a:xfrm>
          <a:prstGeom prst="rect">
            <a:avLst/>
          </a:prstGeom>
        </p:spPr>
        <p:txBody>
          <a:bodyPr wrap="none">
            <a:spAutoFit/>
          </a:bodyPr>
          <a:lstStyle/>
          <a:p>
            <a:r>
              <a:rPr lang="en-US" altLang="zh-CN" sz="12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Activity</a:t>
            </a:r>
          </a:p>
        </p:txBody>
      </p:sp>
      <p:sp>
        <p:nvSpPr>
          <p:cNvPr id="25" name="矩形 24"/>
          <p:cNvSpPr/>
          <p:nvPr/>
        </p:nvSpPr>
        <p:spPr>
          <a:xfrm>
            <a:off x="2952750" y="3930015"/>
            <a:ext cx="2237740" cy="583565"/>
          </a:xfrm>
          <a:prstGeom prst="rect">
            <a:avLst/>
          </a:prstGeom>
        </p:spPr>
        <p:txBody>
          <a:bodyPr wrap="square">
            <a:spAutoFit/>
          </a:bodyPr>
          <a:lstStyle/>
          <a:p>
            <a:pPr lvl="0" algn="ctr">
              <a:buClrTx/>
              <a:buSzTx/>
              <a:buFontTx/>
            </a:pPr>
            <a:r>
              <a:rPr lang="en-US" altLang="zh-CN" sz="8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Cat: 11049-V08H5</a:t>
            </a:r>
            <a:r>
              <a:rPr lang="en-US" altLang="zh-CN" sz="8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sym typeface="+mn-ea"/>
              </a:rPr>
              <a:t> is verified not recoginized by Anti-Fusion glycoprotein F0 Antibody, Human IgG1 (Site Ø) in low concentration (QC tested).</a:t>
            </a:r>
          </a:p>
        </p:txBody>
      </p:sp>
      <p:sp>
        <p:nvSpPr>
          <p:cNvPr id="27" name="矩形 26"/>
          <p:cNvSpPr/>
          <p:nvPr/>
        </p:nvSpPr>
        <p:spPr>
          <a:xfrm>
            <a:off x="5220335" y="3930015"/>
            <a:ext cx="1866900" cy="706755"/>
          </a:xfrm>
          <a:prstGeom prst="rect">
            <a:avLst/>
          </a:prstGeom>
        </p:spPr>
        <p:txBody>
          <a:bodyPr wrap="square">
            <a:spAutoFit/>
          </a:bodyPr>
          <a:lstStyle/>
          <a:p>
            <a:pPr lvl="0" algn="ctr">
              <a:buClrTx/>
              <a:buSzTx/>
              <a:buFontTx/>
            </a:pPr>
            <a:r>
              <a:rPr lang="en-US" altLang="zh-CN" sz="8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Cat: 11049-V08H5</a:t>
            </a:r>
            <a:r>
              <a:rPr lang="en-US" altLang="zh-CN" sz="8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sym typeface="+mn-ea"/>
              </a:rPr>
              <a:t> is verified not recoginized by Anti-Fusion glycoprotein F0 Antibody, Human IgG1 (site </a:t>
            </a:r>
            <a:r>
              <a:rPr lang="en-US" altLang="zh-CN" sz="800" dirty="0" err="1">
                <a:latin typeface="Poppins" panose="02000000000000000000" pitchFamily="2" charset="0"/>
                <a:ea typeface="思源黑体 CN Regular" panose="020B0500000000000000" pitchFamily="34" charset="-122"/>
                <a:cs typeface="Poppins" panose="02000000000000000000" pitchFamily="2" charset="0"/>
                <a:sym typeface="+mn-ea"/>
              </a:rPr>
              <a:t>V</a:t>
            </a:r>
            <a:r>
              <a:rPr lang="en-US" altLang="zh-CN" sz="8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sym typeface="+mn-ea"/>
              </a:rPr>
              <a:t>) in low concentration (Routinely tested).</a:t>
            </a:r>
          </a:p>
        </p:txBody>
      </p:sp>
      <p:cxnSp>
        <p:nvCxnSpPr>
          <p:cNvPr id="26" name="直接连接符 25"/>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33" name="椭圆 32"/>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34" name="椭圆 33"/>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Poppins" panose="02000000000000000000" pitchFamily="2" charset="0"/>
                <a:ea typeface="思源黑体 CN Normal" panose="020B0400000000000000" pitchFamily="34" charset="-122"/>
                <a:cs typeface="Poppins" panose="02000000000000000000" pitchFamily="2" charset="0"/>
              </a:rPr>
              <a:t>义翘神州</a:t>
            </a:r>
          </a:p>
        </p:txBody>
      </p:sp>
      <p:graphicFrame>
        <p:nvGraphicFramePr>
          <p:cNvPr id="3" name="表格 2"/>
          <p:cNvGraphicFramePr>
            <a:graphicFrameLocks noGrp="1"/>
          </p:cNvGraphicFramePr>
          <p:nvPr/>
        </p:nvGraphicFramePr>
        <p:xfrm>
          <a:off x="5940434" y="468044"/>
          <a:ext cx="2746564" cy="785495"/>
        </p:xfrm>
        <a:graphic>
          <a:graphicData uri="http://schemas.openxmlformats.org/drawingml/2006/table">
            <a:tbl>
              <a:tblPr/>
              <a:tblGrid>
                <a:gridCol w="1896110">
                  <a:extLst>
                    <a:ext uri="{9D8B030D-6E8A-4147-A177-3AD203B41FA5}">
                      <a16:colId xmlns:a16="http://schemas.microsoft.com/office/drawing/2014/main" val="20000"/>
                    </a:ext>
                  </a:extLst>
                </a:gridCol>
                <a:gridCol w="850454">
                  <a:extLst>
                    <a:ext uri="{9D8B030D-6E8A-4147-A177-3AD203B41FA5}">
                      <a16:colId xmlns:a16="http://schemas.microsoft.com/office/drawing/2014/main" val="20001"/>
                    </a:ext>
                  </a:extLst>
                </a:gridCol>
              </a:tblGrid>
              <a:tr h="196215">
                <a:tc>
                  <a:txBody>
                    <a:bodyPr/>
                    <a:lstStyle/>
                    <a:p>
                      <a:pPr algn="ctr"/>
                      <a:r>
                        <a:rPr lang="zh-CN" altLang="en-US" sz="10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抗原位点特异抗体</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a:r>
                        <a:rPr lang="zh-CN" altLang="en-US" sz="10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是否识别</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extLst>
                  <a:ext uri="{0D108BD9-81ED-4DB2-BD59-A6C34878D82A}">
                    <a16:rowId xmlns:a16="http://schemas.microsoft.com/office/drawing/2014/main" val="10000"/>
                  </a:ext>
                </a:extLst>
              </a:tr>
              <a:tr h="196215">
                <a:tc>
                  <a:txBody>
                    <a:bodyPr/>
                    <a:lstStyle/>
                    <a:p>
                      <a:pPr algn="ct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表位</a:t>
                      </a:r>
                      <a:r>
                        <a:rPr lang="en-US" sz="1000" dirty="0">
                          <a:latin typeface="Poppins" panose="02000000000000000000" pitchFamily="2" charset="0"/>
                          <a:ea typeface="思源黑体 CN Regular" panose="020B0500000000000000" pitchFamily="34" charset="-122"/>
                          <a:cs typeface="Poppins" panose="02000000000000000000" pitchFamily="2" charset="0"/>
                          <a:sym typeface="+mn-ea"/>
                        </a:rPr>
                        <a:t>II</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 (Pre-F, Post-F)</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000" dirty="0">
                          <a:latin typeface="Poppins" panose="02000000000000000000" pitchFamily="2" charset="0"/>
                          <a:ea typeface="思源黑体 CN Regular" panose="020B0500000000000000" pitchFamily="34" charset="-122"/>
                          <a:cs typeface="Poppins" panose="02000000000000000000" pitchFamily="2" charset="0"/>
                          <a:sym typeface="+mn-ea"/>
                        </a:rPr>
                        <a:t>√</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96850">
                <a:tc>
                  <a:txBody>
                    <a:bodyPr/>
                    <a:lstStyle/>
                    <a:p>
                      <a:pPr 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表位</a:t>
                      </a:r>
                      <a:r>
                        <a:rPr lang="en-US" altLang="zh-CN" sz="1000" dirty="0" err="1">
                          <a:latin typeface="Poppins" panose="02000000000000000000" pitchFamily="2" charset="0"/>
                          <a:ea typeface="思源黑体 CN Regular" panose="020B0500000000000000" pitchFamily="34" charset="-122"/>
                          <a:cs typeface="Poppins" panose="02000000000000000000" pitchFamily="2" charset="0"/>
                          <a:sym typeface="+mn-ea"/>
                        </a:rPr>
                        <a:t>V</a:t>
                      </a: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 (Pre-F)</a:t>
                      </a:r>
                      <a:endParaRPr lang="en-US" altLang="zh-CN"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6215">
                <a:tc>
                  <a:txBody>
                    <a:bodyPr/>
                    <a:lstStyle/>
                    <a:p>
                      <a:pPr algn="ct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表位</a:t>
                      </a:r>
                      <a:r>
                        <a:rPr lang="en-US" sz="1000" dirty="0">
                          <a:latin typeface="Poppins" panose="02000000000000000000" pitchFamily="2" charset="0"/>
                          <a:ea typeface="思源黑体 CN Regular" panose="020B0500000000000000" pitchFamily="34" charset="-122"/>
                          <a:cs typeface="Poppins" panose="02000000000000000000" pitchFamily="2" charset="0"/>
                        </a:rPr>
                        <a:t>Ø</a:t>
                      </a:r>
                      <a:r>
                        <a:rPr lang="en-US" altLang="zh-CN" sz="1000" dirty="0">
                          <a:latin typeface="Poppins" panose="02000000000000000000" pitchFamily="2" charset="0"/>
                          <a:ea typeface="思源黑体 CN Regular" panose="020B0500000000000000" pitchFamily="34" charset="-122"/>
                          <a:cs typeface="Poppins" panose="02000000000000000000" pitchFamily="2" charset="0"/>
                          <a:sym typeface="+mn-ea"/>
                        </a:rPr>
                        <a:t> (Pre-F)</a:t>
                      </a:r>
                      <a:endParaRPr lang="en-US" sz="1000" dirty="0">
                        <a:latin typeface="Poppins" panose="02000000000000000000" pitchFamily="2" charset="0"/>
                        <a:ea typeface="思源黑体 CN Regular" panose="020B0500000000000000" pitchFamily="34" charset="-122"/>
                        <a:cs typeface="Poppins" panose="02000000000000000000" pitchFamily="2" charset="0"/>
                      </a:endParaRP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latin typeface="Poppins" panose="02000000000000000000" pitchFamily="2" charset="0"/>
                          <a:ea typeface="思源黑体 CN Regular" panose="020B0500000000000000" pitchFamily="34" charset="-122"/>
                          <a:cs typeface="Poppins" panose="02000000000000000000" pitchFamily="2" charset="0"/>
                          <a:sym typeface="+mn-ea"/>
                        </a:rPr>
                        <a:t>×</a:t>
                      </a:r>
                    </a:p>
                  </a:txBody>
                  <a:tcPr marL="79513" marR="79513" marT="19878" marB="198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0" name="矩形 9"/>
          <p:cNvSpPr/>
          <p:nvPr/>
        </p:nvSpPr>
        <p:spPr>
          <a:xfrm>
            <a:off x="7188835" y="3930015"/>
            <a:ext cx="1851660" cy="583565"/>
          </a:xfrm>
          <a:prstGeom prst="rect">
            <a:avLst/>
          </a:prstGeom>
        </p:spPr>
        <p:txBody>
          <a:bodyPr wrap="square">
            <a:spAutoFit/>
          </a:bodyPr>
          <a:lstStyle/>
          <a:p>
            <a:pPr algn="ctr"/>
            <a:r>
              <a:rPr lang="en-US" altLang="zh-CN" sz="8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 11049-V08H5</a:t>
            </a: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 Can bind </a:t>
            </a:r>
            <a:r>
              <a:rPr lang="en-US" sz="800" dirty="0">
                <a:latin typeface="Poppins" panose="02000000000000000000" pitchFamily="2" charset="0"/>
                <a:ea typeface="思源黑体 CN Regular" panose="020B0500000000000000" pitchFamily="34" charset="-122"/>
                <a:cs typeface="Poppins" panose="02000000000000000000" pitchFamily="2" charset="0"/>
              </a:rPr>
              <a:t>Anti-Fusion glycoprotein F0 Antibody, Human IgG1 (site II), the EC</a:t>
            </a:r>
            <a:r>
              <a:rPr lang="en-US" sz="800" baseline="-25000" dirty="0">
                <a:latin typeface="Poppins" panose="02000000000000000000" pitchFamily="2" charset="0"/>
                <a:ea typeface="思源黑体 CN Regular" panose="020B0500000000000000" pitchFamily="34" charset="-122"/>
                <a:cs typeface="Poppins" panose="02000000000000000000" pitchFamily="2" charset="0"/>
              </a:rPr>
              <a:t>50</a:t>
            </a:r>
            <a:r>
              <a:rPr lang="en-US" sz="800" dirty="0">
                <a:latin typeface="Poppins" panose="02000000000000000000" pitchFamily="2" charset="0"/>
                <a:ea typeface="思源黑体 CN Regular" panose="020B0500000000000000" pitchFamily="34" charset="-122"/>
                <a:cs typeface="Poppins" panose="02000000000000000000" pitchFamily="2" charset="0"/>
              </a:rPr>
              <a:t> is </a:t>
            </a:r>
            <a:r>
              <a:rPr lang="en-US" sz="800">
                <a:latin typeface="Poppins" panose="02000000000000000000" pitchFamily="2" charset="0"/>
                <a:ea typeface="思源黑体 CN Regular" panose="020B0500000000000000" pitchFamily="34" charset="-122"/>
                <a:cs typeface="Poppins" panose="02000000000000000000" pitchFamily="2" charset="0"/>
              </a:rPr>
              <a:t>2-6</a:t>
            </a:r>
            <a:r>
              <a:rPr lang="en-US" sz="800" dirty="0">
                <a:latin typeface="Poppins" panose="02000000000000000000" pitchFamily="2" charset="0"/>
                <a:ea typeface="思源黑体 CN Regular" panose="020B0500000000000000" pitchFamily="34" charset="-122"/>
                <a:cs typeface="Poppins" panose="02000000000000000000" pitchFamily="2" charset="0"/>
              </a:rPr>
              <a:t> </a:t>
            </a:r>
            <a:r>
              <a:rPr lang="en-US" sz="800" dirty="0" err="1">
                <a:latin typeface="Poppins" panose="02000000000000000000" pitchFamily="2" charset="0"/>
                <a:ea typeface="思源黑体 CN Regular" panose="020B0500000000000000" pitchFamily="34" charset="-122"/>
                <a:cs typeface="Poppins" panose="02000000000000000000" pitchFamily="2" charset="0"/>
              </a:rPr>
              <a:t>ng</a:t>
            </a:r>
            <a:r>
              <a:rPr lang="en-US" sz="800" dirty="0">
                <a:latin typeface="Poppins" panose="02000000000000000000" pitchFamily="2" charset="0"/>
                <a:ea typeface="思源黑体 CN Regular" panose="020B0500000000000000" pitchFamily="34" charset="-122"/>
                <a:cs typeface="Poppins" panose="02000000000000000000" pitchFamily="2" charset="0"/>
              </a:rPr>
              <a:t>/</a:t>
            </a:r>
            <a:r>
              <a:rPr lang="en-US" sz="800" dirty="0" err="1">
                <a:latin typeface="Poppins" panose="02000000000000000000" pitchFamily="2" charset="0"/>
                <a:ea typeface="思源黑体 CN Regular" panose="020B0500000000000000" pitchFamily="34" charset="-122"/>
                <a:cs typeface="Poppins" panose="02000000000000000000" pitchFamily="2" charset="0"/>
              </a:rPr>
              <a:t>mL (Routinely tested).</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5" name="图片 4"/>
          <p:cNvPicPr>
            <a:picLocks noChangeAspect="1"/>
          </p:cNvPicPr>
          <p:nvPr/>
        </p:nvPicPr>
        <p:blipFill>
          <a:blip r:embed="rId3" cstate="print"/>
          <a:stretch>
            <a:fillRect/>
          </a:stretch>
        </p:blipFill>
        <p:spPr>
          <a:xfrm>
            <a:off x="3173095" y="2284095"/>
            <a:ext cx="1976120" cy="1518285"/>
          </a:xfrm>
          <a:prstGeom prst="rect">
            <a:avLst/>
          </a:prstGeom>
        </p:spPr>
      </p:pic>
      <p:pic>
        <p:nvPicPr>
          <p:cNvPr id="6" name="图片 5"/>
          <p:cNvPicPr>
            <a:picLocks noChangeAspect="1"/>
          </p:cNvPicPr>
          <p:nvPr/>
        </p:nvPicPr>
        <p:blipFill>
          <a:blip r:embed="rId4" cstate="print"/>
          <a:stretch>
            <a:fillRect/>
          </a:stretch>
        </p:blipFill>
        <p:spPr>
          <a:xfrm>
            <a:off x="5182870" y="2290445"/>
            <a:ext cx="1967865" cy="1512570"/>
          </a:xfrm>
          <a:prstGeom prst="rect">
            <a:avLst/>
          </a:prstGeom>
        </p:spPr>
      </p:pic>
      <p:pic>
        <p:nvPicPr>
          <p:cNvPr id="16" name="图片 15"/>
          <p:cNvPicPr>
            <a:picLocks noChangeAspect="1"/>
          </p:cNvPicPr>
          <p:nvPr/>
        </p:nvPicPr>
        <p:blipFill>
          <a:blip r:embed="rId5" cstate="print"/>
          <a:stretch>
            <a:fillRect/>
          </a:stretch>
        </p:blipFill>
        <p:spPr>
          <a:xfrm>
            <a:off x="7101840" y="2260600"/>
            <a:ext cx="2005965" cy="1542415"/>
          </a:xfrm>
          <a:prstGeom prst="rect">
            <a:avLst/>
          </a:prstGeom>
        </p:spPr>
      </p:pic>
      <p:sp>
        <p:nvSpPr>
          <p:cNvPr id="24" name="TextBox 23"/>
          <p:cNvSpPr txBox="1"/>
          <p:nvPr/>
        </p:nvSpPr>
        <p:spPr>
          <a:xfrm>
            <a:off x="285720" y="4572014"/>
            <a:ext cx="4786346" cy="260350"/>
          </a:xfrm>
          <a:prstGeom prst="rect">
            <a:avLst/>
          </a:prstGeom>
          <a:noFill/>
        </p:spPr>
        <p:txBody>
          <a:bodyPr wrap="square" rtlCol="0">
            <a:spAutoFit/>
          </a:bodyPr>
          <a:lstStyle/>
          <a:p>
            <a:r>
              <a:rPr lang="zh-CN"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其他特色产品：</a:t>
            </a:r>
            <a:r>
              <a:rPr lang="en-US" altLang="en-US"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 </a:t>
            </a:r>
            <a:r>
              <a:rPr lang="en-US" altLang="zh-CN" sz="11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40999-V08H (RSVB, post F)</a:t>
            </a:r>
          </a:p>
        </p:txBody>
      </p:sp>
      <p:pic>
        <p:nvPicPr>
          <p:cNvPr id="17410" name="Picture 2" descr="C:\Users\s\AppData\Roaming\Foxmail7\Temp-100560-20240719101811\Attach\CatchD700(07-19-10-21-53).jpg"/>
          <p:cNvPicPr>
            <a:picLocks noChangeAspect="1" noChangeArrowheads="1"/>
          </p:cNvPicPr>
          <p:nvPr/>
        </p:nvPicPr>
        <p:blipFill>
          <a:blip r:embed="rId6" cstate="print"/>
          <a:srcRect/>
          <a:stretch>
            <a:fillRect/>
          </a:stretch>
        </p:blipFill>
        <p:spPr bwMode="auto">
          <a:xfrm>
            <a:off x="428596" y="2214561"/>
            <a:ext cx="2357454" cy="1571636"/>
          </a:xfrm>
          <a:prstGeom prst="rect">
            <a:avLst/>
          </a:prstGeom>
          <a:noFill/>
        </p:spPr>
      </p:pic>
      <p:sp>
        <p:nvSpPr>
          <p:cNvPr id="28" name="矩形 27"/>
          <p:cNvSpPr/>
          <p:nvPr/>
        </p:nvSpPr>
        <p:spPr>
          <a:xfrm>
            <a:off x="571472" y="4000510"/>
            <a:ext cx="2286016" cy="338554"/>
          </a:xfrm>
          <a:prstGeom prst="rect">
            <a:avLst/>
          </a:prstGeom>
        </p:spPr>
        <p:txBody>
          <a:bodyPr wrap="square">
            <a:spAutoFit/>
          </a:bodyPr>
          <a:lstStyle/>
          <a:p>
            <a:pPr algn="ctr"/>
            <a:r>
              <a:rPr lang="en-US" altLang="zh-CN" sz="800" dirty="0">
                <a:latin typeface="Poppins" panose="02000000000000000000" pitchFamily="2" charset="0"/>
                <a:ea typeface="思源黑体 CN Regular" panose="020B0500000000000000" pitchFamily="34" charset="-122"/>
                <a:cs typeface="Poppins" panose="02000000000000000000" pitchFamily="2" charset="0"/>
                <a:sym typeface="+mn-ea"/>
              </a:rPr>
              <a:t>The purity is more than 95%.</a:t>
            </a:r>
          </a:p>
          <a:p>
            <a:pPr algn="ctr"/>
            <a:r>
              <a:rPr lang="en-US" altLang="zh-CN" sz="800" dirty="0">
                <a:latin typeface="Poppins" panose="02000000000000000000" pitchFamily="2" charset="0"/>
                <a:ea typeface="思源黑体 CN Regular" panose="020B0500000000000000" pitchFamily="34" charset="-122"/>
                <a:cs typeface="Poppins" panose="02000000000000000000" pitchFamily="2" charset="0"/>
                <a:sym typeface="+mn-ea"/>
              </a:rPr>
              <a:t>The MW is around 170 </a:t>
            </a:r>
            <a:r>
              <a:rPr lang="en-US" altLang="zh-CN" sz="800" dirty="0" err="1">
                <a:latin typeface="Poppins" panose="02000000000000000000" pitchFamily="2" charset="0"/>
                <a:ea typeface="思源黑体 CN Regular" panose="020B0500000000000000" pitchFamily="34" charset="-122"/>
                <a:cs typeface="Poppins" panose="02000000000000000000" pitchFamily="2" charset="0"/>
                <a:sym typeface="+mn-ea"/>
              </a:rPr>
              <a:t>kDa</a:t>
            </a:r>
            <a:r>
              <a:rPr lang="en-US" altLang="zh-CN" sz="800" dirty="0">
                <a:latin typeface="Poppins" panose="02000000000000000000" pitchFamily="2" charset="0"/>
                <a:ea typeface="思源黑体 CN Regular" panose="020B0500000000000000" pitchFamily="34" charset="-122"/>
                <a:cs typeface="Poppins" panose="02000000000000000000" pitchFamily="2" charset="0"/>
                <a:sym typeface="+mn-ea"/>
              </a:rPr>
              <a:t>.</a:t>
            </a:r>
            <a:endParaRPr lang="en-US" altLang="en-US" sz="800" dirty="0">
              <a:latin typeface="Poppins" panose="02000000000000000000" pitchFamily="2" charset="0"/>
              <a:ea typeface="思源黑体 CN Regular" panose="020B0500000000000000" pitchFamily="34" charset="-122"/>
              <a:cs typeface="Poppins" panose="02000000000000000000" pitchFamily="2" charset="0"/>
              <a:sym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cxnSp>
        <p:nvCxnSpPr>
          <p:cNvPr id="22" name="直接连接符 21"/>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椭圆 2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33" name="矩形 32"/>
          <p:cNvSpPr/>
          <p:nvPr/>
        </p:nvSpPr>
        <p:spPr>
          <a:xfrm>
            <a:off x="285720" y="594000"/>
            <a:ext cx="4365041" cy="369332"/>
          </a:xfrm>
          <a:prstGeom prst="rect">
            <a:avLst/>
          </a:prstGeom>
        </p:spPr>
        <p:txBody>
          <a:bodyPr wrap="none">
            <a:spAutoFit/>
          </a:bodyPr>
          <a:lstStyle/>
          <a:p>
            <a:pPr>
              <a:defRPr/>
            </a:pP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RSV</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疫苗研究中的应用</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血清滴度检测</a:t>
            </a:r>
          </a:p>
        </p:txBody>
      </p:sp>
      <p:pic>
        <p:nvPicPr>
          <p:cNvPr id="37" name="Picture 2"/>
          <p:cNvPicPr>
            <a:picLocks noChangeAspect="1" noChangeArrowheads="1"/>
          </p:cNvPicPr>
          <p:nvPr/>
        </p:nvPicPr>
        <p:blipFill>
          <a:blip r:embed="rId5" cstate="print"/>
          <a:srcRect r="2903"/>
          <a:stretch>
            <a:fillRect/>
          </a:stretch>
        </p:blipFill>
        <p:spPr bwMode="auto">
          <a:xfrm>
            <a:off x="805056" y="1428742"/>
            <a:ext cx="2326784" cy="1695609"/>
          </a:xfrm>
          <a:prstGeom prst="rect">
            <a:avLst/>
          </a:prstGeom>
          <a:noFill/>
          <a:ln w="9525">
            <a:noFill/>
            <a:miter lim="800000"/>
            <a:headEnd/>
            <a:tailEnd/>
          </a:ln>
          <a:effectLst/>
        </p:spPr>
      </p:pic>
      <p:sp>
        <p:nvSpPr>
          <p:cNvPr id="38" name="矩形 37"/>
          <p:cNvSpPr/>
          <p:nvPr/>
        </p:nvSpPr>
        <p:spPr>
          <a:xfrm>
            <a:off x="1495919" y="3147665"/>
            <a:ext cx="1236980" cy="245110"/>
          </a:xfrm>
          <a:prstGeom prst="rect">
            <a:avLst/>
          </a:prstGeom>
        </p:spPr>
        <p:txBody>
          <a:bodyPr wrap="none">
            <a:spAutoFit/>
          </a:bodyPr>
          <a:lstStyle/>
          <a:p>
            <a:r>
              <a:rPr lang="en-US" altLang="zh-CN" sz="1000" b="1" dirty="0">
                <a:solidFill>
                  <a:srgbClr val="377D6C"/>
                </a:solidFill>
                <a:latin typeface="Poppins" panose="02000000000000000000" pitchFamily="2" charset="0"/>
                <a:ea typeface="思源黑体 CN Normal" panose="020B0400000000000000" pitchFamily="34" charset="-122"/>
                <a:cs typeface="Poppins" panose="02000000000000000000" pitchFamily="2" charset="0"/>
              </a:rPr>
              <a:t>Cat: 11049-V08B</a:t>
            </a:r>
          </a:p>
        </p:txBody>
      </p:sp>
      <p:pic>
        <p:nvPicPr>
          <p:cNvPr id="39" name="Picture 3"/>
          <p:cNvPicPr>
            <a:picLocks noChangeAspect="1" noChangeArrowheads="1"/>
          </p:cNvPicPr>
          <p:nvPr/>
        </p:nvPicPr>
        <p:blipFill>
          <a:blip r:embed="rId6" cstate="print"/>
          <a:srcRect t="17463"/>
          <a:stretch>
            <a:fillRect/>
          </a:stretch>
        </p:blipFill>
        <p:spPr bwMode="auto">
          <a:xfrm>
            <a:off x="3977908" y="1781538"/>
            <a:ext cx="4759591" cy="1335498"/>
          </a:xfrm>
          <a:prstGeom prst="rect">
            <a:avLst/>
          </a:prstGeom>
          <a:noFill/>
          <a:ln w="9525">
            <a:noFill/>
            <a:miter lim="800000"/>
            <a:headEnd/>
            <a:tailEnd/>
          </a:ln>
          <a:effectLst/>
        </p:spPr>
      </p:pic>
      <p:sp>
        <p:nvSpPr>
          <p:cNvPr id="40" name="矩形 39"/>
          <p:cNvSpPr/>
          <p:nvPr/>
        </p:nvSpPr>
        <p:spPr>
          <a:xfrm>
            <a:off x="5587988" y="3147665"/>
            <a:ext cx="1314450" cy="245110"/>
          </a:xfrm>
          <a:prstGeom prst="rect">
            <a:avLst/>
          </a:prstGeom>
        </p:spPr>
        <p:txBody>
          <a:bodyPr wrap="none">
            <a:spAutoFit/>
          </a:bodyPr>
          <a:lstStyle/>
          <a:p>
            <a:r>
              <a:rPr lang="en-US" altLang="zh-CN" sz="1000" b="1" dirty="0">
                <a:solidFill>
                  <a:srgbClr val="377D6C"/>
                </a:solidFill>
                <a:latin typeface="Poppins" panose="02000000000000000000" pitchFamily="2" charset="0"/>
                <a:ea typeface="思源黑体 CN Normal" panose="020B0400000000000000" pitchFamily="34" charset="-122"/>
                <a:cs typeface="Poppins" panose="02000000000000000000" pitchFamily="2" charset="0"/>
              </a:rPr>
              <a:t>Cat: 40830-V08H</a:t>
            </a:r>
          </a:p>
        </p:txBody>
      </p:sp>
      <p:sp>
        <p:nvSpPr>
          <p:cNvPr id="41" name="矩形 40"/>
          <p:cNvSpPr/>
          <p:nvPr/>
        </p:nvSpPr>
        <p:spPr>
          <a:xfrm>
            <a:off x="4206869" y="3452927"/>
            <a:ext cx="4469587" cy="553998"/>
          </a:xfrm>
          <a:prstGeom prst="rect">
            <a:avLst/>
          </a:prstGeom>
        </p:spPr>
        <p:txBody>
          <a:bodyPr wrap="square">
            <a:spAutoFit/>
          </a:bodyPr>
          <a:lstStyle/>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RSV</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疫苗研究中，将义翘神州的</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RSV-G</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重组蛋白用做</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ELISA</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检测的包被抗原，检测血清中</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RSV A2</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病毒特异性抗体的滴度。</a:t>
            </a:r>
            <a:endParaRPr lang="en-US" altLang="zh-CN" sz="1000" dirty="0">
              <a:latin typeface="Poppins" panose="02000000000000000000" pitchFamily="2" charset="0"/>
              <a:ea typeface="思源黑体 CN Regular" panose="020B0500000000000000" pitchFamily="34" charset="-122"/>
              <a:cs typeface="Poppins" panose="02000000000000000000" pitchFamily="2" charset="0"/>
            </a:endParaRPr>
          </a:p>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doi:10.1016/j.vaccine.2014.08.045.</a:t>
            </a: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 name="Line 15"/>
          <p:cNvSpPr>
            <a:spLocks noChangeShapeType="1"/>
          </p:cNvSpPr>
          <p:nvPr/>
        </p:nvSpPr>
        <p:spPr bwMode="auto">
          <a:xfrm flipH="1">
            <a:off x="3949367" y="1419942"/>
            <a:ext cx="20691" cy="2880000"/>
          </a:xfrm>
          <a:prstGeom prst="line">
            <a:avLst/>
          </a:prstGeom>
          <a:noFill/>
          <a:ln w="25400">
            <a:solidFill>
              <a:srgbClr val="007E66"/>
            </a:solidFill>
            <a:prstDash val="sysDot"/>
            <a:round/>
          </a:ln>
          <a:effectLst/>
        </p:spPr>
        <p:txBody>
          <a:bodyPr lIns="90000" tIns="46800" rIns="90000" bIns="46800"/>
          <a:lstStyle/>
          <a:p>
            <a:endParaRPr lang="zh-CN" altLang="en-US" sz="1050">
              <a:latin typeface="Poppins" panose="02000000000000000000" pitchFamily="2" charset="0"/>
              <a:ea typeface="思源黑体 CN Normal" panose="020B0400000000000000" pitchFamily="34" charset="-122"/>
              <a:cs typeface="Poppins" panose="02000000000000000000" pitchFamily="2" charset="0"/>
            </a:endParaRPr>
          </a:p>
        </p:txBody>
      </p:sp>
      <p:sp>
        <p:nvSpPr>
          <p:cNvPr id="43" name="矩形 42"/>
          <p:cNvSpPr/>
          <p:nvPr/>
        </p:nvSpPr>
        <p:spPr>
          <a:xfrm>
            <a:off x="285720" y="3452927"/>
            <a:ext cx="3666068" cy="553998"/>
          </a:xfrm>
          <a:prstGeom prst="rect">
            <a:avLst/>
          </a:prstGeom>
        </p:spPr>
        <p:txBody>
          <a:bodyPr wrap="square">
            <a:spAutoFit/>
          </a:bodyPr>
          <a:lstStyle/>
          <a:p>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在一项</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DNA</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疫苗的研究中，利用义翘神州开发的</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RSV-F</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重组蛋白进行疫苗免疫后血清抗体滴度的检测。</a:t>
            </a:r>
            <a:endParaRPr lang="en-US" altLang="zh-CN" sz="1000" dirty="0">
              <a:latin typeface="Poppins" panose="02000000000000000000" pitchFamily="2" charset="0"/>
              <a:ea typeface="思源黑体 CN Regular" panose="020B0500000000000000" pitchFamily="34" charset="-122"/>
              <a:cs typeface="Poppins" panose="02000000000000000000" pitchFamily="2" charset="0"/>
            </a:endParaRPr>
          </a:p>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doi:10.1016/j.vaccine.2017.04.008.</a:t>
            </a:r>
          </a:p>
        </p:txBody>
      </p:sp>
      <p:cxnSp>
        <p:nvCxnSpPr>
          <p:cNvPr id="18" name="直接连接符 17"/>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1" name="椭圆 20"/>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4" name="椭圆 23"/>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7" name="TextBox 10"/>
          <p:cNvSpPr txBox="1"/>
          <p:nvPr>
            <p:custDataLst>
              <p:tags r:id="rId1"/>
            </p:custDataLst>
          </p:nvPr>
        </p:nvSpPr>
        <p:spPr>
          <a:xfrm>
            <a:off x="388397" y="982800"/>
            <a:ext cx="1581150" cy="300083"/>
          </a:xfrm>
          <a:prstGeom prst="rect">
            <a:avLst/>
          </a:prstGeom>
          <a:noFill/>
        </p:spPr>
        <p:txBody>
          <a:bodyPr wrap="square" lIns="68580" tIns="34290" rIns="68580" bIns="34290" rtlCol="0">
            <a:spAutoFit/>
          </a:bodyPr>
          <a:lstStyle/>
          <a:p>
            <a:r>
              <a:rPr lang="zh-CN" altLang="en-US" sz="15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案例展示：</a:t>
            </a: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Poppins" panose="02000000000000000000" pitchFamily="2" charset="0"/>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8" name="直接连接符 7"/>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60000" y="576000"/>
            <a:ext cx="3461204" cy="369332"/>
          </a:xfrm>
          <a:prstGeom prst="rect">
            <a:avLst/>
          </a:prstGeom>
        </p:spPr>
        <p:txBody>
          <a:bodyPr wrap="none">
            <a:spAutoFit/>
          </a:bodyPr>
          <a:lstStyle/>
          <a:p>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疱疹病毒科</a:t>
            </a:r>
          </a:p>
        </p:txBody>
      </p:sp>
      <p:graphicFrame>
        <p:nvGraphicFramePr>
          <p:cNvPr id="26" name="表格 25"/>
          <p:cNvGraphicFramePr>
            <a:graphicFrameLocks noGrp="1"/>
          </p:cNvGraphicFramePr>
          <p:nvPr/>
        </p:nvGraphicFramePr>
        <p:xfrm>
          <a:off x="428596" y="1214428"/>
          <a:ext cx="3929090" cy="3347340"/>
        </p:xfrm>
        <a:graphic>
          <a:graphicData uri="http://schemas.openxmlformats.org/drawingml/2006/table">
            <a:tbl>
              <a:tblPr firstRow="1">
                <a:tableStyleId>{9D7B26C5-4107-4FEC-AEDC-1716B250A1EF}</a:tableStyleId>
              </a:tblPr>
              <a:tblGrid>
                <a:gridCol w="915638">
                  <a:extLst>
                    <a:ext uri="{9D8B030D-6E8A-4147-A177-3AD203B41FA5}">
                      <a16:colId xmlns:a16="http://schemas.microsoft.com/office/drawing/2014/main" val="20000"/>
                    </a:ext>
                  </a:extLst>
                </a:gridCol>
                <a:gridCol w="602063">
                  <a:extLst>
                    <a:ext uri="{9D8B030D-6E8A-4147-A177-3AD203B41FA5}">
                      <a16:colId xmlns:a16="http://schemas.microsoft.com/office/drawing/2014/main" val="20001"/>
                    </a:ext>
                  </a:extLst>
                </a:gridCol>
                <a:gridCol w="802640">
                  <a:extLst>
                    <a:ext uri="{9D8B030D-6E8A-4147-A177-3AD203B41FA5}">
                      <a16:colId xmlns:a16="http://schemas.microsoft.com/office/drawing/2014/main" val="20002"/>
                    </a:ext>
                  </a:extLst>
                </a:gridCol>
                <a:gridCol w="1608749">
                  <a:extLst>
                    <a:ext uri="{9D8B030D-6E8A-4147-A177-3AD203B41FA5}">
                      <a16:colId xmlns:a16="http://schemas.microsoft.com/office/drawing/2014/main" val="20003"/>
                    </a:ext>
                  </a:extLst>
                </a:gridCol>
              </a:tblGrid>
              <a:tr h="209550">
                <a:tc>
                  <a:txBody>
                    <a:bodyPr/>
                    <a:lstStyle/>
                    <a:p>
                      <a:pPr algn="ctr" fontAlgn="b"/>
                      <a:r>
                        <a:rPr lang="zh-CN" altLang="en-US" sz="90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zh-CN" altLang="en-US" sz="9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rgbClr val="007E66"/>
                    </a:solidFill>
                  </a:tcPr>
                </a:tc>
                <a:tc>
                  <a:txBody>
                    <a:bodyPr/>
                    <a:lstStyle/>
                    <a:p>
                      <a:pPr algn="ctr" fontAlgn="b"/>
                      <a:r>
                        <a:rPr lang="zh-CN" altLang="en-US" sz="90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种属</a:t>
                      </a:r>
                      <a:endParaRPr lang="zh-CN" altLang="en-US" sz="9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rgbClr val="007E66"/>
                    </a:solidFill>
                  </a:tcPr>
                </a:tc>
                <a:tc>
                  <a:txBody>
                    <a:bodyPr/>
                    <a:lstStyle/>
                    <a:p>
                      <a:pPr algn="ctr" fontAlgn="b"/>
                      <a:r>
                        <a:rPr lang="zh-CN" altLang="en-US" sz="90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分子</a:t>
                      </a:r>
                      <a:endParaRPr lang="zh-CN" altLang="en-US" sz="9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rgbClr val="007E66"/>
                    </a:solidFill>
                  </a:tcPr>
                </a:tc>
                <a:tc>
                  <a:txBody>
                    <a:bodyPr/>
                    <a:lstStyle/>
                    <a:p>
                      <a:pPr algn="ctr" fontAlgn="b"/>
                      <a:r>
                        <a:rPr lang="zh-CN" altLang="en-US" sz="90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表达宿主</a:t>
                      </a:r>
                      <a:endParaRPr lang="zh-CN" altLang="en-US" sz="9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rgbClr val="007E66"/>
                    </a:solidFill>
                  </a:tcPr>
                </a:tc>
                <a:extLst>
                  <a:ext uri="{0D108BD9-81ED-4DB2-BD59-A6C34878D82A}">
                    <a16:rowId xmlns:a16="http://schemas.microsoft.com/office/drawing/2014/main" val="10000"/>
                  </a:ext>
                </a:extLst>
              </a:tr>
              <a:tr h="161925">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40907-V08H</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VZV</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VZV-gE</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HEK293 Cells</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extLst>
                  <a:ext uri="{0D108BD9-81ED-4DB2-BD59-A6C34878D82A}">
                    <a16:rowId xmlns:a16="http://schemas.microsoft.com/office/drawing/2014/main" val="10001"/>
                  </a:ext>
                </a:extLst>
              </a:tr>
              <a:tr h="209550">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40958-VNAS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VZV</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VZV-</a:t>
                      </a:r>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gB</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CHO Stable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extLst>
                  <a:ext uri="{0D108BD9-81ED-4DB2-BD59-A6C34878D82A}">
                    <a16:rowId xmlns:a16="http://schemas.microsoft.com/office/drawing/2014/main" val="10002"/>
                  </a:ext>
                </a:extLst>
              </a:tr>
              <a:tr h="161925">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CT125-VNAS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VZV</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gH</a:t>
                      </a:r>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 &amp; </a:t>
                      </a:r>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gL</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CHO Stable Cells</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extLst>
                  <a:ext uri="{0D108BD9-81ED-4DB2-BD59-A6C34878D82A}">
                    <a16:rowId xmlns:a16="http://schemas.microsoft.com/office/drawing/2014/main" val="10003"/>
                  </a:ext>
                </a:extLst>
              </a:tr>
              <a:tr h="161925">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40935-V08B</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HSV2</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gB</a:t>
                      </a:r>
                      <a:endParaRPr lang="en-US" sz="900" b="0" i="0" u="none" strike="noStrike" dirty="0" err="1">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Baculovirus</a:t>
                      </a:r>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-Insect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extLst>
                  <a:ext uri="{0D108BD9-81ED-4DB2-BD59-A6C34878D82A}">
                    <a16:rowId xmlns:a16="http://schemas.microsoft.com/office/drawing/2014/main" val="10004"/>
                  </a:ext>
                </a:extLst>
              </a:tr>
              <a:tr h="161925">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40936-V08B</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HSV2</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gD</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Baculovirus</a:t>
                      </a:r>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-Insect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extLst>
                  <a:ext uri="{0D108BD9-81ED-4DB2-BD59-A6C34878D82A}">
                    <a16:rowId xmlns:a16="http://schemas.microsoft.com/office/drawing/2014/main" val="10005"/>
                  </a:ext>
                </a:extLst>
              </a:tr>
              <a:tr h="161925">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40936-V08H</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HSV2</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gD</a:t>
                      </a:r>
                      <a:endParaRPr lang="en-US" sz="900" b="0" i="0" u="none" strike="noStrike" dirty="0" err="1">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HEK293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extLst>
                  <a:ext uri="{0D108BD9-81ED-4DB2-BD59-A6C34878D82A}">
                    <a16:rowId xmlns:a16="http://schemas.microsoft.com/office/drawing/2014/main" val="10006"/>
                  </a:ext>
                </a:extLst>
              </a:tr>
              <a:tr h="161925">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40957-V08H1</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HSV2</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gC</a:t>
                      </a:r>
                      <a:endParaRPr lang="en-US" sz="900" b="0" i="0" u="none" strike="noStrike" dirty="0" err="1">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HEK293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extLst>
                  <a:ext uri="{0D108BD9-81ED-4DB2-BD59-A6C34878D82A}">
                    <a16:rowId xmlns:a16="http://schemas.microsoft.com/office/drawing/2014/main" val="10007"/>
                  </a:ext>
                </a:extLst>
              </a:tr>
              <a:tr h="161925">
                <a:tc>
                  <a:txBody>
                    <a:bodyPr/>
                    <a:lstStyle/>
                    <a:p>
                      <a:pPr marL="0" algn="ctr" defTabSz="914400" rtl="0" eaLnBrk="1" fontAlgn="b" latinLnBrk="0" hangingPunct="1"/>
                      <a:r>
                        <a:rPr lang="en-US" sz="9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40937-V08B</a:t>
                      </a:r>
                    </a:p>
                  </a:txBody>
                  <a:tcPr marL="36000" marR="36000" marT="36000" marB="36000" anchor="ctr">
                    <a:solidFill>
                      <a:schemeClr val="bg1">
                        <a:lumMod val="9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HSV2</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gE</a:t>
                      </a:r>
                      <a:endParaRPr lang="en-US" sz="900" b="0" i="0" u="none" strike="noStrike" dirty="0" err="1">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Baculovirus</a:t>
                      </a:r>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-Insect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extLst>
                  <a:ext uri="{0D108BD9-81ED-4DB2-BD59-A6C34878D82A}">
                    <a16:rowId xmlns:a16="http://schemas.microsoft.com/office/drawing/2014/main" val="10008"/>
                  </a:ext>
                </a:extLst>
              </a:tr>
              <a:tr h="161925">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40373-V08B</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EBV</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EBV-gp350</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Baculovirus</a:t>
                      </a:r>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-Insect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extLst>
                  <a:ext uri="{0D108BD9-81ED-4DB2-BD59-A6C34878D82A}">
                    <a16:rowId xmlns:a16="http://schemas.microsoft.com/office/drawing/2014/main" val="10009"/>
                  </a:ext>
                </a:extLst>
              </a:tr>
              <a:tr h="161925">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40373-V08H</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EBV</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EBV-gp350</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HEK293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extLst>
                  <a:ext uri="{0D108BD9-81ED-4DB2-BD59-A6C34878D82A}">
                    <a16:rowId xmlns:a16="http://schemas.microsoft.com/office/drawing/2014/main" val="10010"/>
                  </a:ext>
                </a:extLst>
              </a:tr>
              <a:tr h="161925">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CT124-V0825H</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EBV</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gH</a:t>
                      </a:r>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 &amp; </a:t>
                      </a:r>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gL</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HEK293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extLst>
                  <a:ext uri="{0D108BD9-81ED-4DB2-BD59-A6C34878D82A}">
                    <a16:rowId xmlns:a16="http://schemas.microsoft.com/office/drawing/2014/main" val="10011"/>
                  </a:ext>
                </a:extLst>
              </a:tr>
              <a:tr h="161925">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10202-V02H1</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CMV</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gB</a:t>
                      </a:r>
                      <a:endParaRPr lang="en-US" sz="900" b="0" i="0" u="none" strike="noStrike" dirty="0" err="1">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HEK293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extLst>
                  <a:ext uri="{0D108BD9-81ED-4DB2-BD59-A6C34878D82A}">
                    <a16:rowId xmlns:a16="http://schemas.microsoft.com/office/drawing/2014/main" val="10012"/>
                  </a:ext>
                </a:extLst>
              </a:tr>
              <a:tr h="161925">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10202-V02H2</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CMV</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gB</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HEK293 Cells</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extLst>
                  <a:ext uri="{0D108BD9-81ED-4DB2-BD59-A6C34878D82A}">
                    <a16:rowId xmlns:a16="http://schemas.microsoft.com/office/drawing/2014/main" val="10013"/>
                  </a:ext>
                </a:extLst>
              </a:tr>
              <a:tr h="161925">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10202-V08H1</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CMV</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gB</a:t>
                      </a:r>
                      <a:endParaRPr lang="en-US" sz="900" b="0" i="0" u="none" strike="noStrike" dirty="0" err="1">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HEK293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chemeClr val="bg1">
                        <a:lumMod val="95000"/>
                      </a:schemeClr>
                    </a:solidFill>
                  </a:tcPr>
                </a:tc>
                <a:extLst>
                  <a:ext uri="{0D108BD9-81ED-4DB2-BD59-A6C34878D82A}">
                    <a16:rowId xmlns:a16="http://schemas.microsoft.com/office/drawing/2014/main" val="10014"/>
                  </a:ext>
                </a:extLst>
              </a:tr>
              <a:tr h="161925">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10202-VCCH1</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a:latin typeface="Poppins" panose="02000000000000000000" pitchFamily="2" charset="0"/>
                          <a:ea typeface="思源黑体 CN Regular" panose="020B0500000000000000" pitchFamily="34" charset="-122"/>
                          <a:cs typeface="Poppins" panose="02000000000000000000" pitchFamily="2" charset="0"/>
                        </a:rPr>
                        <a:t>CMV</a:t>
                      </a:r>
                      <a:endParaRPr lang="en-US" sz="900" b="0" i="0" u="none" strike="noStrike">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err="1">
                          <a:latin typeface="Poppins" panose="02000000000000000000" pitchFamily="2" charset="0"/>
                          <a:ea typeface="思源黑体 CN Regular" panose="020B0500000000000000" pitchFamily="34" charset="-122"/>
                          <a:cs typeface="Poppins" panose="02000000000000000000" pitchFamily="2" charset="0"/>
                        </a:rPr>
                        <a:t>gB</a:t>
                      </a:r>
                      <a:endParaRPr lang="en-US" sz="900" b="0" i="0" u="none" strike="noStrike" dirty="0" err="1">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ctr" fontAlgn="b"/>
                      <a:r>
                        <a:rPr lang="en-US" sz="900" u="none" strike="noStrike" dirty="0">
                          <a:latin typeface="Poppins" panose="02000000000000000000" pitchFamily="2" charset="0"/>
                          <a:ea typeface="思源黑体 CN Regular" panose="020B0500000000000000" pitchFamily="34" charset="-122"/>
                          <a:cs typeface="Poppins" panose="02000000000000000000" pitchFamily="2" charset="0"/>
                        </a:rPr>
                        <a:t>HEK293 Cells</a:t>
                      </a:r>
                      <a:endParaRPr lang="en-US" sz="9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extLst>
                  <a:ext uri="{0D108BD9-81ED-4DB2-BD59-A6C34878D82A}">
                    <a16:rowId xmlns:a16="http://schemas.microsoft.com/office/drawing/2014/main" val="10015"/>
                  </a:ext>
                </a:extLst>
              </a:tr>
            </a:tbl>
          </a:graphicData>
        </a:graphic>
      </p:graphicFrame>
      <p:sp>
        <p:nvSpPr>
          <p:cNvPr id="29" name="矩形 28"/>
          <p:cNvSpPr/>
          <p:nvPr/>
        </p:nvSpPr>
        <p:spPr>
          <a:xfrm>
            <a:off x="4860027" y="771932"/>
            <a:ext cx="2448272" cy="307777"/>
          </a:xfrm>
          <a:prstGeom prst="rect">
            <a:avLst/>
          </a:prstGeom>
        </p:spPr>
        <p:txBody>
          <a:bodyPr wrap="square">
            <a:spAutoFit/>
          </a:bodyPr>
          <a:lstStyle/>
          <a:p>
            <a:pPr>
              <a:buClr>
                <a:srgbClr val="007E66"/>
              </a:buClr>
              <a:buFont typeface="Wingdings" panose="05000000000000000000" pitchFamily="2" charset="2"/>
              <a:buChar char="n"/>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质量验证</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 name="矩形 30"/>
          <p:cNvSpPr/>
          <p:nvPr/>
        </p:nvSpPr>
        <p:spPr>
          <a:xfrm>
            <a:off x="4786632" y="1098802"/>
            <a:ext cx="4143372" cy="215444"/>
          </a:xfrm>
          <a:prstGeom prst="rect">
            <a:avLst/>
          </a:prstGeom>
        </p:spPr>
        <p:txBody>
          <a:bodyPr wrap="square">
            <a:spAutoFit/>
          </a:bodyPr>
          <a:lstStyle/>
          <a:p>
            <a:pPr>
              <a:buClr>
                <a:srgbClr val="005440"/>
              </a:buClr>
              <a:buFont typeface="Wingdings" panose="05000000000000000000" pitchFamily="2" charset="2"/>
              <a:buChar char="Ø"/>
            </a:pPr>
            <a:r>
              <a:rPr lang="en-US" sz="800" b="1" dirty="0">
                <a:latin typeface="Poppins" panose="02000000000000000000" pitchFamily="2" charset="0"/>
                <a:ea typeface="思源黑体 CN Regular" panose="020B0500000000000000" pitchFamily="34" charset="-122"/>
                <a:cs typeface="Poppins" panose="02000000000000000000" pitchFamily="2" charset="0"/>
              </a:rPr>
              <a:t>HSV 2 (strain 333) </a:t>
            </a:r>
            <a:r>
              <a:rPr lang="en-US" sz="800" b="1" dirty="0" err="1">
                <a:latin typeface="Poppins" panose="02000000000000000000" pitchFamily="2" charset="0"/>
                <a:ea typeface="思源黑体 CN Regular" panose="020B0500000000000000" pitchFamily="34" charset="-122"/>
                <a:cs typeface="Poppins" panose="02000000000000000000" pitchFamily="2" charset="0"/>
              </a:rPr>
              <a:t>gD</a:t>
            </a:r>
            <a:r>
              <a:rPr lang="en-US" sz="800" b="1" dirty="0">
                <a:latin typeface="Poppins" panose="02000000000000000000" pitchFamily="2" charset="0"/>
                <a:ea typeface="思源黑体 CN Regular" panose="020B0500000000000000" pitchFamily="34" charset="-122"/>
                <a:cs typeface="Poppins" panose="02000000000000000000" pitchFamily="2" charset="0"/>
              </a:rPr>
              <a:t> Protein (</a:t>
            </a:r>
            <a:r>
              <a:rPr lang="en-US" sz="8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 40936-V08H)</a:t>
            </a:r>
            <a:endParaRPr lang="zh-CN" altLang="en-US" sz="8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 name="矩形 31"/>
          <p:cNvSpPr/>
          <p:nvPr/>
        </p:nvSpPr>
        <p:spPr>
          <a:xfrm>
            <a:off x="6804248" y="1707654"/>
            <a:ext cx="2339752" cy="829945"/>
          </a:xfrm>
          <a:prstGeom prst="rect">
            <a:avLst/>
          </a:prstGeom>
        </p:spPr>
        <p:txBody>
          <a:bodyPr wrap="square">
            <a:spAutoFit/>
          </a:bodyPr>
          <a:lstStyle/>
          <a:p>
            <a:r>
              <a:rPr lang="en-US" sz="800" dirty="0">
                <a:latin typeface="Poppins" panose="02000000000000000000" pitchFamily="2" charset="0"/>
                <a:ea typeface="思源黑体 CN Regular" panose="020B0500000000000000" pitchFamily="34" charset="-122"/>
                <a:cs typeface="Poppins" panose="02000000000000000000" pitchFamily="2" charset="0"/>
              </a:rPr>
              <a:t>Immobilized Recombinant Human CD111 / Nectin-1 / PVRL1 Protein (</a:t>
            </a:r>
            <a:r>
              <a:rPr lang="en-US" sz="800" dirty="0" err="1">
                <a:latin typeface="Poppins" panose="02000000000000000000" pitchFamily="2" charset="0"/>
                <a:ea typeface="思源黑体 CN Regular" panose="020B0500000000000000" pitchFamily="34" charset="-122"/>
                <a:cs typeface="Poppins" panose="02000000000000000000" pitchFamily="2" charset="0"/>
              </a:rPr>
              <a:t>Fc</a:t>
            </a:r>
            <a:r>
              <a:rPr lang="en-US" sz="800" dirty="0">
                <a:latin typeface="Poppins" panose="02000000000000000000" pitchFamily="2" charset="0"/>
                <a:ea typeface="思源黑体 CN Regular" panose="020B0500000000000000" pitchFamily="34" charset="-122"/>
                <a:cs typeface="Poppins" panose="02000000000000000000" pitchFamily="2" charset="0"/>
              </a:rPr>
              <a:t> Tag) (</a:t>
            </a:r>
            <a:r>
              <a:rPr lang="en-US" sz="800"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Cat:11611-H02H</a:t>
            </a:r>
            <a:r>
              <a:rPr lang="en-US" sz="800" dirty="0">
                <a:latin typeface="Poppins" panose="02000000000000000000" pitchFamily="2" charset="0"/>
                <a:ea typeface="思源黑体 CN Regular" panose="020B0500000000000000" pitchFamily="34" charset="-122"/>
                <a:cs typeface="Poppins" panose="02000000000000000000" pitchFamily="2" charset="0"/>
              </a:rPr>
              <a:t>) at 2 </a:t>
            </a:r>
            <a:r>
              <a:rPr lang="el-GR" sz="800" dirty="0">
                <a:latin typeface="Poppins" panose="02000000000000000000" pitchFamily="2" charset="0"/>
                <a:ea typeface="思源黑体 CN Regular" panose="020B0500000000000000" pitchFamily="34" charset="-122"/>
                <a:cs typeface="Poppins" panose="02000000000000000000" pitchFamily="2" charset="0"/>
              </a:rPr>
              <a:t>μ</a:t>
            </a:r>
            <a:r>
              <a:rPr lang="en-US" sz="800" dirty="0">
                <a:latin typeface="Poppins" panose="02000000000000000000" pitchFamily="2" charset="0"/>
                <a:ea typeface="思源黑体 CN Regular" panose="020B0500000000000000" pitchFamily="34" charset="-122"/>
                <a:cs typeface="Poppins" panose="02000000000000000000" pitchFamily="2" charset="0"/>
              </a:rPr>
              <a:t>g/ml (100 </a:t>
            </a:r>
            <a:r>
              <a:rPr lang="el-GR" sz="800" dirty="0">
                <a:latin typeface="Poppins" panose="02000000000000000000" pitchFamily="2" charset="0"/>
                <a:ea typeface="思源黑体 CN Regular" panose="020B0500000000000000" pitchFamily="34" charset="-122"/>
                <a:cs typeface="Poppins" panose="02000000000000000000" pitchFamily="2" charset="0"/>
              </a:rPr>
              <a:t>μ</a:t>
            </a:r>
            <a:r>
              <a:rPr lang="en-US" sz="800" dirty="0">
                <a:latin typeface="Poppins" panose="02000000000000000000" pitchFamily="2" charset="0"/>
                <a:ea typeface="思源黑体 CN Regular" panose="020B0500000000000000" pitchFamily="34" charset="-122"/>
                <a:cs typeface="Poppins" panose="02000000000000000000" pitchFamily="2" charset="0"/>
              </a:rPr>
              <a:t>L/well) can bind Recombinant HSV 2 (strain 333) </a:t>
            </a:r>
            <a:r>
              <a:rPr lang="en-US" sz="800" dirty="0" err="1">
                <a:latin typeface="Poppins" panose="02000000000000000000" pitchFamily="2" charset="0"/>
                <a:ea typeface="思源黑体 CN Regular" panose="020B0500000000000000" pitchFamily="34" charset="-122"/>
                <a:cs typeface="Poppins" panose="02000000000000000000" pitchFamily="2" charset="0"/>
              </a:rPr>
              <a:t>gD</a:t>
            </a:r>
            <a:r>
              <a:rPr lang="en-US" sz="800" dirty="0">
                <a:latin typeface="Poppins" panose="02000000000000000000" pitchFamily="2" charset="0"/>
                <a:ea typeface="思源黑体 CN Regular" panose="020B0500000000000000" pitchFamily="34" charset="-122"/>
                <a:cs typeface="Poppins" panose="02000000000000000000" pitchFamily="2" charset="0"/>
              </a:rPr>
              <a:t> Protein (ECD, His Tag) (</a:t>
            </a:r>
            <a:r>
              <a:rPr lang="en-US" sz="800"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Cat:40936-V08H</a:t>
            </a:r>
            <a:r>
              <a:rPr lang="en-US" sz="800" dirty="0">
                <a:latin typeface="Poppins" panose="02000000000000000000" pitchFamily="2" charset="0"/>
                <a:ea typeface="思源黑体 CN Regular" panose="020B0500000000000000" pitchFamily="34" charset="-122"/>
                <a:cs typeface="Poppins" panose="02000000000000000000" pitchFamily="2" charset="0"/>
              </a:rPr>
              <a:t>), the EC</a:t>
            </a:r>
            <a:r>
              <a:rPr lang="en-US" sz="800" baseline="-25000" dirty="0">
                <a:latin typeface="Poppins" panose="02000000000000000000" pitchFamily="2" charset="0"/>
                <a:ea typeface="思源黑体 CN Regular" panose="020B0500000000000000" pitchFamily="34" charset="-122"/>
                <a:cs typeface="Poppins" panose="02000000000000000000" pitchFamily="2" charset="0"/>
              </a:rPr>
              <a:t>50</a:t>
            </a:r>
            <a:r>
              <a:rPr lang="en-US" sz="800" dirty="0">
                <a:latin typeface="Poppins" panose="02000000000000000000" pitchFamily="2" charset="0"/>
                <a:ea typeface="思源黑体 CN Regular" panose="020B0500000000000000" pitchFamily="34" charset="-122"/>
                <a:cs typeface="Poppins" panose="02000000000000000000" pitchFamily="2" charset="0"/>
              </a:rPr>
              <a:t> is 30-100 </a:t>
            </a:r>
            <a:r>
              <a:rPr lang="en-US" sz="800" dirty="0" err="1">
                <a:latin typeface="Poppins" panose="02000000000000000000" pitchFamily="2" charset="0"/>
                <a:ea typeface="思源黑体 CN Regular" panose="020B0500000000000000" pitchFamily="34" charset="-122"/>
                <a:cs typeface="Poppins" panose="02000000000000000000" pitchFamily="2" charset="0"/>
              </a:rPr>
              <a:t>ng</a:t>
            </a:r>
            <a:r>
              <a:rPr lang="en-US" sz="800" dirty="0">
                <a:latin typeface="Poppins" panose="02000000000000000000" pitchFamily="2" charset="0"/>
                <a:ea typeface="思源黑体 CN Regular" panose="020B0500000000000000" pitchFamily="34" charset="-122"/>
                <a:cs typeface="Poppins" panose="02000000000000000000" pitchFamily="2" charset="0"/>
              </a:rPr>
              <a:t>/</a:t>
            </a:r>
            <a:r>
              <a:rPr lang="en-US" sz="800" dirty="0" err="1">
                <a:latin typeface="Poppins" panose="02000000000000000000" pitchFamily="2" charset="0"/>
                <a:ea typeface="思源黑体 CN Regular" panose="020B0500000000000000" pitchFamily="34" charset="-122"/>
                <a:cs typeface="Poppins" panose="02000000000000000000" pitchFamily="2" charset="0"/>
              </a:rPr>
              <a:t>mL.</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矩形 32"/>
          <p:cNvSpPr/>
          <p:nvPr/>
        </p:nvSpPr>
        <p:spPr>
          <a:xfrm>
            <a:off x="4786314" y="2932370"/>
            <a:ext cx="4572000" cy="215444"/>
          </a:xfrm>
          <a:prstGeom prst="rect">
            <a:avLst/>
          </a:prstGeom>
        </p:spPr>
        <p:txBody>
          <a:bodyPr wrap="square">
            <a:spAutoFit/>
          </a:bodyPr>
          <a:lstStyle/>
          <a:p>
            <a:pPr>
              <a:buClr>
                <a:srgbClr val="005440"/>
              </a:buClr>
              <a:buFont typeface="Wingdings" panose="05000000000000000000" pitchFamily="2" charset="2"/>
              <a:buChar char="Ø"/>
            </a:pPr>
            <a:r>
              <a:rPr lang="fr-FR" sz="800" b="1" dirty="0">
                <a:latin typeface="Poppins" panose="02000000000000000000" pitchFamily="2" charset="0"/>
                <a:ea typeface="思源黑体 CN Regular" panose="020B0500000000000000" pitchFamily="34" charset="-122"/>
                <a:cs typeface="Poppins" panose="02000000000000000000" pitchFamily="2" charset="0"/>
              </a:rPr>
              <a:t>VZV (strain Oka vaccine) Glycoprotein B Protein </a:t>
            </a:r>
            <a:r>
              <a:rPr lang="en-US" sz="800" b="1" dirty="0">
                <a:latin typeface="Poppins" panose="02000000000000000000" pitchFamily="2" charset="0"/>
                <a:ea typeface="思源黑体 CN Regular" panose="020B0500000000000000" pitchFamily="34" charset="-122"/>
                <a:cs typeface="Poppins" panose="02000000000000000000" pitchFamily="2" charset="0"/>
              </a:rPr>
              <a:t>(</a:t>
            </a:r>
            <a:r>
              <a:rPr lang="en-US" sz="8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 40958-VNAS </a:t>
            </a:r>
            <a:r>
              <a:rPr lang="en-US" sz="800" b="1" dirty="0">
                <a:latin typeface="Poppins" panose="02000000000000000000" pitchFamily="2" charset="0"/>
                <a:ea typeface="思源黑体 CN Regular" panose="020B0500000000000000" pitchFamily="34" charset="-122"/>
                <a:cs typeface="Poppins" panose="02000000000000000000" pitchFamily="2" charset="0"/>
              </a:rPr>
              <a:t>)</a:t>
            </a:r>
            <a:endParaRPr lang="fr-FR" sz="8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 name="矩形 33"/>
          <p:cNvSpPr/>
          <p:nvPr/>
        </p:nvSpPr>
        <p:spPr>
          <a:xfrm>
            <a:off x="7143736" y="3723878"/>
            <a:ext cx="2000264" cy="337185"/>
          </a:xfrm>
          <a:prstGeom prst="rect">
            <a:avLst/>
          </a:prstGeom>
        </p:spPr>
        <p:txBody>
          <a:bodyPr wrap="square">
            <a:spAutoFit/>
          </a:bodyPr>
          <a:lstStyle/>
          <a:p>
            <a:r>
              <a:rPr lang="en-US" sz="800" dirty="0">
                <a:latin typeface="Poppins" panose="02000000000000000000" pitchFamily="2" charset="0"/>
                <a:ea typeface="思源黑体 CN Regular" panose="020B0500000000000000" pitchFamily="34" charset="-122"/>
                <a:cs typeface="Poppins" panose="02000000000000000000" pitchFamily="2" charset="0"/>
              </a:rPr>
              <a:t>The purity is more than 95%.</a:t>
            </a:r>
          </a:p>
          <a:p>
            <a:r>
              <a:rPr lang="en-US" sz="800" dirty="0">
                <a:latin typeface="Poppins" panose="02000000000000000000" pitchFamily="2" charset="0"/>
                <a:ea typeface="思源黑体 CN Regular" panose="020B0500000000000000" pitchFamily="34" charset="-122"/>
                <a:cs typeface="Poppins" panose="02000000000000000000" pitchFamily="2" charset="0"/>
              </a:rPr>
              <a:t>The MW is around 276kDa.</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p:cNvPicPr>
            <a:picLocks noChangeAspect="1" noChangeArrowheads="1"/>
          </p:cNvPicPr>
          <p:nvPr/>
        </p:nvPicPr>
        <p:blipFill>
          <a:blip r:embed="rId3" cstate="print"/>
          <a:srcRect/>
          <a:stretch>
            <a:fillRect/>
          </a:stretch>
        </p:blipFill>
        <p:spPr bwMode="auto">
          <a:xfrm>
            <a:off x="4714876" y="3126408"/>
            <a:ext cx="2500329" cy="1471612"/>
          </a:xfrm>
          <a:prstGeom prst="rect">
            <a:avLst/>
          </a:prstGeom>
          <a:noFill/>
          <a:ln w="9525">
            <a:noFill/>
            <a:miter lim="800000"/>
            <a:headEnd/>
            <a:tailEnd/>
          </a:ln>
          <a:effectLst/>
        </p:spPr>
      </p:pic>
      <p:pic>
        <p:nvPicPr>
          <p:cNvPr id="22" name="Picture 3"/>
          <p:cNvPicPr>
            <a:picLocks noChangeAspect="1" noChangeArrowheads="1"/>
          </p:cNvPicPr>
          <p:nvPr/>
        </p:nvPicPr>
        <p:blipFill>
          <a:blip r:embed="rId4" cstate="print"/>
          <a:srcRect/>
          <a:stretch>
            <a:fillRect/>
          </a:stretch>
        </p:blipFill>
        <p:spPr bwMode="auto">
          <a:xfrm>
            <a:off x="4932040" y="1388558"/>
            <a:ext cx="1832625" cy="1428739"/>
          </a:xfrm>
          <a:prstGeom prst="rect">
            <a:avLst/>
          </a:prstGeom>
          <a:noFill/>
          <a:ln w="9525">
            <a:noFill/>
            <a:miter lim="800000"/>
            <a:headEnd/>
            <a:tailEnd/>
          </a:ln>
          <a:effectLst/>
        </p:spPr>
      </p:pic>
      <p:cxnSp>
        <p:nvCxnSpPr>
          <p:cNvPr id="19" name="直接连接符 18"/>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8" name="直接连接符 7"/>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60000" y="576000"/>
            <a:ext cx="3449983" cy="369332"/>
          </a:xfrm>
          <a:prstGeom prst="rect">
            <a:avLst/>
          </a:prstGeom>
        </p:spPr>
        <p:txBody>
          <a:bodyPr wrap="none">
            <a:spAutoFit/>
          </a:bodyPr>
          <a:lstStyle/>
          <a:p>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疱疹病毒科</a:t>
            </a:r>
          </a:p>
        </p:txBody>
      </p:sp>
      <p:cxnSp>
        <p:nvCxnSpPr>
          <p:cNvPr id="19" name="直接连接符 18"/>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
        <p:nvSpPr>
          <p:cNvPr id="31" name="矩形 30"/>
          <p:cNvSpPr/>
          <p:nvPr/>
        </p:nvSpPr>
        <p:spPr>
          <a:xfrm>
            <a:off x="148590" y="1851660"/>
            <a:ext cx="4291965" cy="398780"/>
          </a:xfrm>
          <a:prstGeom prst="rect">
            <a:avLst/>
          </a:prstGeom>
        </p:spPr>
        <p:txBody>
          <a:bodyPr wrap="square">
            <a:spAutoFit/>
          </a:bodyPr>
          <a:lstStyle/>
          <a:p>
            <a:pPr indent="0" algn="ctr">
              <a:buClr>
                <a:srgbClr val="005440"/>
              </a:buClr>
              <a:buNone/>
            </a:pPr>
            <a:r>
              <a:rPr lang="en-US" sz="1000" b="1">
                <a:latin typeface="Poppins" panose="02000000000000000000" pitchFamily="2" charset="0"/>
                <a:ea typeface="思源黑体 CN Regular" panose="020B0500000000000000" pitchFamily="34" charset="-122"/>
                <a:cs typeface="Poppins" panose="02000000000000000000" pitchFamily="2" charset="0"/>
              </a:rPr>
              <a:t>Varicella-zoster virus (VZV) Glycoprotein E Protein</a:t>
            </a:r>
          </a:p>
          <a:p>
            <a:pPr indent="0" algn="ctr">
              <a:buClr>
                <a:srgbClr val="005440"/>
              </a:buClr>
              <a:buNone/>
            </a:pPr>
            <a:r>
              <a:rPr lang="en-US" sz="1000" b="1">
                <a:latin typeface="Poppins" panose="02000000000000000000" pitchFamily="2" charset="0"/>
                <a:ea typeface="思源黑体 CN Regular" panose="020B0500000000000000" pitchFamily="34" charset="-122"/>
                <a:cs typeface="Poppins" panose="02000000000000000000" pitchFamily="2" charset="0"/>
              </a:rPr>
              <a:t>(Cat#: </a:t>
            </a:r>
            <a:r>
              <a:rPr lang="en-US" sz="1000" b="1">
                <a:solidFill>
                  <a:srgbClr val="007E66"/>
                </a:solidFill>
                <a:latin typeface="Poppins" panose="02000000000000000000" pitchFamily="2" charset="0"/>
                <a:ea typeface="思源黑体 CN Regular" panose="020B0500000000000000" pitchFamily="34" charset="-122"/>
                <a:cs typeface="Poppins" panose="02000000000000000000" pitchFamily="2" charset="0"/>
              </a:rPr>
              <a:t>40907-VNAS</a:t>
            </a:r>
            <a:r>
              <a:rPr lang="en-US" sz="1000" b="1">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p:txBody>
      </p:sp>
      <p:pic>
        <p:nvPicPr>
          <p:cNvPr id="3" name="图片 2"/>
          <p:cNvPicPr/>
          <p:nvPr/>
        </p:nvPicPr>
        <p:blipFill>
          <a:blip r:embed="rId3"/>
        </p:blipFill>
        <p:spPr>
          <a:xfrm>
            <a:off x="356235" y="2313305"/>
            <a:ext cx="2157095" cy="1415415"/>
          </a:xfrm>
          <a:prstGeom prst="rect">
            <a:avLst/>
          </a:prstGeom>
        </p:spPr>
      </p:pic>
      <p:pic>
        <p:nvPicPr>
          <p:cNvPr id="4" name="图片 3"/>
          <p:cNvPicPr/>
          <p:nvPr/>
        </p:nvPicPr>
        <p:blipFill>
          <a:blip r:embed="rId4"/>
        </p:blipFill>
        <p:spPr>
          <a:xfrm>
            <a:off x="2553970" y="2385060"/>
            <a:ext cx="1905000" cy="1562100"/>
          </a:xfrm>
          <a:prstGeom prst="rect">
            <a:avLst/>
          </a:prstGeom>
        </p:spPr>
      </p:pic>
      <p:sp>
        <p:nvSpPr>
          <p:cNvPr id="5" name="文本框 4"/>
          <p:cNvSpPr txBox="1"/>
          <p:nvPr/>
        </p:nvSpPr>
        <p:spPr>
          <a:xfrm>
            <a:off x="261620" y="3944620"/>
            <a:ext cx="2158365" cy="368300"/>
          </a:xfrm>
          <a:prstGeom prst="rect">
            <a:avLst/>
          </a:prstGeom>
          <a:noFill/>
        </p:spPr>
        <p:txBody>
          <a:bodyPr wrap="square" rtlCol="0" anchor="t">
            <a:spAutoFit/>
          </a:bodyPr>
          <a:lstStyle/>
          <a:p>
            <a:pPr algn="ctr"/>
            <a:r>
              <a:rPr sz="900">
                <a:latin typeface="Poppins" panose="02000000000000000000" pitchFamily="2" charset="0"/>
                <a:cs typeface="Poppins" panose="02000000000000000000" pitchFamily="2" charset="0"/>
              </a:rPr>
              <a:t>Purity: ≥ 90% as determined by</a:t>
            </a:r>
            <a:r>
              <a:rPr lang="en-US" sz="900">
                <a:latin typeface="Poppins" panose="02000000000000000000" pitchFamily="2" charset="0"/>
                <a:cs typeface="Poppins" panose="02000000000000000000" pitchFamily="2" charset="0"/>
              </a:rPr>
              <a:t> </a:t>
            </a:r>
            <a:r>
              <a:rPr sz="900">
                <a:latin typeface="Poppins" panose="02000000000000000000" pitchFamily="2" charset="0"/>
                <a:cs typeface="Poppins" panose="02000000000000000000" pitchFamily="2" charset="0"/>
              </a:rPr>
              <a:t>SEC-HPLC &amp; SDS-PAGE.</a:t>
            </a:r>
          </a:p>
        </p:txBody>
      </p:sp>
      <p:sp>
        <p:nvSpPr>
          <p:cNvPr id="6" name="文本框 5"/>
          <p:cNvSpPr txBox="1"/>
          <p:nvPr/>
        </p:nvSpPr>
        <p:spPr>
          <a:xfrm>
            <a:off x="2593340" y="3947160"/>
            <a:ext cx="1860550" cy="506730"/>
          </a:xfrm>
          <a:prstGeom prst="rect">
            <a:avLst/>
          </a:prstGeom>
          <a:noFill/>
        </p:spPr>
        <p:txBody>
          <a:bodyPr wrap="square" rtlCol="0" anchor="t">
            <a:spAutoFit/>
          </a:bodyPr>
          <a:lstStyle/>
          <a:p>
            <a:pPr algn="ctr"/>
            <a:r>
              <a:rPr sz="900">
                <a:latin typeface="Poppins" panose="02000000000000000000" pitchFamily="2" charset="0"/>
                <a:cs typeface="Poppins" panose="02000000000000000000" pitchFamily="2" charset="0"/>
              </a:rPr>
              <a:t>Immobilized Recombinant VZV gE</a:t>
            </a:r>
            <a:r>
              <a:rPr lang="en-US" sz="900">
                <a:latin typeface="Poppins" panose="02000000000000000000" pitchFamily="2" charset="0"/>
                <a:cs typeface="Poppins" panose="02000000000000000000" pitchFamily="2" charset="0"/>
              </a:rPr>
              <a:t> </a:t>
            </a:r>
            <a:r>
              <a:rPr sz="900">
                <a:latin typeface="Poppins" panose="02000000000000000000" pitchFamily="2" charset="0"/>
                <a:cs typeface="Poppins" panose="02000000000000000000" pitchFamily="2" charset="0"/>
              </a:rPr>
              <a:t>Protein can bind Anti-VZV-gE Antibody.</a:t>
            </a:r>
          </a:p>
        </p:txBody>
      </p:sp>
      <p:sp>
        <p:nvSpPr>
          <p:cNvPr id="10" name="矩形 9"/>
          <p:cNvSpPr/>
          <p:nvPr/>
        </p:nvSpPr>
        <p:spPr>
          <a:xfrm>
            <a:off x="4938395" y="1851660"/>
            <a:ext cx="3613785" cy="398780"/>
          </a:xfrm>
          <a:prstGeom prst="rect">
            <a:avLst/>
          </a:prstGeom>
        </p:spPr>
        <p:txBody>
          <a:bodyPr wrap="square">
            <a:spAutoFit/>
          </a:bodyPr>
          <a:lstStyle/>
          <a:p>
            <a:pPr indent="0" algn="ctr">
              <a:buClr>
                <a:srgbClr val="005440"/>
              </a:buClr>
              <a:buNone/>
            </a:pPr>
            <a:r>
              <a:rPr lang="en-US" sz="1000" b="1">
                <a:latin typeface="Poppins" panose="02000000000000000000" pitchFamily="2" charset="0"/>
                <a:ea typeface="思源黑体 CN Regular" panose="020B0500000000000000" pitchFamily="34" charset="-122"/>
                <a:cs typeface="Poppins" panose="02000000000000000000" pitchFamily="2" charset="0"/>
              </a:rPr>
              <a:t>Varicella-zoster virus (VZV) Glycoprotein B Protein</a:t>
            </a:r>
          </a:p>
          <a:p>
            <a:pPr indent="0" algn="ctr">
              <a:buClr>
                <a:srgbClr val="005440"/>
              </a:buClr>
              <a:buNone/>
            </a:pPr>
            <a:r>
              <a:rPr lang="en-US" sz="1000" b="1">
                <a:latin typeface="Poppins" panose="02000000000000000000" pitchFamily="2" charset="0"/>
                <a:ea typeface="思源黑体 CN Regular" panose="020B0500000000000000" pitchFamily="34" charset="-122"/>
                <a:cs typeface="Poppins" panose="02000000000000000000" pitchFamily="2" charset="0"/>
              </a:rPr>
              <a:t> (Cat#: </a:t>
            </a:r>
            <a:r>
              <a:rPr lang="en-US" sz="1000" b="1">
                <a:solidFill>
                  <a:srgbClr val="007E66"/>
                </a:solidFill>
                <a:latin typeface="Poppins" panose="02000000000000000000" pitchFamily="2" charset="0"/>
                <a:ea typeface="思源黑体 CN Regular" panose="020B0500000000000000" pitchFamily="34" charset="-122"/>
                <a:cs typeface="Poppins" panose="02000000000000000000" pitchFamily="2" charset="0"/>
              </a:rPr>
              <a:t>40958-VNAS</a:t>
            </a:r>
            <a:r>
              <a:rPr lang="en-US" sz="1000" b="1">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p:txBody>
      </p:sp>
      <p:pic>
        <p:nvPicPr>
          <p:cNvPr id="11" name="图片 10"/>
          <p:cNvPicPr/>
          <p:nvPr/>
        </p:nvPicPr>
        <p:blipFill>
          <a:blip r:embed="rId5"/>
        </p:blipFill>
        <p:spPr>
          <a:xfrm>
            <a:off x="4650105" y="2313305"/>
            <a:ext cx="2324100" cy="1562100"/>
          </a:xfrm>
          <a:prstGeom prst="rect">
            <a:avLst/>
          </a:prstGeom>
        </p:spPr>
      </p:pic>
      <p:pic>
        <p:nvPicPr>
          <p:cNvPr id="12" name="图片 11"/>
          <p:cNvPicPr/>
          <p:nvPr/>
        </p:nvPicPr>
        <p:blipFill>
          <a:blip r:embed="rId6"/>
        </p:blipFill>
        <p:spPr>
          <a:xfrm>
            <a:off x="7045961" y="2355850"/>
            <a:ext cx="1981199" cy="1562100"/>
          </a:xfrm>
          <a:prstGeom prst="rect">
            <a:avLst/>
          </a:prstGeom>
        </p:spPr>
      </p:pic>
      <p:sp>
        <p:nvSpPr>
          <p:cNvPr id="13" name="文本框 12"/>
          <p:cNvSpPr txBox="1"/>
          <p:nvPr/>
        </p:nvSpPr>
        <p:spPr>
          <a:xfrm>
            <a:off x="4753610" y="4011295"/>
            <a:ext cx="2158365" cy="368300"/>
          </a:xfrm>
          <a:prstGeom prst="rect">
            <a:avLst/>
          </a:prstGeom>
          <a:noFill/>
        </p:spPr>
        <p:txBody>
          <a:bodyPr wrap="square" rtlCol="0" anchor="t">
            <a:spAutoFit/>
          </a:bodyPr>
          <a:lstStyle/>
          <a:p>
            <a:pPr algn="ctr"/>
            <a:r>
              <a:rPr sz="900">
                <a:latin typeface="Poppins" panose="02000000000000000000" pitchFamily="2" charset="0"/>
                <a:cs typeface="Poppins" panose="02000000000000000000" pitchFamily="2" charset="0"/>
              </a:rPr>
              <a:t>Purity: ≥ 90% as determined by</a:t>
            </a:r>
            <a:r>
              <a:rPr lang="en-US" sz="900">
                <a:latin typeface="Poppins" panose="02000000000000000000" pitchFamily="2" charset="0"/>
                <a:cs typeface="Poppins" panose="02000000000000000000" pitchFamily="2" charset="0"/>
              </a:rPr>
              <a:t> </a:t>
            </a:r>
            <a:r>
              <a:rPr sz="900">
                <a:latin typeface="Poppins" panose="02000000000000000000" pitchFamily="2" charset="0"/>
                <a:cs typeface="Poppins" panose="02000000000000000000" pitchFamily="2" charset="0"/>
              </a:rPr>
              <a:t>SEC-HPLC &amp; SDS-PAGE.</a:t>
            </a:r>
          </a:p>
        </p:txBody>
      </p:sp>
      <p:sp>
        <p:nvSpPr>
          <p:cNvPr id="14" name="文本框 13"/>
          <p:cNvSpPr txBox="1"/>
          <p:nvPr/>
        </p:nvSpPr>
        <p:spPr>
          <a:xfrm>
            <a:off x="7164070" y="3989070"/>
            <a:ext cx="1916430" cy="506730"/>
          </a:xfrm>
          <a:prstGeom prst="rect">
            <a:avLst/>
          </a:prstGeom>
          <a:noFill/>
        </p:spPr>
        <p:txBody>
          <a:bodyPr wrap="square" rtlCol="0" anchor="t">
            <a:spAutoFit/>
          </a:bodyPr>
          <a:lstStyle/>
          <a:p>
            <a:pPr algn="ctr"/>
            <a:r>
              <a:rPr sz="900">
                <a:latin typeface="Poppins" panose="02000000000000000000" pitchFamily="2" charset="0"/>
                <a:cs typeface="Poppins" panose="02000000000000000000" pitchFamily="2" charset="0"/>
              </a:rPr>
              <a:t>Immobilized Recombinant VZV gB</a:t>
            </a:r>
            <a:r>
              <a:rPr lang="en-US" sz="900">
                <a:latin typeface="Poppins" panose="02000000000000000000" pitchFamily="2" charset="0"/>
                <a:cs typeface="Poppins" panose="02000000000000000000" pitchFamily="2" charset="0"/>
              </a:rPr>
              <a:t> </a:t>
            </a:r>
            <a:r>
              <a:rPr sz="900">
                <a:latin typeface="Poppins" panose="02000000000000000000" pitchFamily="2" charset="0"/>
                <a:cs typeface="Poppins" panose="02000000000000000000" pitchFamily="2" charset="0"/>
              </a:rPr>
              <a:t>Protein can bind Anti-VZV-gB Antibody.</a:t>
            </a:r>
          </a:p>
        </p:txBody>
      </p:sp>
      <p:sp>
        <p:nvSpPr>
          <p:cNvPr id="42" name="Line 15"/>
          <p:cNvSpPr>
            <a:spLocks noChangeShapeType="1"/>
          </p:cNvSpPr>
          <p:nvPr/>
        </p:nvSpPr>
        <p:spPr bwMode="auto">
          <a:xfrm flipH="1">
            <a:off x="4579287" y="1879047"/>
            <a:ext cx="0" cy="2520000"/>
          </a:xfrm>
          <a:prstGeom prst="line">
            <a:avLst/>
          </a:prstGeom>
          <a:noFill/>
          <a:ln w="25400">
            <a:solidFill>
              <a:srgbClr val="007E66"/>
            </a:solidFill>
            <a:prstDash val="sysDot"/>
            <a:round/>
          </a:ln>
          <a:effectLst/>
        </p:spPr>
        <p:txBody>
          <a:bodyPr lIns="90000" tIns="46800" rIns="90000" bIns="46800"/>
          <a:lstStyle/>
          <a:p>
            <a:endParaRPr lang="zh-CN" altLang="en-US" sz="1050">
              <a:latin typeface="Poppins" panose="02000000000000000000" pitchFamily="2" charset="0"/>
              <a:ea typeface="思源黑体 CN Normal" panose="020B0400000000000000" pitchFamily="34" charset="-122"/>
              <a:cs typeface="Poppins" panose="02000000000000000000" pitchFamily="2" charset="0"/>
            </a:endParaRPr>
          </a:p>
        </p:txBody>
      </p:sp>
      <p:sp>
        <p:nvSpPr>
          <p:cNvPr id="15" name="圆角矩形 14"/>
          <p:cNvSpPr/>
          <p:nvPr/>
        </p:nvSpPr>
        <p:spPr>
          <a:xfrm>
            <a:off x="396240" y="1203960"/>
            <a:ext cx="1264285" cy="287655"/>
          </a:xfrm>
          <a:prstGeom prst="roundRect">
            <a:avLst/>
          </a:prstGeom>
          <a:solidFill>
            <a:srgbClr val="007E66"/>
          </a:solidFill>
          <a:ln w="12700">
            <a:solidFill>
              <a:srgbClr val="007E6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Poppins" panose="02000000000000000000" pitchFamily="2" charset="0"/>
                <a:cs typeface="Poppins" panose="02000000000000000000" pitchFamily="2" charset="0"/>
              </a:rPr>
              <a:t>HPLC-verified</a:t>
            </a:r>
          </a:p>
        </p:txBody>
      </p:sp>
      <p:sp>
        <p:nvSpPr>
          <p:cNvPr id="16" name="圆角矩形 15"/>
          <p:cNvSpPr/>
          <p:nvPr/>
        </p:nvSpPr>
        <p:spPr>
          <a:xfrm>
            <a:off x="1765300" y="1203960"/>
            <a:ext cx="1264285" cy="287655"/>
          </a:xfrm>
          <a:prstGeom prst="roundRect">
            <a:avLst/>
          </a:prstGeom>
          <a:solidFill>
            <a:srgbClr val="007E66"/>
          </a:solidFill>
          <a:ln w="12700">
            <a:solidFill>
              <a:srgbClr val="007E6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Poppins" panose="02000000000000000000" pitchFamily="2" charset="0"/>
                <a:cs typeface="Poppins" panose="02000000000000000000" pitchFamily="2" charset="0"/>
              </a:rPr>
              <a:t>High purity</a:t>
            </a:r>
          </a:p>
        </p:txBody>
      </p:sp>
      <p:sp>
        <p:nvSpPr>
          <p:cNvPr id="17" name="圆角矩形 16"/>
          <p:cNvSpPr/>
          <p:nvPr/>
        </p:nvSpPr>
        <p:spPr>
          <a:xfrm>
            <a:off x="3134360" y="1203960"/>
            <a:ext cx="1264285" cy="287655"/>
          </a:xfrm>
          <a:prstGeom prst="roundRect">
            <a:avLst/>
          </a:prstGeom>
          <a:solidFill>
            <a:srgbClr val="007E66"/>
          </a:solidFill>
          <a:ln w="12700">
            <a:solidFill>
              <a:srgbClr val="007E6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Poppins" panose="02000000000000000000" pitchFamily="2" charset="0"/>
                <a:cs typeface="Poppins" panose="02000000000000000000" pitchFamily="2" charset="0"/>
              </a:rPr>
              <a:t>High activity</a:t>
            </a:r>
          </a:p>
        </p:txBody>
      </p:sp>
      <p:sp>
        <p:nvSpPr>
          <p:cNvPr id="18" name="圆角矩形 17"/>
          <p:cNvSpPr/>
          <p:nvPr/>
        </p:nvSpPr>
        <p:spPr>
          <a:xfrm>
            <a:off x="4502785" y="1203960"/>
            <a:ext cx="1264285" cy="287655"/>
          </a:xfrm>
          <a:prstGeom prst="roundRect">
            <a:avLst/>
          </a:prstGeom>
          <a:solidFill>
            <a:srgbClr val="007E66"/>
          </a:solidFill>
          <a:ln w="12700">
            <a:solidFill>
              <a:srgbClr val="007E6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Poppins" panose="02000000000000000000" pitchFamily="2" charset="0"/>
                <a:cs typeface="Poppins" panose="02000000000000000000" pitchFamily="2" charset="0"/>
              </a:rPr>
              <a:t>Tag-free</a:t>
            </a:r>
          </a:p>
        </p:txBody>
      </p:sp>
      <p:sp>
        <p:nvSpPr>
          <p:cNvPr id="21" name="圆角矩形 20"/>
          <p:cNvSpPr/>
          <p:nvPr/>
        </p:nvSpPr>
        <p:spPr>
          <a:xfrm>
            <a:off x="5908040" y="1203960"/>
            <a:ext cx="2703195" cy="287655"/>
          </a:xfrm>
          <a:prstGeom prst="roundRect">
            <a:avLst/>
          </a:prstGeom>
          <a:solidFill>
            <a:srgbClr val="007E66"/>
          </a:solidFill>
          <a:ln w="12700">
            <a:solidFill>
              <a:srgbClr val="007E6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Poppins" panose="02000000000000000000" pitchFamily="2" charset="0"/>
                <a:cs typeface="Poppins" panose="02000000000000000000" pitchFamily="2" charset="0"/>
              </a:rPr>
              <a:t>Expressed in</a:t>
            </a:r>
            <a:r>
              <a:rPr lang="en-US" altLang="zh-CN" sz="1200">
                <a:solidFill>
                  <a:schemeClr val="bg1"/>
                </a:solidFill>
                <a:latin typeface="Poppins" panose="02000000000000000000" pitchFamily="2" charset="0"/>
                <a:cs typeface="Poppins" panose="02000000000000000000" pitchFamily="2" charset="0"/>
              </a:rPr>
              <a:t> </a:t>
            </a:r>
            <a:r>
              <a:rPr lang="zh-CN" altLang="en-US" sz="1200">
                <a:solidFill>
                  <a:schemeClr val="bg1"/>
                </a:solidFill>
                <a:latin typeface="Poppins" panose="02000000000000000000" pitchFamily="2" charset="0"/>
                <a:cs typeface="Poppins" panose="02000000000000000000" pitchFamily="2" charset="0"/>
              </a:rPr>
              <a:t>CHO Stable Cells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8" name="直接连接符 7"/>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60000" y="504245"/>
            <a:ext cx="3449983" cy="369332"/>
          </a:xfrm>
          <a:prstGeom prst="rect">
            <a:avLst/>
          </a:prstGeom>
        </p:spPr>
        <p:txBody>
          <a:bodyPr wrap="none">
            <a:spAutoFit/>
          </a:bodyPr>
          <a:lstStyle/>
          <a:p>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rPr>
              <a:t>疱疹病毒科</a:t>
            </a:r>
          </a:p>
        </p:txBody>
      </p:sp>
      <p:cxnSp>
        <p:nvCxnSpPr>
          <p:cNvPr id="19" name="直接连接符 18"/>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
        <p:nvSpPr>
          <p:cNvPr id="31" name="矩形 30"/>
          <p:cNvSpPr/>
          <p:nvPr/>
        </p:nvSpPr>
        <p:spPr>
          <a:xfrm>
            <a:off x="1115695" y="873760"/>
            <a:ext cx="6666865" cy="260350"/>
          </a:xfrm>
          <a:prstGeom prst="rect">
            <a:avLst/>
          </a:prstGeom>
        </p:spPr>
        <p:txBody>
          <a:bodyPr wrap="square">
            <a:spAutoFit/>
          </a:bodyPr>
          <a:lstStyle/>
          <a:p>
            <a:pPr indent="0" algn="ctr">
              <a:buClr>
                <a:srgbClr val="005440"/>
              </a:buClr>
              <a:buNone/>
            </a:pPr>
            <a:r>
              <a:rPr lang="en-US" sz="1100" b="1">
                <a:latin typeface="Poppins" panose="02000000000000000000" pitchFamily="2" charset="0"/>
                <a:ea typeface="思源黑体 CN Regular" panose="020B0500000000000000" pitchFamily="34" charset="-122"/>
                <a:cs typeface="Poppins" panose="02000000000000000000" pitchFamily="2" charset="0"/>
              </a:rPr>
              <a:t>Varicella-zoster virus (VZV) / HHV-3 gE / glycoprotein E Antibody, Mouse MAb</a:t>
            </a:r>
            <a:endParaRPr lang="en-US" sz="1100" b="1">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 name="矩形 4"/>
          <p:cNvSpPr/>
          <p:nvPr/>
        </p:nvSpPr>
        <p:spPr>
          <a:xfrm>
            <a:off x="1553845" y="1553210"/>
            <a:ext cx="2880360" cy="645160"/>
          </a:xfrm>
          <a:prstGeom prst="rect">
            <a:avLst/>
          </a:prstGeom>
        </p:spPr>
        <p:txBody>
          <a:bodyPr wrap="square" rtlCol="0" anchor="t">
            <a:spAutoFit/>
          </a:bodyPr>
          <a:lstStyle/>
          <a:p>
            <a:pPr lvl="0" algn="l">
              <a:buClr>
                <a:srgbClr val="005440"/>
              </a:buClr>
              <a:buSzTx/>
              <a:buFontTx/>
            </a:pPr>
            <a:r>
              <a:rPr lang="en-US" sz="900">
                <a:latin typeface="Poppins" panose="02000000000000000000" pitchFamily="2" charset="0"/>
                <a:ea typeface="思源黑体 CN Regular" panose="020B0500000000000000" pitchFamily="34" charset="-122"/>
                <a:cs typeface="Poppins" panose="02000000000000000000" pitchFamily="2" charset="0"/>
                <a:sym typeface="+mn-ea"/>
              </a:rPr>
              <a:t>Lane A: VZV gE Protein (</a:t>
            </a:r>
            <a:r>
              <a:rPr lang="en-US" sz="90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Cat#: 40907-V08H</a:t>
            </a:r>
            <a:r>
              <a:rPr lang="en-US" sz="900">
                <a:latin typeface="Poppins" panose="02000000000000000000" pitchFamily="2" charset="0"/>
                <a:ea typeface="思源黑体 CN Regular" panose="020B0500000000000000" pitchFamily="34" charset="-122"/>
                <a:cs typeface="Poppins" panose="02000000000000000000" pitchFamily="2" charset="0"/>
                <a:sym typeface="+mn-ea"/>
              </a:rPr>
              <a:t>)</a:t>
            </a:r>
          </a:p>
          <a:p>
            <a:pPr lvl="0" algn="l">
              <a:buClr>
                <a:srgbClr val="005440"/>
              </a:buClr>
              <a:buSzTx/>
              <a:buFontTx/>
            </a:pPr>
            <a:r>
              <a:rPr lang="en-US" sz="900">
                <a:latin typeface="Poppins" panose="02000000000000000000" pitchFamily="2" charset="0"/>
                <a:ea typeface="思源黑体 CN Regular" panose="020B0500000000000000" pitchFamily="34" charset="-122"/>
                <a:cs typeface="Poppins" panose="02000000000000000000" pitchFamily="2" charset="0"/>
                <a:sym typeface="+mn-ea"/>
              </a:rPr>
              <a:t>Lane B: VZV gB Protein (</a:t>
            </a:r>
            <a:r>
              <a:rPr lang="en-US" sz="90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Cat#: 40958-VNAS</a:t>
            </a:r>
            <a:r>
              <a:rPr lang="en-US" sz="900">
                <a:latin typeface="Poppins" panose="02000000000000000000" pitchFamily="2" charset="0"/>
                <a:ea typeface="思源黑体 CN Regular" panose="020B0500000000000000" pitchFamily="34" charset="-122"/>
                <a:cs typeface="Poppins" panose="02000000000000000000" pitchFamily="2" charset="0"/>
                <a:sym typeface="+mn-ea"/>
              </a:rPr>
              <a:t>)</a:t>
            </a:r>
          </a:p>
          <a:p>
            <a:pPr lvl="0" algn="l">
              <a:buClr>
                <a:srgbClr val="005440"/>
              </a:buClr>
              <a:buSzTx/>
              <a:buFontTx/>
            </a:pPr>
            <a:r>
              <a:rPr lang="en-US" sz="900">
                <a:latin typeface="Poppins" panose="02000000000000000000" pitchFamily="2" charset="0"/>
                <a:ea typeface="思源黑体 CN Regular" panose="020B0500000000000000" pitchFamily="34" charset="-122"/>
                <a:cs typeface="Poppins" panose="02000000000000000000" pitchFamily="2" charset="0"/>
                <a:sym typeface="+mn-ea"/>
              </a:rPr>
              <a:t>Lane C: VZV gH &amp; gL Heterodimer Protein</a:t>
            </a:r>
          </a:p>
          <a:p>
            <a:pPr lvl="0" algn="l">
              <a:buClr>
                <a:srgbClr val="005440"/>
              </a:buClr>
              <a:buSzTx/>
              <a:buFontTx/>
            </a:pPr>
            <a:r>
              <a:rPr lang="en-US" sz="900">
                <a:latin typeface="Poppins" panose="02000000000000000000" pitchFamily="2" charset="0"/>
                <a:ea typeface="思源黑体 CN Regular" panose="020B0500000000000000" pitchFamily="34" charset="-122"/>
                <a:cs typeface="Poppins" panose="02000000000000000000" pitchFamily="2" charset="0"/>
                <a:sym typeface="+mn-ea"/>
              </a:rPr>
              <a:t>(</a:t>
            </a:r>
            <a:r>
              <a:rPr lang="en-US" sz="90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Cat#: CT125-VNAS</a:t>
            </a:r>
            <a:r>
              <a:rPr lang="en-US" sz="900">
                <a:latin typeface="Poppins" panose="02000000000000000000" pitchFamily="2" charset="0"/>
                <a:ea typeface="思源黑体 CN Regular" panose="020B0500000000000000" pitchFamily="34" charset="-122"/>
                <a:cs typeface="Poppins" panose="02000000000000000000" pitchFamily="2" charset="0"/>
                <a:sym typeface="+mn-ea"/>
              </a:rPr>
              <a:t>)</a:t>
            </a:r>
          </a:p>
        </p:txBody>
      </p:sp>
      <p:sp>
        <p:nvSpPr>
          <p:cNvPr id="6" name="文本框 5"/>
          <p:cNvSpPr txBox="1"/>
          <p:nvPr/>
        </p:nvSpPr>
        <p:spPr>
          <a:xfrm>
            <a:off x="5219700" y="2626995"/>
            <a:ext cx="2880360" cy="229870"/>
          </a:xfrm>
          <a:prstGeom prst="rect">
            <a:avLst/>
          </a:prstGeom>
          <a:noFill/>
        </p:spPr>
        <p:txBody>
          <a:bodyPr wrap="square" rtlCol="0" anchor="t">
            <a:spAutoFit/>
          </a:bodyPr>
          <a:lstStyle/>
          <a:p>
            <a:r>
              <a:rPr lang="zh-CN" altLang="en-US" sz="900">
                <a:latin typeface="Poppins" panose="02000000000000000000" pitchFamily="2" charset="0"/>
                <a:cs typeface="Poppins" panose="02000000000000000000" pitchFamily="2" charset="0"/>
              </a:rPr>
              <a:t>Purity: &gt; 95% as determined by SEC-HPLC</a:t>
            </a:r>
            <a:r>
              <a:rPr lang="en-US" altLang="zh-CN" sz="900">
                <a:latin typeface="Poppins" panose="02000000000000000000" pitchFamily="2" charset="0"/>
                <a:cs typeface="Poppins" panose="02000000000000000000" pitchFamily="2" charset="0"/>
              </a:rPr>
              <a:t>.</a:t>
            </a:r>
          </a:p>
        </p:txBody>
      </p:sp>
      <p:sp>
        <p:nvSpPr>
          <p:cNvPr id="10" name="矩形 9"/>
          <p:cNvSpPr/>
          <p:nvPr/>
        </p:nvSpPr>
        <p:spPr>
          <a:xfrm>
            <a:off x="1115695" y="2961005"/>
            <a:ext cx="6666865" cy="260350"/>
          </a:xfrm>
          <a:prstGeom prst="rect">
            <a:avLst/>
          </a:prstGeom>
        </p:spPr>
        <p:txBody>
          <a:bodyPr wrap="square">
            <a:spAutoFit/>
          </a:bodyPr>
          <a:lstStyle/>
          <a:p>
            <a:pPr indent="0" algn="ctr">
              <a:buClr>
                <a:srgbClr val="005440"/>
              </a:buClr>
              <a:buNone/>
            </a:pPr>
            <a:r>
              <a:rPr lang="en-US" sz="1100" b="1">
                <a:latin typeface="Poppins" panose="02000000000000000000" pitchFamily="2" charset="0"/>
                <a:ea typeface="思源黑体 CN Regular" panose="020B0500000000000000" pitchFamily="34" charset="-122"/>
                <a:cs typeface="Poppins" panose="02000000000000000000" pitchFamily="2" charset="0"/>
              </a:rPr>
              <a:t>Varicella-zoster virus (VZV) / HHV-3 gE / glycoprotein E Antibody, Mouse MAb</a:t>
            </a:r>
            <a:endParaRPr lang="en-US" sz="1100" b="1">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矩形 14"/>
          <p:cNvSpPr/>
          <p:nvPr/>
        </p:nvSpPr>
        <p:spPr>
          <a:xfrm>
            <a:off x="1619885" y="3692525"/>
            <a:ext cx="2880360" cy="645160"/>
          </a:xfrm>
          <a:prstGeom prst="rect">
            <a:avLst/>
          </a:prstGeom>
        </p:spPr>
        <p:txBody>
          <a:bodyPr wrap="square" rtlCol="0" anchor="t">
            <a:spAutoFit/>
          </a:bodyPr>
          <a:lstStyle/>
          <a:p>
            <a:pPr lvl="0" algn="l">
              <a:buClr>
                <a:srgbClr val="005440"/>
              </a:buClr>
              <a:buSzTx/>
              <a:buFontTx/>
            </a:pPr>
            <a:r>
              <a:rPr lang="en-US" sz="900">
                <a:latin typeface="Poppins" panose="02000000000000000000" pitchFamily="2" charset="0"/>
                <a:ea typeface="思源黑体 CN Regular" panose="020B0500000000000000" pitchFamily="34" charset="-122"/>
                <a:cs typeface="Poppins" panose="02000000000000000000" pitchFamily="2" charset="0"/>
                <a:sym typeface="+mn-ea"/>
              </a:rPr>
              <a:t>Lane A: VZV gE Protein (</a:t>
            </a:r>
            <a:r>
              <a:rPr lang="en-US" sz="90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Cat#: 40907-V08H</a:t>
            </a:r>
            <a:r>
              <a:rPr lang="en-US" sz="900">
                <a:latin typeface="Poppins" panose="02000000000000000000" pitchFamily="2" charset="0"/>
                <a:ea typeface="思源黑体 CN Regular" panose="020B0500000000000000" pitchFamily="34" charset="-122"/>
                <a:cs typeface="Poppins" panose="02000000000000000000" pitchFamily="2" charset="0"/>
                <a:sym typeface="+mn-ea"/>
              </a:rPr>
              <a:t>)</a:t>
            </a:r>
          </a:p>
          <a:p>
            <a:pPr lvl="0" algn="l">
              <a:buClr>
                <a:srgbClr val="005440"/>
              </a:buClr>
              <a:buSzTx/>
              <a:buFontTx/>
            </a:pPr>
            <a:r>
              <a:rPr lang="en-US" sz="900">
                <a:latin typeface="Poppins" panose="02000000000000000000" pitchFamily="2" charset="0"/>
                <a:ea typeface="思源黑体 CN Regular" panose="020B0500000000000000" pitchFamily="34" charset="-122"/>
                <a:cs typeface="Poppins" panose="02000000000000000000" pitchFamily="2" charset="0"/>
                <a:sym typeface="+mn-ea"/>
              </a:rPr>
              <a:t>Lane B: VZV gB Protein (</a:t>
            </a:r>
            <a:r>
              <a:rPr lang="en-US" sz="90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Cat#: 40958-VNAS</a:t>
            </a:r>
            <a:r>
              <a:rPr lang="en-US" sz="900">
                <a:latin typeface="Poppins" panose="02000000000000000000" pitchFamily="2" charset="0"/>
                <a:ea typeface="思源黑体 CN Regular" panose="020B0500000000000000" pitchFamily="34" charset="-122"/>
                <a:cs typeface="Poppins" panose="02000000000000000000" pitchFamily="2" charset="0"/>
                <a:sym typeface="+mn-ea"/>
              </a:rPr>
              <a:t>)</a:t>
            </a:r>
          </a:p>
          <a:p>
            <a:pPr lvl="0" algn="l">
              <a:buClr>
                <a:srgbClr val="005440"/>
              </a:buClr>
              <a:buSzTx/>
              <a:buFontTx/>
            </a:pPr>
            <a:r>
              <a:rPr lang="en-US" sz="900">
                <a:latin typeface="Poppins" panose="02000000000000000000" pitchFamily="2" charset="0"/>
                <a:ea typeface="思源黑体 CN Regular" panose="020B0500000000000000" pitchFamily="34" charset="-122"/>
                <a:cs typeface="Poppins" panose="02000000000000000000" pitchFamily="2" charset="0"/>
                <a:sym typeface="+mn-ea"/>
              </a:rPr>
              <a:t>Lane C: VZV gH &amp; gL Heterodimer Protein</a:t>
            </a:r>
          </a:p>
          <a:p>
            <a:pPr lvl="0" algn="l">
              <a:buClr>
                <a:srgbClr val="005440"/>
              </a:buClr>
              <a:buSzTx/>
              <a:buFontTx/>
            </a:pPr>
            <a:r>
              <a:rPr lang="en-US" sz="900">
                <a:latin typeface="Poppins" panose="02000000000000000000" pitchFamily="2" charset="0"/>
                <a:ea typeface="思源黑体 CN Regular" panose="020B0500000000000000" pitchFamily="34" charset="-122"/>
                <a:cs typeface="Poppins" panose="02000000000000000000" pitchFamily="2" charset="0"/>
                <a:sym typeface="+mn-ea"/>
              </a:rPr>
              <a:t>(</a:t>
            </a:r>
            <a:r>
              <a:rPr lang="en-US" sz="90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Cat#: CT125-VNAS</a:t>
            </a:r>
            <a:r>
              <a:rPr lang="en-US" sz="900">
                <a:latin typeface="Poppins" panose="02000000000000000000" pitchFamily="2" charset="0"/>
                <a:ea typeface="思源黑体 CN Regular" panose="020B0500000000000000" pitchFamily="34" charset="-122"/>
                <a:cs typeface="Poppins" panose="02000000000000000000" pitchFamily="2" charset="0"/>
                <a:sym typeface="+mn-ea"/>
              </a:rPr>
              <a:t>)</a:t>
            </a:r>
          </a:p>
        </p:txBody>
      </p:sp>
      <p:sp>
        <p:nvSpPr>
          <p:cNvPr id="28" name="文本框 27"/>
          <p:cNvSpPr txBox="1"/>
          <p:nvPr/>
        </p:nvSpPr>
        <p:spPr>
          <a:xfrm>
            <a:off x="5219700" y="4782820"/>
            <a:ext cx="2880360" cy="229870"/>
          </a:xfrm>
          <a:prstGeom prst="rect">
            <a:avLst/>
          </a:prstGeom>
          <a:noFill/>
        </p:spPr>
        <p:txBody>
          <a:bodyPr wrap="square" rtlCol="0" anchor="t">
            <a:spAutoFit/>
          </a:bodyPr>
          <a:lstStyle/>
          <a:p>
            <a:r>
              <a:rPr lang="zh-CN" altLang="en-US" sz="900">
                <a:latin typeface="Poppins" panose="02000000000000000000" pitchFamily="2" charset="0"/>
                <a:cs typeface="Poppins" panose="02000000000000000000" pitchFamily="2" charset="0"/>
              </a:rPr>
              <a:t>Purity: &gt; 95% as determined by SEC-HPLC</a:t>
            </a:r>
            <a:r>
              <a:rPr lang="en-US" altLang="zh-CN" sz="900">
                <a:latin typeface="Poppins" panose="02000000000000000000" pitchFamily="2" charset="0"/>
                <a:cs typeface="Poppins" panose="02000000000000000000" pitchFamily="2" charset="0"/>
              </a:rPr>
              <a:t>.</a:t>
            </a:r>
          </a:p>
        </p:txBody>
      </p:sp>
      <p:sp>
        <p:nvSpPr>
          <p:cNvPr id="29" name="圆角矩形 28"/>
          <p:cNvSpPr/>
          <p:nvPr/>
        </p:nvSpPr>
        <p:spPr>
          <a:xfrm>
            <a:off x="2627630" y="3212465"/>
            <a:ext cx="1604010" cy="186055"/>
          </a:xfrm>
          <a:prstGeom prst="roundRect">
            <a:avLst>
              <a:gd name="adj" fmla="val 50000"/>
            </a:avLst>
          </a:prstGeom>
          <a:solidFill>
            <a:schemeClr val="bg1"/>
          </a:solid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a:solidFill>
                  <a:srgbClr val="007E66"/>
                </a:solidFill>
                <a:latin typeface="Poppins" panose="02000000000000000000" pitchFamily="2" charset="0"/>
                <a:cs typeface="Poppins" panose="02000000000000000000" pitchFamily="2" charset="0"/>
              </a:rPr>
              <a:t>Cat#: 40907-MM15</a:t>
            </a:r>
          </a:p>
        </p:txBody>
      </p:sp>
      <p:sp>
        <p:nvSpPr>
          <p:cNvPr id="30" name="文本框 29"/>
          <p:cNvSpPr txBox="1"/>
          <p:nvPr/>
        </p:nvSpPr>
        <p:spPr>
          <a:xfrm>
            <a:off x="4303395" y="3176905"/>
            <a:ext cx="1845945" cy="245110"/>
          </a:xfrm>
          <a:prstGeom prst="rect">
            <a:avLst/>
          </a:prstGeom>
          <a:noFill/>
        </p:spPr>
        <p:txBody>
          <a:bodyPr wrap="square" rtlCol="0" anchor="t">
            <a:spAutoFit/>
          </a:bodyPr>
          <a:lstStyle/>
          <a:p>
            <a:r>
              <a:rPr lang="zh-CN" altLang="en-US" sz="1000">
                <a:latin typeface="Poppins" panose="02000000000000000000" pitchFamily="2" charset="0"/>
                <a:cs typeface="Poppins" panose="02000000000000000000" pitchFamily="2" charset="0"/>
              </a:rPr>
              <a:t>Application: Western Blot</a:t>
            </a:r>
          </a:p>
        </p:txBody>
      </p:sp>
      <p:sp>
        <p:nvSpPr>
          <p:cNvPr id="32" name="圆角矩形 31"/>
          <p:cNvSpPr/>
          <p:nvPr/>
        </p:nvSpPr>
        <p:spPr>
          <a:xfrm>
            <a:off x="2536190" y="1136015"/>
            <a:ext cx="1604010" cy="186055"/>
          </a:xfrm>
          <a:prstGeom prst="roundRect">
            <a:avLst>
              <a:gd name="adj" fmla="val 50000"/>
            </a:avLst>
          </a:prstGeom>
          <a:solidFill>
            <a:schemeClr val="bg1"/>
          </a:solid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a:solidFill>
                  <a:srgbClr val="007E66"/>
                </a:solidFill>
                <a:latin typeface="Poppins" panose="02000000000000000000" pitchFamily="2" charset="0"/>
                <a:cs typeface="Poppins" panose="02000000000000000000" pitchFamily="2" charset="0"/>
              </a:rPr>
              <a:t>Cat#: 40907-MM12</a:t>
            </a:r>
          </a:p>
        </p:txBody>
      </p:sp>
      <p:sp>
        <p:nvSpPr>
          <p:cNvPr id="33" name="文本框 32"/>
          <p:cNvSpPr txBox="1"/>
          <p:nvPr/>
        </p:nvSpPr>
        <p:spPr>
          <a:xfrm>
            <a:off x="4140200" y="1081405"/>
            <a:ext cx="1845945" cy="245110"/>
          </a:xfrm>
          <a:prstGeom prst="rect">
            <a:avLst/>
          </a:prstGeom>
          <a:noFill/>
        </p:spPr>
        <p:txBody>
          <a:bodyPr wrap="square" rtlCol="0" anchor="t">
            <a:spAutoFit/>
          </a:bodyPr>
          <a:lstStyle/>
          <a:p>
            <a:r>
              <a:rPr lang="zh-CN" altLang="en-US" sz="1000">
                <a:latin typeface="Poppins" panose="02000000000000000000" pitchFamily="2" charset="0"/>
                <a:cs typeface="Poppins" panose="02000000000000000000" pitchFamily="2" charset="0"/>
              </a:rPr>
              <a:t>Application: Western Blot</a:t>
            </a:r>
          </a:p>
        </p:txBody>
      </p:sp>
      <p:pic>
        <p:nvPicPr>
          <p:cNvPr id="3" name="图片 2"/>
          <p:cNvPicPr/>
          <p:nvPr/>
        </p:nvPicPr>
        <p:blipFill>
          <a:blip r:embed="rId3"/>
        </p:blipFill>
        <p:spPr>
          <a:xfrm>
            <a:off x="5363845" y="3382010"/>
            <a:ext cx="2277745" cy="1409700"/>
          </a:xfrm>
          <a:prstGeom prst="rect">
            <a:avLst/>
          </a:prstGeom>
        </p:spPr>
      </p:pic>
      <p:pic>
        <p:nvPicPr>
          <p:cNvPr id="11" name="图片 10"/>
          <p:cNvPicPr/>
          <p:nvPr/>
        </p:nvPicPr>
        <p:blipFill>
          <a:blip r:embed="rId4"/>
        </p:blipFill>
        <p:spPr>
          <a:xfrm>
            <a:off x="683260" y="3268345"/>
            <a:ext cx="951230" cy="1519555"/>
          </a:xfrm>
          <a:prstGeom prst="rect">
            <a:avLst/>
          </a:prstGeom>
        </p:spPr>
      </p:pic>
      <p:pic>
        <p:nvPicPr>
          <p:cNvPr id="12" name="图片 11"/>
          <p:cNvPicPr/>
          <p:nvPr/>
        </p:nvPicPr>
        <p:blipFill>
          <a:blip r:embed="rId5"/>
        </p:blipFill>
        <p:spPr>
          <a:xfrm>
            <a:off x="682625" y="1327785"/>
            <a:ext cx="936625" cy="1423670"/>
          </a:xfrm>
          <a:prstGeom prst="rect">
            <a:avLst/>
          </a:prstGeom>
        </p:spPr>
      </p:pic>
      <p:pic>
        <p:nvPicPr>
          <p:cNvPr id="13" name="图片 12"/>
          <p:cNvPicPr/>
          <p:nvPr/>
        </p:nvPicPr>
        <p:blipFill>
          <a:blip r:embed="rId6"/>
        </p:blipFill>
        <p:spPr>
          <a:xfrm>
            <a:off x="5292090" y="1275715"/>
            <a:ext cx="2191385" cy="136080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8" name="直接连接符 7"/>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60000" y="576000"/>
            <a:ext cx="3377565" cy="368300"/>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——HPV</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试剂库</a:t>
            </a:r>
          </a:p>
        </p:txBody>
      </p:sp>
      <p:cxnSp>
        <p:nvCxnSpPr>
          <p:cNvPr id="19" name="直接连接符 18"/>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graphicFrame>
        <p:nvGraphicFramePr>
          <p:cNvPr id="26" name="表格 25"/>
          <p:cNvGraphicFramePr>
            <a:graphicFrameLocks noGrp="1"/>
          </p:cNvGraphicFramePr>
          <p:nvPr/>
        </p:nvGraphicFramePr>
        <p:xfrm>
          <a:off x="467331" y="988368"/>
          <a:ext cx="7143750" cy="1119270"/>
        </p:xfrm>
        <a:graphic>
          <a:graphicData uri="http://schemas.openxmlformats.org/drawingml/2006/table">
            <a:tbl>
              <a:tblPr firstRow="1">
                <a:tableStyleId>{9D7B26C5-4107-4FEC-AEDC-1716B250A1EF}</a:tableStyleId>
              </a:tblPr>
              <a:tblGrid>
                <a:gridCol w="1109980">
                  <a:extLst>
                    <a:ext uri="{9D8B030D-6E8A-4147-A177-3AD203B41FA5}">
                      <a16:colId xmlns:a16="http://schemas.microsoft.com/office/drawing/2014/main" val="20000"/>
                    </a:ext>
                  </a:extLst>
                </a:gridCol>
                <a:gridCol w="4184015">
                  <a:extLst>
                    <a:ext uri="{9D8B030D-6E8A-4147-A177-3AD203B41FA5}">
                      <a16:colId xmlns:a16="http://schemas.microsoft.com/office/drawing/2014/main" val="20001"/>
                    </a:ext>
                  </a:extLst>
                </a:gridCol>
                <a:gridCol w="949960">
                  <a:extLst>
                    <a:ext uri="{9D8B030D-6E8A-4147-A177-3AD203B41FA5}">
                      <a16:colId xmlns:a16="http://schemas.microsoft.com/office/drawing/2014/main" val="20002"/>
                    </a:ext>
                  </a:extLst>
                </a:gridCol>
                <a:gridCol w="899795">
                  <a:extLst>
                    <a:ext uri="{9D8B030D-6E8A-4147-A177-3AD203B41FA5}">
                      <a16:colId xmlns:a16="http://schemas.microsoft.com/office/drawing/2014/main" val="20003"/>
                    </a:ext>
                  </a:extLst>
                </a:gridCol>
              </a:tblGrid>
              <a:tr h="255270">
                <a:tc>
                  <a:txBody>
                    <a:bodyPr/>
                    <a:lstStyle/>
                    <a:p>
                      <a:pPr algn="l" fontAlgn="b"/>
                      <a:r>
                        <a:rPr lang="zh-CN" altLang="en-US" sz="110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zh-CN" altLang="en-US" sz="11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rgbClr val="007E66"/>
                    </a:solidFill>
                  </a:tcPr>
                </a:tc>
                <a:tc>
                  <a:txBody>
                    <a:bodyPr/>
                    <a:lstStyle/>
                    <a:p>
                      <a:pPr algn="l" fontAlgn="b"/>
                      <a:r>
                        <a:rPr lang="zh-CN" altLang="en-US" sz="110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产品名称</a:t>
                      </a:r>
                      <a:endParaRPr lang="zh-CN" altLang="en-US" sz="11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rgbClr val="007E66"/>
                    </a:solidFill>
                  </a:tcPr>
                </a:tc>
                <a:tc>
                  <a:txBody>
                    <a:bodyPr/>
                    <a:lstStyle/>
                    <a:p>
                      <a:pPr algn="l" fontAlgn="b"/>
                      <a:r>
                        <a:rPr lang="zh-CN" altLang="en-US" sz="1100" b="1"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种属</a:t>
                      </a:r>
                    </a:p>
                  </a:txBody>
                  <a:tcPr marL="36000" marR="36000" marT="36000" marB="36000" anchor="ctr">
                    <a:solidFill>
                      <a:srgbClr val="007E66"/>
                    </a:solidFill>
                  </a:tcPr>
                </a:tc>
                <a:tc>
                  <a:txBody>
                    <a:bodyPr/>
                    <a:lstStyle/>
                    <a:p>
                      <a:pPr algn="l" fontAlgn="b"/>
                      <a:r>
                        <a:rPr lang="zh-CN" altLang="en-US" sz="1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分子</a:t>
                      </a:r>
                      <a:endParaRPr lang="zh-CN" altLang="en-US" sz="11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endParaRPr>
                    </a:p>
                  </a:txBody>
                  <a:tcPr marL="36000" marR="36000" marT="36000" marB="36000" anchor="ctr">
                    <a:solidFill>
                      <a:srgbClr val="007E66"/>
                    </a:solidFill>
                  </a:tcPr>
                </a:tc>
                <a:extLst>
                  <a:ext uri="{0D108BD9-81ED-4DB2-BD59-A6C34878D82A}">
                    <a16:rowId xmlns:a16="http://schemas.microsoft.com/office/drawing/2014/main" val="10000"/>
                  </a:ext>
                </a:extLst>
              </a:tr>
              <a:tr h="216000">
                <a:tc>
                  <a:txBody>
                    <a:bodyPr/>
                    <a:lstStyle/>
                    <a:p>
                      <a:pPr algn="l" fontAlgn="b"/>
                      <a:r>
                        <a:rPr lang="en-US" sz="1000" u="none" strike="noStrike" dirty="0">
                          <a:latin typeface="Poppins" panose="02000000000000000000" pitchFamily="2" charset="0"/>
                          <a:cs typeface="Poppins" panose="02000000000000000000" pitchFamily="2" charset="0"/>
                        </a:rPr>
                        <a:t>HPV6</a:t>
                      </a:r>
                      <a:endParaRPr lang="en-US" sz="1000" b="0" i="0" u="none" strike="noStrike" dirty="0">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fi-FI" sz="1000" u="none" strike="noStrike">
                          <a:latin typeface="Poppins" panose="02000000000000000000" pitchFamily="2" charset="0"/>
                          <a:cs typeface="Poppins" panose="02000000000000000000" pitchFamily="2" charset="0"/>
                        </a:rPr>
                        <a:t>Human Papilloma Virus type 6 (HPV 6) L1 protein (VLP)</a:t>
                      </a:r>
                      <a:endParaRPr lang="fi-FI"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en-US" sz="1000" u="none" strike="noStrike">
                          <a:latin typeface="Poppins" panose="02000000000000000000" pitchFamily="2" charset="0"/>
                          <a:cs typeface="Poppins" panose="02000000000000000000" pitchFamily="2" charset="0"/>
                        </a:rPr>
                        <a:t>HPV</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en-US" sz="1000" u="none" strike="noStrike" dirty="0">
                          <a:latin typeface="Poppins" panose="02000000000000000000" pitchFamily="2" charset="0"/>
                          <a:cs typeface="Poppins" panose="02000000000000000000" pitchFamily="2" charset="0"/>
                        </a:rPr>
                        <a:t>HPV-L1</a:t>
                      </a:r>
                      <a:endParaRPr lang="en-US" sz="1000" b="0" i="0" u="none" strike="noStrike" dirty="0">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extLst>
                  <a:ext uri="{0D108BD9-81ED-4DB2-BD59-A6C34878D82A}">
                    <a16:rowId xmlns:a16="http://schemas.microsoft.com/office/drawing/2014/main" val="10001"/>
                  </a:ext>
                </a:extLst>
              </a:tr>
              <a:tr h="216000">
                <a:tc>
                  <a:txBody>
                    <a:bodyPr/>
                    <a:lstStyle/>
                    <a:p>
                      <a:pPr algn="l" fontAlgn="b"/>
                      <a:r>
                        <a:rPr lang="en-US" sz="1000" u="none" strike="noStrike">
                          <a:latin typeface="Poppins" panose="02000000000000000000" pitchFamily="2" charset="0"/>
                          <a:cs typeface="Poppins" panose="02000000000000000000" pitchFamily="2" charset="0"/>
                        </a:rPr>
                        <a:t>HPV11</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fi-FI" sz="1000" u="none" strike="noStrike">
                          <a:latin typeface="Poppins" panose="02000000000000000000" pitchFamily="2" charset="0"/>
                          <a:cs typeface="Poppins" panose="02000000000000000000" pitchFamily="2" charset="0"/>
                        </a:rPr>
                        <a:t>Human Papilloma Virus type 11 (HPV 11) L1 protein (VLP)</a:t>
                      </a:r>
                      <a:endParaRPr lang="fi-FI"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en-US" sz="1000" u="none" strike="noStrike">
                          <a:latin typeface="Poppins" panose="02000000000000000000" pitchFamily="2" charset="0"/>
                          <a:cs typeface="Poppins" panose="02000000000000000000" pitchFamily="2" charset="0"/>
                        </a:rPr>
                        <a:t>HPV</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en-US" sz="1000" u="none" strike="noStrike">
                          <a:latin typeface="Poppins" panose="02000000000000000000" pitchFamily="2" charset="0"/>
                          <a:cs typeface="Poppins" panose="02000000000000000000" pitchFamily="2" charset="0"/>
                        </a:rPr>
                        <a:t>HPV-L1</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extLst>
                  <a:ext uri="{0D108BD9-81ED-4DB2-BD59-A6C34878D82A}">
                    <a16:rowId xmlns:a16="http://schemas.microsoft.com/office/drawing/2014/main" val="10002"/>
                  </a:ext>
                </a:extLst>
              </a:tr>
              <a:tr h="216000">
                <a:tc>
                  <a:txBody>
                    <a:bodyPr/>
                    <a:lstStyle/>
                    <a:p>
                      <a:pPr algn="l" fontAlgn="b"/>
                      <a:r>
                        <a:rPr lang="en-US" sz="1000" u="none" strike="noStrike">
                          <a:latin typeface="Poppins" panose="02000000000000000000" pitchFamily="2" charset="0"/>
                          <a:cs typeface="Poppins" panose="02000000000000000000" pitchFamily="2" charset="0"/>
                        </a:rPr>
                        <a:t>HPV16</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fi-FI" sz="1000" u="none" strike="noStrike">
                          <a:latin typeface="Poppins" panose="02000000000000000000" pitchFamily="2" charset="0"/>
                          <a:cs typeface="Poppins" panose="02000000000000000000" pitchFamily="2" charset="0"/>
                        </a:rPr>
                        <a:t>Human Papilloma Virus type 16 (HPV 16) L1 protein (VLP)</a:t>
                      </a:r>
                      <a:endParaRPr lang="fi-FI"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en-US" sz="1000" u="none" strike="noStrike">
                          <a:latin typeface="Poppins" panose="02000000000000000000" pitchFamily="2" charset="0"/>
                          <a:cs typeface="Poppins" panose="02000000000000000000" pitchFamily="2" charset="0"/>
                        </a:rPr>
                        <a:t>HPV</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en-US" sz="1000" u="none" strike="noStrike">
                          <a:latin typeface="Poppins" panose="02000000000000000000" pitchFamily="2" charset="0"/>
                          <a:cs typeface="Poppins" panose="02000000000000000000" pitchFamily="2" charset="0"/>
                        </a:rPr>
                        <a:t>HPV-L1</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extLst>
                  <a:ext uri="{0D108BD9-81ED-4DB2-BD59-A6C34878D82A}">
                    <a16:rowId xmlns:a16="http://schemas.microsoft.com/office/drawing/2014/main" val="10003"/>
                  </a:ext>
                </a:extLst>
              </a:tr>
              <a:tr h="216000">
                <a:tc>
                  <a:txBody>
                    <a:bodyPr/>
                    <a:lstStyle/>
                    <a:p>
                      <a:pPr algn="l" fontAlgn="b"/>
                      <a:r>
                        <a:rPr lang="en-US" sz="1000" u="none" strike="noStrike">
                          <a:latin typeface="Poppins" panose="02000000000000000000" pitchFamily="2" charset="0"/>
                          <a:cs typeface="Poppins" panose="02000000000000000000" pitchFamily="2" charset="0"/>
                        </a:rPr>
                        <a:t>HPV18</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fi-FI" sz="1000" u="none" strike="noStrike">
                          <a:latin typeface="Poppins" panose="02000000000000000000" pitchFamily="2" charset="0"/>
                          <a:cs typeface="Poppins" panose="02000000000000000000" pitchFamily="2" charset="0"/>
                        </a:rPr>
                        <a:t>Human Papilloma Virus type 18 (HPV 18) L1 protein (VLP)</a:t>
                      </a:r>
                      <a:endParaRPr lang="fi-FI"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en-US" sz="1000" u="none" strike="noStrike" dirty="0">
                          <a:latin typeface="Poppins" panose="02000000000000000000" pitchFamily="2" charset="0"/>
                          <a:cs typeface="Poppins" panose="02000000000000000000" pitchFamily="2" charset="0"/>
                        </a:rPr>
                        <a:t>HPV</a:t>
                      </a:r>
                      <a:endParaRPr lang="en-US" sz="1000" b="0" i="0" u="none" strike="noStrike" dirty="0">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en-US" sz="1000" u="none" strike="noStrike" dirty="0">
                          <a:latin typeface="Poppins" panose="02000000000000000000" pitchFamily="2" charset="0"/>
                          <a:cs typeface="Poppins" panose="02000000000000000000" pitchFamily="2" charset="0"/>
                        </a:rPr>
                        <a:t>HPV-L1</a:t>
                      </a:r>
                      <a:endParaRPr lang="en-US" sz="1000" b="0" i="0" u="none" strike="noStrike" dirty="0">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27" name="TextBox 10"/>
          <p:cNvSpPr txBox="1"/>
          <p:nvPr>
            <p:custDataLst>
              <p:tags r:id="rId1"/>
            </p:custDataLst>
          </p:nvPr>
        </p:nvSpPr>
        <p:spPr>
          <a:xfrm>
            <a:off x="395382" y="2187395"/>
            <a:ext cx="1581150" cy="299085"/>
          </a:xfrm>
          <a:prstGeom prst="rect">
            <a:avLst/>
          </a:prstGeom>
          <a:noFill/>
        </p:spPr>
        <p:txBody>
          <a:bodyPr wrap="square" lIns="68580" tIns="34290" rIns="68580" bIns="34290" rtlCol="0">
            <a:spAutoFit/>
          </a:bodyPr>
          <a:lstStyle/>
          <a:p>
            <a:r>
              <a:rPr lang="zh-CN" altLang="en-US" sz="15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数据展示：</a:t>
            </a:r>
          </a:p>
        </p:txBody>
      </p:sp>
      <p:sp>
        <p:nvSpPr>
          <p:cNvPr id="4" name="文本框 3"/>
          <p:cNvSpPr txBox="1"/>
          <p:nvPr/>
        </p:nvSpPr>
        <p:spPr>
          <a:xfrm>
            <a:off x="694690" y="4425950"/>
            <a:ext cx="2158365" cy="460375"/>
          </a:xfrm>
          <a:prstGeom prst="rect">
            <a:avLst/>
          </a:prstGeom>
          <a:noFill/>
        </p:spPr>
        <p:txBody>
          <a:bodyPr wrap="square" rtlCol="0" anchor="t">
            <a:spAutoFit/>
          </a:bodyPr>
          <a:lstStyle/>
          <a:p>
            <a:pPr algn="ctr"/>
            <a:r>
              <a:rPr lang="zh-CN" altLang="en-US" sz="800">
                <a:latin typeface="Poppins" panose="02000000000000000000" pitchFamily="2" charset="0"/>
                <a:cs typeface="Poppins" panose="02000000000000000000" pitchFamily="2" charset="0"/>
              </a:rPr>
              <a:t>EM Images: Negative staining electron</a:t>
            </a:r>
            <a:r>
              <a:rPr lang="en-US" altLang="zh-CN" sz="800">
                <a:latin typeface="Poppins" panose="02000000000000000000" pitchFamily="2" charset="0"/>
                <a:cs typeface="Poppins" panose="02000000000000000000" pitchFamily="2" charset="0"/>
              </a:rPr>
              <a:t> </a:t>
            </a:r>
            <a:r>
              <a:rPr lang="zh-CN" altLang="en-US" sz="800">
                <a:latin typeface="Poppins" panose="02000000000000000000" pitchFamily="2" charset="0"/>
                <a:cs typeface="Poppins" panose="02000000000000000000" pitchFamily="2" charset="0"/>
              </a:rPr>
              <a:t>microscopy of human papilloma virus type 6 L1</a:t>
            </a:r>
            <a:r>
              <a:rPr lang="en-US" altLang="zh-CN" sz="800">
                <a:latin typeface="Poppins" panose="02000000000000000000" pitchFamily="2" charset="0"/>
                <a:cs typeface="Poppins" panose="02000000000000000000" pitchFamily="2" charset="0"/>
              </a:rPr>
              <a:t> </a:t>
            </a:r>
            <a:r>
              <a:rPr lang="zh-CN" altLang="en-US" sz="800">
                <a:latin typeface="Poppins" panose="02000000000000000000" pitchFamily="2" charset="0"/>
                <a:cs typeface="Poppins" panose="02000000000000000000" pitchFamily="2" charset="0"/>
              </a:rPr>
              <a:t>virus-like particles (VLPs).</a:t>
            </a:r>
          </a:p>
        </p:txBody>
      </p:sp>
      <p:sp>
        <p:nvSpPr>
          <p:cNvPr id="31" name="矩形 30"/>
          <p:cNvSpPr/>
          <p:nvPr/>
        </p:nvSpPr>
        <p:spPr>
          <a:xfrm>
            <a:off x="467360" y="2428240"/>
            <a:ext cx="2192655" cy="398780"/>
          </a:xfrm>
          <a:prstGeom prst="rect">
            <a:avLst/>
          </a:prstGeom>
        </p:spPr>
        <p:txBody>
          <a:bodyPr wrap="square">
            <a:spAutoFit/>
          </a:bodyPr>
          <a:lstStyle/>
          <a:p>
            <a:pPr indent="0" algn="ctr">
              <a:buClr>
                <a:srgbClr val="005440"/>
              </a:buClr>
              <a:buNone/>
            </a:pPr>
            <a:r>
              <a:rPr lang="en-US" sz="1000" b="1">
                <a:latin typeface="Poppins" panose="02000000000000000000" pitchFamily="2" charset="0"/>
                <a:ea typeface="思源黑体 CN Regular" panose="020B0500000000000000" pitchFamily="34" charset="-122"/>
                <a:cs typeface="Poppins" panose="02000000000000000000" pitchFamily="2" charset="0"/>
              </a:rPr>
              <a:t>Human HPV6 L1 Protein (VLP)</a:t>
            </a:r>
          </a:p>
          <a:p>
            <a:pPr indent="0" algn="ctr">
              <a:buClr>
                <a:srgbClr val="005440"/>
              </a:buClr>
              <a:buNone/>
            </a:pPr>
            <a:r>
              <a:rPr lang="en-US" sz="1000" b="1">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 HPV6</a:t>
            </a:r>
          </a:p>
        </p:txBody>
      </p:sp>
      <p:sp>
        <p:nvSpPr>
          <p:cNvPr id="5" name="矩形 4"/>
          <p:cNvSpPr/>
          <p:nvPr/>
        </p:nvSpPr>
        <p:spPr>
          <a:xfrm>
            <a:off x="3223895" y="2428240"/>
            <a:ext cx="2192655" cy="398780"/>
          </a:xfrm>
          <a:prstGeom prst="rect">
            <a:avLst/>
          </a:prstGeom>
        </p:spPr>
        <p:txBody>
          <a:bodyPr wrap="square">
            <a:spAutoFit/>
          </a:bodyPr>
          <a:lstStyle/>
          <a:p>
            <a:pPr indent="0" algn="ctr">
              <a:buClr>
                <a:srgbClr val="005440"/>
              </a:buClr>
              <a:buNone/>
            </a:pPr>
            <a:r>
              <a:rPr lang="en-US" sz="1000" b="1">
                <a:latin typeface="Poppins" panose="02000000000000000000" pitchFamily="2" charset="0"/>
                <a:ea typeface="思源黑体 CN Regular" panose="020B0500000000000000" pitchFamily="34" charset="-122"/>
                <a:cs typeface="Poppins" panose="02000000000000000000" pitchFamily="2" charset="0"/>
              </a:rPr>
              <a:t>Human HPV11 L1 Protein (VLP)</a:t>
            </a:r>
          </a:p>
          <a:p>
            <a:pPr indent="0" algn="ctr">
              <a:buClr>
                <a:srgbClr val="005440"/>
              </a:buClr>
              <a:buNone/>
            </a:pPr>
            <a:r>
              <a:rPr lang="en-US" sz="1000" b="1">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 HPV11</a:t>
            </a:r>
          </a:p>
        </p:txBody>
      </p:sp>
      <p:sp>
        <p:nvSpPr>
          <p:cNvPr id="6" name="矩形 5"/>
          <p:cNvSpPr/>
          <p:nvPr/>
        </p:nvSpPr>
        <p:spPr>
          <a:xfrm>
            <a:off x="5980430" y="2428240"/>
            <a:ext cx="2192655" cy="398780"/>
          </a:xfrm>
          <a:prstGeom prst="rect">
            <a:avLst/>
          </a:prstGeom>
        </p:spPr>
        <p:txBody>
          <a:bodyPr wrap="square">
            <a:spAutoFit/>
          </a:bodyPr>
          <a:lstStyle/>
          <a:p>
            <a:pPr indent="0" algn="ctr">
              <a:buClr>
                <a:srgbClr val="005440"/>
              </a:buClr>
              <a:buNone/>
            </a:pPr>
            <a:r>
              <a:rPr lang="en-US" sz="1000" b="1">
                <a:latin typeface="Poppins" panose="02000000000000000000" pitchFamily="2" charset="0"/>
                <a:ea typeface="思源黑体 CN Regular" panose="020B0500000000000000" pitchFamily="34" charset="-122"/>
                <a:cs typeface="Poppins" panose="02000000000000000000" pitchFamily="2" charset="0"/>
              </a:rPr>
              <a:t>Human HPV18 L1 Protein (VLP)</a:t>
            </a:r>
          </a:p>
          <a:p>
            <a:pPr indent="0" algn="ctr">
              <a:buClr>
                <a:srgbClr val="005440"/>
              </a:buClr>
              <a:buNone/>
            </a:pPr>
            <a:r>
              <a:rPr lang="en-US" sz="1000" b="1">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 HPV18</a:t>
            </a:r>
          </a:p>
        </p:txBody>
      </p:sp>
      <p:sp>
        <p:nvSpPr>
          <p:cNvPr id="10" name="文本框 9"/>
          <p:cNvSpPr txBox="1"/>
          <p:nvPr/>
        </p:nvSpPr>
        <p:spPr>
          <a:xfrm>
            <a:off x="3275330" y="4425950"/>
            <a:ext cx="2129155" cy="460375"/>
          </a:xfrm>
          <a:prstGeom prst="rect">
            <a:avLst/>
          </a:prstGeom>
          <a:noFill/>
        </p:spPr>
        <p:txBody>
          <a:bodyPr wrap="square" rtlCol="0" anchor="t">
            <a:spAutoFit/>
          </a:bodyPr>
          <a:lstStyle/>
          <a:p>
            <a:r>
              <a:rPr lang="zh-CN" altLang="en-US" sz="800">
                <a:latin typeface="Poppins" panose="02000000000000000000" pitchFamily="2" charset="0"/>
                <a:cs typeface="Poppins" panose="02000000000000000000" pitchFamily="2" charset="0"/>
                <a:sym typeface="+mn-ea"/>
              </a:rPr>
              <a:t>EM Images: Negative staining electron</a:t>
            </a:r>
            <a:r>
              <a:rPr lang="en-US" altLang="zh-CN" sz="800">
                <a:latin typeface="Poppins" panose="02000000000000000000" pitchFamily="2" charset="0"/>
                <a:cs typeface="Poppins" panose="02000000000000000000" pitchFamily="2" charset="0"/>
                <a:sym typeface="+mn-ea"/>
              </a:rPr>
              <a:t> </a:t>
            </a:r>
            <a:r>
              <a:rPr lang="zh-CN" altLang="en-US" sz="800">
                <a:latin typeface="Poppins" panose="02000000000000000000" pitchFamily="2" charset="0"/>
                <a:cs typeface="Poppins" panose="02000000000000000000" pitchFamily="2" charset="0"/>
                <a:sym typeface="+mn-ea"/>
              </a:rPr>
              <a:t>microscopy of human papilloma virus type 11 L1</a:t>
            </a:r>
            <a:r>
              <a:rPr lang="en-US" altLang="zh-CN" sz="800">
                <a:latin typeface="Poppins" panose="02000000000000000000" pitchFamily="2" charset="0"/>
                <a:cs typeface="Poppins" panose="02000000000000000000" pitchFamily="2" charset="0"/>
                <a:sym typeface="+mn-ea"/>
              </a:rPr>
              <a:t> </a:t>
            </a:r>
            <a:r>
              <a:rPr lang="zh-CN" altLang="en-US" sz="800">
                <a:latin typeface="Poppins" panose="02000000000000000000" pitchFamily="2" charset="0"/>
                <a:cs typeface="Poppins" panose="02000000000000000000" pitchFamily="2" charset="0"/>
                <a:sym typeface="+mn-ea"/>
              </a:rPr>
              <a:t>virus-like particles (VLPs).</a:t>
            </a:r>
          </a:p>
        </p:txBody>
      </p:sp>
      <p:sp>
        <p:nvSpPr>
          <p:cNvPr id="11" name="文本框 10"/>
          <p:cNvSpPr txBox="1"/>
          <p:nvPr/>
        </p:nvSpPr>
        <p:spPr>
          <a:xfrm>
            <a:off x="6012180" y="4425950"/>
            <a:ext cx="2287270" cy="460375"/>
          </a:xfrm>
          <a:prstGeom prst="rect">
            <a:avLst/>
          </a:prstGeom>
          <a:noFill/>
        </p:spPr>
        <p:txBody>
          <a:bodyPr wrap="square" rtlCol="0" anchor="t">
            <a:spAutoFit/>
          </a:bodyPr>
          <a:lstStyle/>
          <a:p>
            <a:pPr algn="ctr"/>
            <a:r>
              <a:rPr lang="zh-CN" altLang="en-US" sz="800">
                <a:latin typeface="Poppins" panose="02000000000000000000" pitchFamily="2" charset="0"/>
                <a:cs typeface="Poppins" panose="02000000000000000000" pitchFamily="2" charset="0"/>
                <a:sym typeface="+mn-ea"/>
              </a:rPr>
              <a:t>EM Images: Negative staining electron</a:t>
            </a:r>
            <a:r>
              <a:rPr lang="en-US" altLang="zh-CN" sz="800">
                <a:latin typeface="Poppins" panose="02000000000000000000" pitchFamily="2" charset="0"/>
                <a:cs typeface="Poppins" panose="02000000000000000000" pitchFamily="2" charset="0"/>
                <a:sym typeface="+mn-ea"/>
              </a:rPr>
              <a:t> </a:t>
            </a:r>
            <a:r>
              <a:rPr lang="zh-CN" altLang="en-US" sz="800">
                <a:latin typeface="Poppins" panose="02000000000000000000" pitchFamily="2" charset="0"/>
                <a:cs typeface="Poppins" panose="02000000000000000000" pitchFamily="2" charset="0"/>
                <a:sym typeface="+mn-ea"/>
              </a:rPr>
              <a:t>microscopy of human papilloma virus type 18</a:t>
            </a:r>
            <a:r>
              <a:rPr lang="en-US" altLang="zh-CN" sz="800">
                <a:latin typeface="Poppins" panose="02000000000000000000" pitchFamily="2" charset="0"/>
                <a:cs typeface="Poppins" panose="02000000000000000000" pitchFamily="2" charset="0"/>
                <a:sym typeface="+mn-ea"/>
              </a:rPr>
              <a:t> </a:t>
            </a:r>
            <a:r>
              <a:rPr lang="zh-CN" altLang="en-US" sz="800">
                <a:latin typeface="Poppins" panose="02000000000000000000" pitchFamily="2" charset="0"/>
                <a:cs typeface="Poppins" panose="02000000000000000000" pitchFamily="2" charset="0"/>
                <a:sym typeface="+mn-ea"/>
              </a:rPr>
              <a:t>L1 virus-like particles (VLPs).</a:t>
            </a:r>
          </a:p>
        </p:txBody>
      </p:sp>
      <p:pic>
        <p:nvPicPr>
          <p:cNvPr id="17" name="图片 16"/>
          <p:cNvPicPr>
            <a:picLocks noChangeAspect="1"/>
          </p:cNvPicPr>
          <p:nvPr/>
        </p:nvPicPr>
        <p:blipFill>
          <a:blip r:embed="rId4"/>
          <a:srcRect t="1174"/>
          <a:stretch>
            <a:fillRect/>
          </a:stretch>
        </p:blipFill>
        <p:spPr>
          <a:xfrm>
            <a:off x="683260" y="2799080"/>
            <a:ext cx="7440295" cy="165671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cxnSp>
        <p:nvCxnSpPr>
          <p:cNvPr id="8" name="直接连接符 7"/>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3" name="矩形 22"/>
          <p:cNvSpPr/>
          <p:nvPr/>
        </p:nvSpPr>
        <p:spPr>
          <a:xfrm>
            <a:off x="360000" y="576000"/>
            <a:ext cx="3449983"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——HPV</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试剂库</a:t>
            </a:r>
          </a:p>
        </p:txBody>
      </p:sp>
      <p:cxnSp>
        <p:nvCxnSpPr>
          <p:cNvPr id="19" name="直接连接符 18"/>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4" name="椭圆 2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5" name="椭圆 2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Poppins" panose="02000000000000000000" pitchFamily="2" charset="0"/>
                <a:ea typeface="思源黑体 CN Normal" panose="020B0400000000000000" pitchFamily="34" charset="-122"/>
                <a:cs typeface="Poppins" panose="02000000000000000000" pitchFamily="2" charset="0"/>
              </a:rPr>
              <a:t>义翘神州</a:t>
            </a:r>
          </a:p>
        </p:txBody>
      </p:sp>
      <p:graphicFrame>
        <p:nvGraphicFramePr>
          <p:cNvPr id="26" name="表格 25"/>
          <p:cNvGraphicFramePr>
            <a:graphicFrameLocks noGrp="1"/>
          </p:cNvGraphicFramePr>
          <p:nvPr/>
        </p:nvGraphicFramePr>
        <p:xfrm>
          <a:off x="467331" y="1067743"/>
          <a:ext cx="7019925" cy="1263270"/>
        </p:xfrm>
        <a:graphic>
          <a:graphicData uri="http://schemas.openxmlformats.org/drawingml/2006/table">
            <a:tbl>
              <a:tblPr firstRow="1">
                <a:tableStyleId>{9D7B26C5-4107-4FEC-AEDC-1716B250A1EF}</a:tableStyleId>
              </a:tblPr>
              <a:tblGrid>
                <a:gridCol w="1367155">
                  <a:extLst>
                    <a:ext uri="{9D8B030D-6E8A-4147-A177-3AD203B41FA5}">
                      <a16:colId xmlns:a16="http://schemas.microsoft.com/office/drawing/2014/main" val="20000"/>
                    </a:ext>
                  </a:extLst>
                </a:gridCol>
                <a:gridCol w="3517265">
                  <a:extLst>
                    <a:ext uri="{9D8B030D-6E8A-4147-A177-3AD203B41FA5}">
                      <a16:colId xmlns:a16="http://schemas.microsoft.com/office/drawing/2014/main" val="20001"/>
                    </a:ext>
                  </a:extLst>
                </a:gridCol>
                <a:gridCol w="940435">
                  <a:extLst>
                    <a:ext uri="{9D8B030D-6E8A-4147-A177-3AD203B41FA5}">
                      <a16:colId xmlns:a16="http://schemas.microsoft.com/office/drawing/2014/main" val="20002"/>
                    </a:ext>
                  </a:extLst>
                </a:gridCol>
                <a:gridCol w="1195070">
                  <a:extLst>
                    <a:ext uri="{9D8B030D-6E8A-4147-A177-3AD203B41FA5}">
                      <a16:colId xmlns:a16="http://schemas.microsoft.com/office/drawing/2014/main" val="20003"/>
                    </a:ext>
                  </a:extLst>
                </a:gridCol>
              </a:tblGrid>
              <a:tr h="255270">
                <a:tc>
                  <a:txBody>
                    <a:bodyPr/>
                    <a:lstStyle/>
                    <a:p>
                      <a:pPr algn="l" fontAlgn="b"/>
                      <a:r>
                        <a:rPr lang="zh-CN" altLang="en-US" sz="110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zh-CN" altLang="en-US" sz="11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rgbClr val="007E66"/>
                    </a:solidFill>
                  </a:tcPr>
                </a:tc>
                <a:tc>
                  <a:txBody>
                    <a:bodyPr/>
                    <a:lstStyle/>
                    <a:p>
                      <a:pPr algn="l" fontAlgn="b"/>
                      <a:r>
                        <a:rPr lang="zh-CN" altLang="en-US" sz="110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产品名称</a:t>
                      </a:r>
                      <a:endParaRPr lang="zh-CN" altLang="en-US" sz="11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solidFill>
                      <a:srgbClr val="007E66"/>
                    </a:solidFill>
                  </a:tcPr>
                </a:tc>
                <a:tc>
                  <a:txBody>
                    <a:bodyPr/>
                    <a:lstStyle/>
                    <a:p>
                      <a:pPr algn="l" fontAlgn="b"/>
                      <a:r>
                        <a:rPr lang="zh-CN" altLang="en-US" sz="1100" b="1"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种属</a:t>
                      </a:r>
                    </a:p>
                  </a:txBody>
                  <a:tcPr marL="36000" marR="36000" marT="36000" marB="36000" anchor="ctr">
                    <a:solidFill>
                      <a:srgbClr val="007E66"/>
                    </a:solidFill>
                  </a:tcPr>
                </a:tc>
                <a:tc>
                  <a:txBody>
                    <a:bodyPr/>
                    <a:lstStyle/>
                    <a:p>
                      <a:pPr algn="l" fontAlgn="b"/>
                      <a:r>
                        <a:rPr lang="zh-CN" altLang="en-US" sz="1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分子</a:t>
                      </a:r>
                      <a:endParaRPr lang="zh-CN" altLang="en-US" sz="11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endParaRPr>
                    </a:p>
                  </a:txBody>
                  <a:tcPr marL="36000" marR="36000" marT="36000" marB="36000" anchor="ctr">
                    <a:solidFill>
                      <a:srgbClr val="007E66"/>
                    </a:solidFill>
                  </a:tcPr>
                </a:tc>
                <a:extLst>
                  <a:ext uri="{0D108BD9-81ED-4DB2-BD59-A6C34878D82A}">
                    <a16:rowId xmlns:a16="http://schemas.microsoft.com/office/drawing/2014/main" val="10000"/>
                  </a:ext>
                </a:extLst>
              </a:tr>
              <a:tr h="252000">
                <a:tc>
                  <a:txBody>
                    <a:bodyPr/>
                    <a:lstStyle/>
                    <a:p>
                      <a:pPr algn="l" fontAlgn="b"/>
                      <a:r>
                        <a:rPr lang="en-US" sz="1000" u="none" strike="noStrike">
                          <a:latin typeface="Poppins" panose="02000000000000000000" pitchFamily="2" charset="0"/>
                          <a:cs typeface="Poppins" panose="02000000000000000000" pitchFamily="2" charset="0"/>
                        </a:rPr>
                        <a:t>40964-V79E</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en-US" sz="1000" u="none" strike="noStrike">
                          <a:latin typeface="Poppins" panose="02000000000000000000" pitchFamily="2" charset="0"/>
                          <a:cs typeface="Poppins" panose="02000000000000000000" pitchFamily="2" charset="0"/>
                        </a:rPr>
                        <a:t>HPV18 E6 Protein (N-His-MBP &amp; C-AVI Tag)</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en-US" sz="1000" u="none" strike="noStrike">
                          <a:latin typeface="Poppins" panose="02000000000000000000" pitchFamily="2" charset="0"/>
                          <a:cs typeface="Poppins" panose="02000000000000000000" pitchFamily="2" charset="0"/>
                        </a:rPr>
                        <a:t>HPV18</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en-US" sz="1000" u="none" strike="noStrike">
                          <a:latin typeface="Poppins" panose="02000000000000000000" pitchFamily="2" charset="0"/>
                          <a:cs typeface="Poppins" panose="02000000000000000000" pitchFamily="2" charset="0"/>
                        </a:rPr>
                        <a:t>HPV-E6</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extLst>
                  <a:ext uri="{0D108BD9-81ED-4DB2-BD59-A6C34878D82A}">
                    <a16:rowId xmlns:a16="http://schemas.microsoft.com/office/drawing/2014/main" val="10001"/>
                  </a:ext>
                </a:extLst>
              </a:tr>
              <a:tr h="252000">
                <a:tc>
                  <a:txBody>
                    <a:bodyPr/>
                    <a:lstStyle/>
                    <a:p>
                      <a:pPr algn="l" fontAlgn="b"/>
                      <a:r>
                        <a:rPr lang="en-US" sz="1000" u="none" strike="noStrike">
                          <a:latin typeface="Poppins" panose="02000000000000000000" pitchFamily="2" charset="0"/>
                          <a:cs typeface="Poppins" panose="02000000000000000000" pitchFamily="2" charset="0"/>
                        </a:rPr>
                        <a:t>40963-V07E</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en-US" sz="1000" u="none" strike="noStrike">
                          <a:latin typeface="Poppins" panose="02000000000000000000" pitchFamily="2" charset="0"/>
                          <a:cs typeface="Poppins" panose="02000000000000000000" pitchFamily="2" charset="0"/>
                        </a:rPr>
                        <a:t>HPV16 E6 Protein (His Tag) (HPLC-verified)</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en-US" sz="1000" u="none" strike="noStrike">
                          <a:latin typeface="Poppins" panose="02000000000000000000" pitchFamily="2" charset="0"/>
                          <a:cs typeface="Poppins" panose="02000000000000000000" pitchFamily="2" charset="0"/>
                        </a:rPr>
                        <a:t>HPV16</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en-US" sz="1000" u="none" strike="noStrike">
                          <a:latin typeface="Poppins" panose="02000000000000000000" pitchFamily="2" charset="0"/>
                          <a:cs typeface="Poppins" panose="02000000000000000000" pitchFamily="2" charset="0"/>
                        </a:rPr>
                        <a:t>HPV-E6</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extLst>
                  <a:ext uri="{0D108BD9-81ED-4DB2-BD59-A6C34878D82A}">
                    <a16:rowId xmlns:a16="http://schemas.microsoft.com/office/drawing/2014/main" val="10002"/>
                  </a:ext>
                </a:extLst>
              </a:tr>
              <a:tr h="252000">
                <a:tc>
                  <a:txBody>
                    <a:bodyPr/>
                    <a:lstStyle/>
                    <a:p>
                      <a:pPr algn="l" fontAlgn="b"/>
                      <a:r>
                        <a:rPr lang="en-US" sz="1000" u="none" strike="noStrike">
                          <a:latin typeface="Poppins" panose="02000000000000000000" pitchFamily="2" charset="0"/>
                          <a:cs typeface="Poppins" panose="02000000000000000000" pitchFamily="2" charset="0"/>
                        </a:rPr>
                        <a:t>40965-V07E</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de-DE" sz="1000" u="none" strike="noStrike">
                          <a:latin typeface="Poppins" panose="02000000000000000000" pitchFamily="2" charset="0"/>
                          <a:cs typeface="Poppins" panose="02000000000000000000" pitchFamily="2" charset="0"/>
                        </a:rPr>
                        <a:t>HPV16 E7 Protein (His Tag)</a:t>
                      </a:r>
                      <a:endParaRPr lang="de-DE"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en-US" sz="1000" u="none" strike="noStrike">
                          <a:latin typeface="Poppins" panose="02000000000000000000" pitchFamily="2" charset="0"/>
                          <a:cs typeface="Poppins" panose="02000000000000000000" pitchFamily="2" charset="0"/>
                        </a:rPr>
                        <a:t>HPV16</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tc>
                  <a:txBody>
                    <a:bodyPr/>
                    <a:lstStyle/>
                    <a:p>
                      <a:pPr algn="l" fontAlgn="b"/>
                      <a:r>
                        <a:rPr lang="en-US" sz="1000" u="none" strike="noStrike">
                          <a:latin typeface="Poppins" panose="02000000000000000000" pitchFamily="2" charset="0"/>
                          <a:cs typeface="Poppins" panose="02000000000000000000" pitchFamily="2" charset="0"/>
                        </a:rPr>
                        <a:t>HPV-E7</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tc>
                <a:extLst>
                  <a:ext uri="{0D108BD9-81ED-4DB2-BD59-A6C34878D82A}">
                    <a16:rowId xmlns:a16="http://schemas.microsoft.com/office/drawing/2014/main" val="10003"/>
                  </a:ext>
                </a:extLst>
              </a:tr>
              <a:tr h="252000">
                <a:tc>
                  <a:txBody>
                    <a:bodyPr/>
                    <a:lstStyle/>
                    <a:p>
                      <a:pPr algn="l" fontAlgn="b"/>
                      <a:r>
                        <a:rPr lang="en-US" sz="1000" u="none" strike="noStrike">
                          <a:latin typeface="Poppins" panose="02000000000000000000" pitchFamily="2" charset="0"/>
                          <a:cs typeface="Poppins" panose="02000000000000000000" pitchFamily="2" charset="0"/>
                        </a:rPr>
                        <a:t>40966-V07E</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en-US" sz="1000" u="none" strike="noStrike">
                          <a:latin typeface="Poppins" panose="02000000000000000000" pitchFamily="2" charset="0"/>
                          <a:cs typeface="Poppins" panose="02000000000000000000" pitchFamily="2" charset="0"/>
                        </a:rPr>
                        <a:t>HPV18 E7 Protein (His Tag) (HPLC-verified)</a:t>
                      </a:r>
                      <a:endParaRPr lang="en-US" sz="1000" b="0" i="0" u="none" strike="noStrike">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en-US" sz="1000" u="none" strike="noStrike" dirty="0">
                          <a:latin typeface="Poppins" panose="02000000000000000000" pitchFamily="2" charset="0"/>
                          <a:cs typeface="Poppins" panose="02000000000000000000" pitchFamily="2" charset="0"/>
                        </a:rPr>
                        <a:t>HPV18</a:t>
                      </a:r>
                      <a:endParaRPr lang="en-US" sz="1000" b="0" i="0" u="none" strike="noStrike" dirty="0">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tc>
                  <a:txBody>
                    <a:bodyPr/>
                    <a:lstStyle/>
                    <a:p>
                      <a:pPr algn="l" fontAlgn="b"/>
                      <a:r>
                        <a:rPr lang="en-US" sz="1000" u="none" strike="noStrike" dirty="0">
                          <a:latin typeface="Poppins" panose="02000000000000000000" pitchFamily="2" charset="0"/>
                          <a:cs typeface="Poppins" panose="02000000000000000000" pitchFamily="2" charset="0"/>
                        </a:rPr>
                        <a:t>HPV-E7</a:t>
                      </a:r>
                      <a:endParaRPr lang="en-US" sz="1000" b="0" i="0" u="none" strike="noStrike" dirty="0">
                        <a:latin typeface="Poppins" panose="02000000000000000000" pitchFamily="2" charset="0"/>
                        <a:ea typeface="思源黑体 CN Bold" panose="020B0800000000000000" pitchFamily="34" charset="-122"/>
                        <a:cs typeface="Poppins" panose="02000000000000000000" pitchFamily="2" charset="0"/>
                      </a:endParaRPr>
                    </a:p>
                  </a:txBody>
                  <a:tcPr marL="5576" marR="5576" marT="5576" marB="0" anchor="c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31" name="矩形 30"/>
          <p:cNvSpPr/>
          <p:nvPr/>
        </p:nvSpPr>
        <p:spPr>
          <a:xfrm>
            <a:off x="467360" y="2499995"/>
            <a:ext cx="2948940" cy="250190"/>
          </a:xfrm>
          <a:prstGeom prst="rect">
            <a:avLst/>
          </a:prstGeom>
        </p:spPr>
        <p:txBody>
          <a:bodyPr wrap="square">
            <a:noAutofit/>
          </a:bodyPr>
          <a:lstStyle/>
          <a:p>
            <a:pPr indent="0" algn="ctr">
              <a:buClr>
                <a:srgbClr val="005440"/>
              </a:buClr>
              <a:buNone/>
            </a:pPr>
            <a:r>
              <a:rPr lang="en-US" sz="1000" b="1">
                <a:latin typeface="Poppins" panose="02000000000000000000" pitchFamily="2" charset="0"/>
                <a:ea typeface="思源黑体 CN Regular" panose="020B0500000000000000" pitchFamily="34" charset="-122"/>
                <a:cs typeface="Poppins" panose="02000000000000000000" pitchFamily="2" charset="0"/>
              </a:rPr>
              <a:t>HPV16 E6 Protein (Cat#: </a:t>
            </a:r>
            <a:r>
              <a:rPr lang="en-US" sz="1000" b="1">
                <a:solidFill>
                  <a:srgbClr val="007E66"/>
                </a:solidFill>
                <a:latin typeface="Poppins" panose="02000000000000000000" pitchFamily="2" charset="0"/>
                <a:ea typeface="思源黑体 CN Regular" panose="020B0500000000000000" pitchFamily="34" charset="-122"/>
                <a:cs typeface="Poppins" panose="02000000000000000000" pitchFamily="2" charset="0"/>
              </a:rPr>
              <a:t>40963-V07E</a:t>
            </a:r>
            <a:r>
              <a:rPr lang="en-US" sz="1000" b="1">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p:txBody>
      </p:sp>
      <p:sp>
        <p:nvSpPr>
          <p:cNvPr id="6" name="矩形 5"/>
          <p:cNvSpPr/>
          <p:nvPr/>
        </p:nvSpPr>
        <p:spPr>
          <a:xfrm>
            <a:off x="4429760" y="2506980"/>
            <a:ext cx="2948940" cy="250190"/>
          </a:xfrm>
          <a:prstGeom prst="rect">
            <a:avLst/>
          </a:prstGeom>
        </p:spPr>
        <p:txBody>
          <a:bodyPr wrap="square">
            <a:noAutofit/>
          </a:bodyPr>
          <a:lstStyle/>
          <a:p>
            <a:pPr indent="0" algn="ctr">
              <a:buClr>
                <a:srgbClr val="005440"/>
              </a:buClr>
              <a:buNone/>
            </a:pPr>
            <a:r>
              <a:rPr lang="en-US" sz="1000" b="1">
                <a:latin typeface="Poppins" panose="02000000000000000000" pitchFamily="2" charset="0"/>
                <a:ea typeface="思源黑体 CN Regular" panose="020B0500000000000000" pitchFamily="34" charset="-122"/>
                <a:cs typeface="Poppins" panose="02000000000000000000" pitchFamily="2" charset="0"/>
              </a:rPr>
              <a:t>HPV16 E7 Protein (Cat#: </a:t>
            </a:r>
            <a:r>
              <a:rPr lang="en-US" sz="1000" b="1">
                <a:solidFill>
                  <a:srgbClr val="007E66"/>
                </a:solidFill>
                <a:latin typeface="Poppins" panose="02000000000000000000" pitchFamily="2" charset="0"/>
                <a:ea typeface="思源黑体 CN Regular" panose="020B0500000000000000" pitchFamily="34" charset="-122"/>
                <a:cs typeface="Poppins" panose="02000000000000000000" pitchFamily="2" charset="0"/>
              </a:rPr>
              <a:t>40965-V07E</a:t>
            </a:r>
            <a:r>
              <a:rPr lang="en-US" sz="1000" b="1">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p:txBody>
      </p:sp>
      <p:pic>
        <p:nvPicPr>
          <p:cNvPr id="11" name="图片 10"/>
          <p:cNvPicPr/>
          <p:nvPr/>
        </p:nvPicPr>
        <p:blipFill>
          <a:blip r:embed="rId3"/>
        </p:blipFill>
        <p:spPr>
          <a:xfrm>
            <a:off x="1331595" y="2795905"/>
            <a:ext cx="952500" cy="1752600"/>
          </a:xfrm>
          <a:prstGeom prst="rect">
            <a:avLst/>
          </a:prstGeom>
        </p:spPr>
      </p:pic>
      <p:pic>
        <p:nvPicPr>
          <p:cNvPr id="12" name="图片 11"/>
          <p:cNvPicPr/>
          <p:nvPr/>
        </p:nvPicPr>
        <p:blipFill>
          <a:blip r:embed="rId4"/>
        </p:blipFill>
        <p:spPr>
          <a:xfrm>
            <a:off x="5293995" y="2795905"/>
            <a:ext cx="952500" cy="1752600"/>
          </a:xfrm>
          <a:prstGeom prst="rect">
            <a:avLst/>
          </a:prstGeom>
        </p:spPr>
      </p:pic>
      <p:sp>
        <p:nvSpPr>
          <p:cNvPr id="13" name="文本框 12"/>
          <p:cNvSpPr txBox="1"/>
          <p:nvPr/>
        </p:nvSpPr>
        <p:spPr>
          <a:xfrm>
            <a:off x="684530" y="4587875"/>
            <a:ext cx="2909570" cy="229870"/>
          </a:xfrm>
          <a:prstGeom prst="rect">
            <a:avLst/>
          </a:prstGeom>
          <a:noFill/>
        </p:spPr>
        <p:txBody>
          <a:bodyPr wrap="square" rtlCol="0" anchor="t">
            <a:spAutoFit/>
          </a:bodyPr>
          <a:lstStyle/>
          <a:p>
            <a:pPr algn="ctr"/>
            <a:r>
              <a:rPr sz="900">
                <a:latin typeface="Poppins" panose="02000000000000000000" pitchFamily="2" charset="0"/>
                <a:cs typeface="Poppins" panose="02000000000000000000" pitchFamily="2" charset="0"/>
              </a:rPr>
              <a:t>Purity: ≥ 95% as determined by SDS-PAGE</a:t>
            </a:r>
            <a:r>
              <a:rPr lang="en-US" sz="900">
                <a:latin typeface="Poppins" panose="02000000000000000000" pitchFamily="2" charset="0"/>
                <a:cs typeface="Poppins" panose="02000000000000000000" pitchFamily="2" charset="0"/>
              </a:rPr>
              <a:t>.</a:t>
            </a:r>
          </a:p>
        </p:txBody>
      </p:sp>
      <p:sp>
        <p:nvSpPr>
          <p:cNvPr id="16" name="文本框 15"/>
          <p:cNvSpPr txBox="1"/>
          <p:nvPr/>
        </p:nvSpPr>
        <p:spPr>
          <a:xfrm>
            <a:off x="4825365" y="4587875"/>
            <a:ext cx="2552700" cy="229870"/>
          </a:xfrm>
          <a:prstGeom prst="rect">
            <a:avLst/>
          </a:prstGeom>
          <a:noFill/>
        </p:spPr>
        <p:txBody>
          <a:bodyPr wrap="square" rtlCol="0" anchor="t">
            <a:spAutoFit/>
          </a:bodyPr>
          <a:lstStyle/>
          <a:p>
            <a:pPr algn="ctr"/>
            <a:r>
              <a:rPr sz="900">
                <a:latin typeface="Poppins" panose="02000000000000000000" pitchFamily="2" charset="0"/>
                <a:cs typeface="Poppins" panose="02000000000000000000" pitchFamily="2" charset="0"/>
              </a:rPr>
              <a:t>Purity: ≥ 90% as determined by SDS-PAGE</a:t>
            </a:r>
            <a:r>
              <a:rPr lang="en-US" sz="900">
                <a:latin typeface="Poppins" panose="02000000000000000000" pitchFamily="2" charset="0"/>
                <a:cs typeface="Poppins" panose="02000000000000000000" pitchFamily="2" charset="0"/>
              </a:rPr>
              <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74040" y="1097915"/>
            <a:ext cx="7889489" cy="3403600"/>
            <a:chOff x="225" y="1462"/>
            <a:chExt cx="10238" cy="5288"/>
          </a:xfrm>
        </p:grpSpPr>
        <p:sp>
          <p:nvSpPr>
            <p:cNvPr id="15" name="矩形 14"/>
            <p:cNvSpPr/>
            <p:nvPr/>
          </p:nvSpPr>
          <p:spPr>
            <a:xfrm>
              <a:off x="225" y="1462"/>
              <a:ext cx="10238" cy="5288"/>
            </a:xfrm>
            <a:prstGeom prst="rect">
              <a:avLst/>
            </a:prstGeom>
            <a:solidFill>
              <a:srgbClr val="FFFFFF">
                <a:alpha val="69804"/>
              </a:srgbClr>
            </a:solidFill>
            <a:ln w="3175">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Poppins" panose="02000000000000000000" pitchFamily="2" charset="0"/>
                <a:cs typeface="Poppins" panose="02000000000000000000" pitchFamily="2" charset="0"/>
              </a:endParaRPr>
            </a:p>
          </p:txBody>
        </p:sp>
        <p:sp>
          <p:nvSpPr>
            <p:cNvPr id="16" name="TextBox 15"/>
            <p:cNvSpPr txBox="1"/>
            <p:nvPr/>
          </p:nvSpPr>
          <p:spPr>
            <a:xfrm>
              <a:off x="2925" y="1635"/>
              <a:ext cx="6944" cy="428"/>
            </a:xfrm>
            <a:prstGeom prst="rect">
              <a:avLst/>
            </a:prstGeom>
            <a:noFill/>
          </p:spPr>
          <p:txBody>
            <a:bodyPr wrap="square" rtlCol="0">
              <a:spAutoFit/>
            </a:bodyPr>
            <a:lstStyle/>
            <a:p>
              <a:r>
                <a:rPr lang="zh-CN" altLang="en-US" sz="1200"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覆盖基因、蛋白、抗体领域，从研发到生产、检测的“一站式”技术服务</a:t>
              </a:r>
            </a:p>
          </p:txBody>
        </p:sp>
        <p:pic>
          <p:nvPicPr>
            <p:cNvPr id="18" name="Picture 2" descr="E:\义翘工作文件\设计\0725 PPT修改\图片\图4.png"/>
            <p:cNvPicPr>
              <a:picLocks noChangeAspect="1" noChangeArrowheads="1"/>
            </p:cNvPicPr>
            <p:nvPr/>
          </p:nvPicPr>
          <p:blipFill>
            <a:blip r:embed="rId3" cstate="print"/>
            <a:srcRect/>
            <a:stretch>
              <a:fillRect/>
            </a:stretch>
          </p:blipFill>
          <p:spPr bwMode="auto">
            <a:xfrm>
              <a:off x="450" y="1687"/>
              <a:ext cx="2475" cy="563"/>
            </a:xfrm>
            <a:prstGeom prst="rect">
              <a:avLst/>
            </a:prstGeom>
            <a:noFill/>
          </p:spPr>
        </p:pic>
        <p:sp>
          <p:nvSpPr>
            <p:cNvPr id="19" name="TextBox 18"/>
            <p:cNvSpPr txBox="1"/>
            <p:nvPr/>
          </p:nvSpPr>
          <p:spPr>
            <a:xfrm>
              <a:off x="900" y="1711"/>
              <a:ext cx="1619" cy="524"/>
            </a:xfrm>
            <a:prstGeom prst="rect">
              <a:avLst/>
            </a:prstGeom>
            <a:noFill/>
          </p:spPr>
          <p:txBody>
            <a:bodyPr wrap="square" rtlCol="0">
              <a:spAutoFit/>
            </a:bodyPr>
            <a:lstStyle/>
            <a:p>
              <a:r>
                <a:rPr lang="en-US" altLang="zh-CN" sz="1600" dirty="0">
                  <a:solidFill>
                    <a:schemeClr val="bg1"/>
                  </a:solidFill>
                  <a:latin typeface="Poppins" panose="02000000000000000000" pitchFamily="2" charset="0"/>
                  <a:ea typeface="思源黑体 CN Bold" panose="020B0800000000000000" pitchFamily="34" charset="-122"/>
                  <a:cs typeface="Poppins" panose="02000000000000000000" pitchFamily="2" charset="0"/>
                </a:rPr>
                <a:t>CRO</a:t>
              </a:r>
              <a:r>
                <a:rPr lang="zh-CN" altLang="en-US" sz="1600" dirty="0">
                  <a:solidFill>
                    <a:schemeClr val="bg1"/>
                  </a:solidFill>
                  <a:latin typeface="Poppins" panose="02000000000000000000" pitchFamily="2" charset="0"/>
                  <a:ea typeface="思源黑体 CN Bold" panose="020B0800000000000000" pitchFamily="34" charset="-122"/>
                  <a:cs typeface="Poppins" panose="02000000000000000000" pitchFamily="2" charset="0"/>
                </a:rPr>
                <a:t>服务</a:t>
              </a:r>
            </a:p>
          </p:txBody>
        </p:sp>
        <p:pic>
          <p:nvPicPr>
            <p:cNvPr id="1026" name="Picture 2" descr="E:\义翘工作文件\设计\0725 PPT修改\图片\图21.png"/>
            <p:cNvPicPr>
              <a:picLocks noChangeAspect="1" noChangeArrowheads="1"/>
            </p:cNvPicPr>
            <p:nvPr/>
          </p:nvPicPr>
          <p:blipFill>
            <a:blip r:embed="rId4" cstate="print"/>
            <a:srcRect/>
            <a:stretch>
              <a:fillRect/>
            </a:stretch>
          </p:blipFill>
          <p:spPr bwMode="auto">
            <a:xfrm>
              <a:off x="450" y="3088"/>
              <a:ext cx="9916" cy="1800"/>
            </a:xfrm>
            <a:prstGeom prst="rect">
              <a:avLst/>
            </a:prstGeom>
            <a:noFill/>
          </p:spPr>
        </p:pic>
        <p:sp>
          <p:nvSpPr>
            <p:cNvPr id="21" name="TextBox 20"/>
            <p:cNvSpPr txBox="1"/>
            <p:nvPr/>
          </p:nvSpPr>
          <p:spPr>
            <a:xfrm>
              <a:off x="562" y="4550"/>
              <a:ext cx="1548" cy="381"/>
            </a:xfrm>
            <a:prstGeom prst="rect">
              <a:avLst/>
            </a:prstGeom>
            <a:noFill/>
          </p:spPr>
          <p:txBody>
            <a:bodyPr wrap="square" rtlCol="0">
              <a:spAutoFit/>
            </a:bodyPr>
            <a:lstStyle/>
            <a:p>
              <a:pPr algn="ctr"/>
              <a:r>
                <a:rPr lang="zh-CN" altLang="en-US" sz="1000" dirty="0">
                  <a:latin typeface="Poppins" panose="02000000000000000000" pitchFamily="2" charset="0"/>
                  <a:ea typeface="思源黑体 CN Medium" panose="020B0600000000000000" pitchFamily="34" charset="-122"/>
                  <a:cs typeface="Poppins" panose="02000000000000000000" pitchFamily="2" charset="0"/>
                </a:rPr>
                <a:t>抗体制备服务 </a:t>
              </a:r>
            </a:p>
          </p:txBody>
        </p:sp>
        <p:sp>
          <p:nvSpPr>
            <p:cNvPr id="22" name="TextBox 21"/>
            <p:cNvSpPr txBox="1"/>
            <p:nvPr/>
          </p:nvSpPr>
          <p:spPr>
            <a:xfrm>
              <a:off x="2137" y="2925"/>
              <a:ext cx="1906" cy="381"/>
            </a:xfrm>
            <a:prstGeom prst="rect">
              <a:avLst/>
            </a:prstGeom>
            <a:noFill/>
          </p:spPr>
          <p:txBody>
            <a:bodyPr wrap="square" rtlCol="0">
              <a:spAutoFit/>
            </a:bodyPr>
            <a:lstStyle/>
            <a:p>
              <a:pPr algn="ctr"/>
              <a:r>
                <a:rPr lang="zh-CN" altLang="en-US" sz="1000" dirty="0">
                  <a:latin typeface="Poppins" panose="02000000000000000000" pitchFamily="2" charset="0"/>
                  <a:ea typeface="思源黑体 CN Medium" panose="020B0600000000000000" pitchFamily="34" charset="-122"/>
                </a:rPr>
                <a:t>重组抗体生产服务</a:t>
              </a:r>
            </a:p>
          </p:txBody>
        </p:sp>
        <p:sp>
          <p:nvSpPr>
            <p:cNvPr id="23" name="TextBox 22"/>
            <p:cNvSpPr txBox="1"/>
            <p:nvPr/>
          </p:nvSpPr>
          <p:spPr>
            <a:xfrm>
              <a:off x="3600" y="4550"/>
              <a:ext cx="1906" cy="381"/>
            </a:xfrm>
            <a:prstGeom prst="rect">
              <a:avLst/>
            </a:prstGeom>
            <a:noFill/>
          </p:spPr>
          <p:txBody>
            <a:bodyPr wrap="square" rtlCol="0">
              <a:spAutoFit/>
            </a:bodyPr>
            <a:lstStyle/>
            <a:p>
              <a:pPr algn="ctr"/>
              <a:r>
                <a:rPr lang="zh-CN" altLang="en-US" sz="1000" dirty="0">
                  <a:latin typeface="Poppins" panose="02000000000000000000" pitchFamily="2" charset="0"/>
                  <a:ea typeface="思源黑体 CN Medium" panose="020B0600000000000000" pitchFamily="34" charset="-122"/>
                </a:rPr>
                <a:t>重组蛋白表达服务</a:t>
              </a:r>
            </a:p>
          </p:txBody>
        </p:sp>
        <p:sp>
          <p:nvSpPr>
            <p:cNvPr id="26" name="TextBox 25"/>
            <p:cNvSpPr txBox="1"/>
            <p:nvPr/>
          </p:nvSpPr>
          <p:spPr>
            <a:xfrm>
              <a:off x="5062" y="2925"/>
              <a:ext cx="2235" cy="381"/>
            </a:xfrm>
            <a:prstGeom prst="rect">
              <a:avLst/>
            </a:prstGeom>
            <a:noFill/>
          </p:spPr>
          <p:txBody>
            <a:bodyPr wrap="square" rtlCol="0">
              <a:spAutoFit/>
            </a:bodyPr>
            <a:lstStyle/>
            <a:p>
              <a:pPr algn="ctr"/>
              <a:r>
                <a:rPr lang="en-US" altLang="zh-CN" sz="1000" dirty="0">
                  <a:latin typeface="Poppins" panose="02000000000000000000" pitchFamily="2" charset="0"/>
                  <a:ea typeface="思源黑体 CN Medium" panose="020B0600000000000000" pitchFamily="34" charset="-122"/>
                  <a:cs typeface="Poppins" panose="02000000000000000000" pitchFamily="2" charset="0"/>
                </a:rPr>
                <a:t>ELISA</a:t>
              </a:r>
              <a:r>
                <a:rPr lang="zh-CN" altLang="en-US" sz="1000" dirty="0">
                  <a:latin typeface="Poppins" panose="02000000000000000000" pitchFamily="2" charset="0"/>
                  <a:ea typeface="思源黑体 CN Medium" panose="020B0600000000000000" pitchFamily="34" charset="-122"/>
                  <a:cs typeface="Poppins" panose="02000000000000000000" pitchFamily="2" charset="0"/>
                </a:rPr>
                <a:t>试剂盒开发服务</a:t>
              </a:r>
            </a:p>
          </p:txBody>
        </p:sp>
        <p:sp>
          <p:nvSpPr>
            <p:cNvPr id="27" name="TextBox 26"/>
            <p:cNvSpPr txBox="1"/>
            <p:nvPr/>
          </p:nvSpPr>
          <p:spPr>
            <a:xfrm>
              <a:off x="7047" y="4550"/>
              <a:ext cx="1503" cy="381"/>
            </a:xfrm>
            <a:prstGeom prst="rect">
              <a:avLst/>
            </a:prstGeom>
            <a:noFill/>
          </p:spPr>
          <p:txBody>
            <a:bodyPr wrap="square" rtlCol="0">
              <a:spAutoFit/>
            </a:bodyPr>
            <a:lstStyle/>
            <a:p>
              <a:pPr algn="ctr"/>
              <a:r>
                <a:rPr lang="zh-CN" altLang="en-US" sz="1000" dirty="0">
                  <a:latin typeface="Poppins" panose="02000000000000000000" pitchFamily="2" charset="0"/>
                  <a:ea typeface="思源黑体 CN Medium" panose="020B0600000000000000" pitchFamily="34" charset="-122"/>
                </a:rPr>
                <a:t>免疫检测服务</a:t>
              </a:r>
            </a:p>
          </p:txBody>
        </p:sp>
        <p:sp>
          <p:nvSpPr>
            <p:cNvPr id="28" name="TextBox 27"/>
            <p:cNvSpPr txBox="1"/>
            <p:nvPr/>
          </p:nvSpPr>
          <p:spPr>
            <a:xfrm>
              <a:off x="8640" y="2925"/>
              <a:ext cx="1688" cy="381"/>
            </a:xfrm>
            <a:prstGeom prst="rect">
              <a:avLst/>
            </a:prstGeom>
            <a:noFill/>
          </p:spPr>
          <p:txBody>
            <a:bodyPr wrap="square" rtlCol="0">
              <a:spAutoFit/>
            </a:bodyPr>
            <a:lstStyle/>
            <a:p>
              <a:pPr algn="ctr"/>
              <a:r>
                <a:rPr lang="zh-CN" altLang="en-US" sz="1000" dirty="0">
                  <a:latin typeface="Poppins" panose="02000000000000000000" pitchFamily="2" charset="0"/>
                  <a:ea typeface="思源黑体 CN Medium" panose="020B0600000000000000" pitchFamily="34" charset="-122"/>
                </a:rPr>
                <a:t>生物安全检测服务</a:t>
              </a:r>
            </a:p>
          </p:txBody>
        </p:sp>
        <p:sp>
          <p:nvSpPr>
            <p:cNvPr id="51" name="矩形 50"/>
            <p:cNvSpPr/>
            <p:nvPr/>
          </p:nvSpPr>
          <p:spPr>
            <a:xfrm>
              <a:off x="562" y="5513"/>
              <a:ext cx="9788" cy="675"/>
            </a:xfrm>
            <a:prstGeom prst="rect">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9" name="TextBox 28"/>
            <p:cNvSpPr txBox="1"/>
            <p:nvPr/>
          </p:nvSpPr>
          <p:spPr>
            <a:xfrm>
              <a:off x="1631" y="5625"/>
              <a:ext cx="7650" cy="428"/>
            </a:xfrm>
            <a:prstGeom prst="rect">
              <a:avLst/>
            </a:prstGeom>
            <a:noFill/>
          </p:spPr>
          <p:txBody>
            <a:bodyPr wrap="square" rtlCol="0">
              <a:spAutoFit/>
            </a:bodyPr>
            <a:lstStyle/>
            <a:p>
              <a:pPr algn="ctr"/>
              <a:r>
                <a:rPr lang="zh-CN" altLang="en-US" sz="1200" dirty="0">
                  <a:latin typeface="Poppins" panose="02000000000000000000" pitchFamily="2" charset="0"/>
                  <a:ea typeface="思源黑体 CN Medium" panose="020B0600000000000000" pitchFamily="34" charset="-122"/>
                  <a:cs typeface="Poppins" panose="02000000000000000000" pitchFamily="2" charset="0"/>
                </a:rPr>
                <a:t>最快</a:t>
              </a:r>
              <a:r>
                <a:rPr lang="en-US" altLang="zh-CN" sz="1200" b="1" dirty="0">
                  <a:latin typeface="Poppins" panose="02000000000000000000" pitchFamily="2" charset="0"/>
                  <a:ea typeface="思源黑体 CN Medium" panose="020B0600000000000000" pitchFamily="34" charset="-122"/>
                  <a:cs typeface="Poppins" panose="02000000000000000000" pitchFamily="2" charset="0"/>
                </a:rPr>
                <a:t>12</a:t>
              </a:r>
              <a:r>
                <a:rPr lang="zh-CN" altLang="en-US" sz="1200" b="1" dirty="0">
                  <a:latin typeface="Poppins" panose="02000000000000000000" pitchFamily="2" charset="0"/>
                  <a:ea typeface="思源黑体 CN Medium" panose="020B0600000000000000" pitchFamily="34" charset="-122"/>
                  <a:cs typeface="Poppins" panose="02000000000000000000" pitchFamily="2" charset="0"/>
                </a:rPr>
                <a:t>天</a:t>
              </a:r>
              <a:r>
                <a:rPr lang="zh-CN" altLang="en-US" sz="1200" dirty="0">
                  <a:latin typeface="Poppins" panose="02000000000000000000" pitchFamily="2" charset="0"/>
                  <a:ea typeface="思源黑体 CN Medium" panose="020B0600000000000000" pitchFamily="34" charset="-122"/>
                  <a:cs typeface="Poppins" panose="02000000000000000000" pitchFamily="2" charset="0"/>
                </a:rPr>
                <a:t>即可完成从基因合成到</a:t>
              </a:r>
              <a:r>
                <a:rPr lang="en-US" altLang="zh-CN" sz="1200" b="1" dirty="0">
                  <a:latin typeface="Poppins" panose="02000000000000000000" pitchFamily="2" charset="0"/>
                  <a:ea typeface="思源黑体 CN Medium" panose="020B0600000000000000" pitchFamily="34" charset="-122"/>
                  <a:cs typeface="Poppins" panose="02000000000000000000" pitchFamily="2" charset="0"/>
                </a:rPr>
                <a:t>100 mg</a:t>
              </a:r>
              <a:r>
                <a:rPr lang="zh-CN" altLang="en-US" sz="1200" dirty="0">
                  <a:latin typeface="Poppins" panose="02000000000000000000" pitchFamily="2" charset="0"/>
                  <a:ea typeface="思源黑体 CN Medium" panose="020B0600000000000000" pitchFamily="34" charset="-122"/>
                  <a:cs typeface="Poppins" panose="02000000000000000000" pitchFamily="2" charset="0"/>
                </a:rPr>
                <a:t>真核蛋白表达的开发和生产 </a:t>
              </a:r>
            </a:p>
          </p:txBody>
        </p:sp>
      </p:grpSp>
      <p:pic>
        <p:nvPicPr>
          <p:cNvPr id="25" name="Picture 2" descr="D:\桌面\新logo-黑.png"/>
          <p:cNvPicPr>
            <a:picLocks noChangeAspect="1" noChangeArrowheads="1"/>
          </p:cNvPicPr>
          <p:nvPr/>
        </p:nvPicPr>
        <p:blipFill>
          <a:blip r:embed="rId5" cstate="print"/>
          <a:stretch>
            <a:fillRect/>
          </a:stretch>
        </p:blipFill>
        <p:spPr bwMode="auto">
          <a:xfrm>
            <a:off x="125896" y="123478"/>
            <a:ext cx="1493776" cy="360000"/>
          </a:xfrm>
          <a:prstGeom prst="rect">
            <a:avLst/>
          </a:prstGeom>
          <a:noFill/>
          <a:ln>
            <a:noFill/>
          </a:ln>
        </p:spPr>
      </p:pic>
      <p:cxnSp>
        <p:nvCxnSpPr>
          <p:cNvPr id="31" name="直接连接符 30"/>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cxnSp>
        <p:nvCxnSpPr>
          <p:cNvPr id="35" name="直接连接符 34"/>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9" name="椭圆 38"/>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41" name="椭圆 40"/>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42" name="椭圆 41"/>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44" name="矩形 43"/>
          <p:cNvSpPr/>
          <p:nvPr/>
        </p:nvSpPr>
        <p:spPr>
          <a:xfrm>
            <a:off x="467332" y="627365"/>
            <a:ext cx="2755883"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——CRO</a:t>
            </a:r>
            <a:endParaRPr lang="zh-CN" altLang="en-US" dirty="0">
              <a:latin typeface="Poppins" panose="02000000000000000000" pitchFamily="2" charset="0"/>
            </a:endParaRPr>
          </a:p>
        </p:txBody>
      </p:sp>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Poppins" panose="02000000000000000000" pitchFamily="2" charset="0"/>
                <a:ea typeface="思源黑体 CN Normal" panose="020B0400000000000000" pitchFamily="34" charset="-122"/>
                <a:cs typeface="Poppins" panose="02000000000000000000" pitchFamily="2" charset="0"/>
              </a:rPr>
              <a:t>义翘神州</a:t>
            </a:r>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26"/>
          <p:cNvGrpSpPr/>
          <p:nvPr/>
        </p:nvGrpSpPr>
        <p:grpSpPr>
          <a:xfrm>
            <a:off x="8316416" y="195486"/>
            <a:ext cx="711273" cy="209198"/>
            <a:chOff x="7812360" y="123478"/>
            <a:chExt cx="1224136" cy="360040"/>
          </a:xfrm>
          <a:solidFill>
            <a:schemeClr val="bg1"/>
          </a:solidFill>
        </p:grpSpPr>
        <p:sp>
          <p:nvSpPr>
            <p:cNvPr id="65" name="椭圆 6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Heavy" panose="020B0A00000000000000" charset="-122"/>
                <a:cs typeface="Poppins" panose="02000000000000000000" pitchFamily="2" charset="0"/>
              </a:endParaRPr>
            </a:p>
          </p:txBody>
        </p:sp>
        <p:sp>
          <p:nvSpPr>
            <p:cNvPr id="67" name="椭圆 66"/>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Heavy" panose="020B0A00000000000000" charset="-122"/>
                <a:cs typeface="Poppins" panose="02000000000000000000" pitchFamily="2" charset="0"/>
              </a:endParaRPr>
            </a:p>
          </p:txBody>
        </p:sp>
        <p:sp>
          <p:nvSpPr>
            <p:cNvPr id="68" name="椭圆 67"/>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Heavy" panose="020B0A00000000000000" charset="-122"/>
                <a:cs typeface="Poppins" panose="02000000000000000000" pitchFamily="2" charset="0"/>
              </a:endParaRPr>
            </a:p>
          </p:txBody>
        </p:sp>
      </p:grpSp>
      <p:pic>
        <p:nvPicPr>
          <p:cNvPr id="20"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21" name="直接连接符 20"/>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椭圆 23"/>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4"/>
          <a:stretch>
            <a:fillRect/>
          </a:stretch>
        </p:blipFill>
        <p:spPr>
          <a:xfrm>
            <a:off x="471170" y="1096446"/>
            <a:ext cx="8096250" cy="3571875"/>
          </a:xfrm>
          <a:prstGeom prst="rect">
            <a:avLst/>
          </a:prstGeom>
        </p:spPr>
      </p:pic>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
        <p:nvSpPr>
          <p:cNvPr id="44" name="矩形 43"/>
          <p:cNvSpPr/>
          <p:nvPr/>
        </p:nvSpPr>
        <p:spPr>
          <a:xfrm>
            <a:off x="467332" y="627365"/>
            <a:ext cx="2755883"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——CRO</a:t>
            </a:r>
            <a:endParaRPr lang="zh-CN" altLang="en-US" dirty="0">
              <a:latin typeface="Poppins" panose="02000000000000000000" pitchFamily="2"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8243888" y="1662113"/>
            <a:ext cx="444500" cy="811212"/>
          </a:xfrm>
          <a:prstGeom prst="rect">
            <a:avLst/>
          </a:prstGeom>
          <a:noFill/>
          <a:ln w="9525">
            <a:noFill/>
            <a:miter lim="800000"/>
            <a:headEnd/>
            <a:tailEnd/>
          </a:ln>
        </p:spPr>
      </p:pic>
      <p:sp>
        <p:nvSpPr>
          <p:cNvPr id="43011" name="矩形 9"/>
          <p:cNvSpPr>
            <a:spLocks noChangeArrowheads="1"/>
          </p:cNvSpPr>
          <p:nvPr/>
        </p:nvSpPr>
        <p:spPr bwMode="auto">
          <a:xfrm>
            <a:off x="3175" y="123825"/>
            <a:ext cx="308610" cy="105410"/>
          </a:xfrm>
          <a:prstGeom prst="rect">
            <a:avLst/>
          </a:prstGeom>
          <a:noFill/>
          <a:ln w="9525">
            <a:noFill/>
            <a:miter lim="800000"/>
          </a:ln>
        </p:spPr>
        <p:txBody>
          <a:bodyPr wrap="none" lIns="91429" tIns="45714" rIns="91429" bIns="45714">
            <a:spAutoFit/>
          </a:bodyPr>
          <a:lstStyle/>
          <a:p>
            <a:pPr>
              <a:spcBef>
                <a:spcPts val="1350"/>
              </a:spcBef>
            </a:pPr>
            <a:r>
              <a:rPr lang="zh-CN" altLang="en-US" sz="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关于“北京义翘神州”</a:t>
            </a:r>
          </a:p>
        </p:txBody>
      </p:sp>
      <p:sp>
        <p:nvSpPr>
          <p:cNvPr id="12" name="TextBox 24"/>
          <p:cNvSpPr txBox="1">
            <a:spLocks noChangeArrowheads="1"/>
          </p:cNvSpPr>
          <p:nvPr/>
        </p:nvSpPr>
        <p:spPr bwMode="auto">
          <a:xfrm>
            <a:off x="247650" y="700088"/>
            <a:ext cx="1639570" cy="309880"/>
          </a:xfrm>
          <a:prstGeom prst="rect">
            <a:avLst/>
          </a:prstGeom>
          <a:noFill/>
          <a:ln w="9525">
            <a:noFill/>
            <a:miter lim="800000"/>
          </a:ln>
        </p:spPr>
        <p:txBody>
          <a:bodyPr wrap="none" lIns="91429" tIns="45714" rIns="91429" bIns="45714">
            <a:spAutoFit/>
          </a:bodyPr>
          <a:lstStyle/>
          <a:p>
            <a:pPr>
              <a:defRPr/>
            </a:pPr>
            <a:r>
              <a:rPr lang="zh-CN" altLang="en-US" sz="1425"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坚持自主研发生产</a:t>
            </a:r>
          </a:p>
        </p:txBody>
      </p:sp>
      <p:sp>
        <p:nvSpPr>
          <p:cNvPr id="13" name="矩形 12"/>
          <p:cNvSpPr/>
          <p:nvPr/>
        </p:nvSpPr>
        <p:spPr>
          <a:xfrm>
            <a:off x="250825" y="987425"/>
            <a:ext cx="8137525" cy="274320"/>
          </a:xfrm>
          <a:prstGeom prst="rect">
            <a:avLst/>
          </a:prstGeom>
        </p:spPr>
        <p:txBody>
          <a:bodyPr lIns="91429" tIns="45714" rIns="91429" bIns="45714">
            <a:spAutoFit/>
          </a:bodyPr>
          <a:lstStyle/>
          <a:p>
            <a:pPr>
              <a:buFont typeface="Arial" panose="020B0604020202020204" pitchFamily="34" charset="0"/>
              <a:buChar char="•"/>
              <a:defRPr/>
            </a:pP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打造中国生命科学研究“一站式”试剂与服务支撑平台</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24"/>
          <p:cNvSpPr txBox="1">
            <a:spLocks noChangeArrowheads="1"/>
          </p:cNvSpPr>
          <p:nvPr/>
        </p:nvSpPr>
        <p:spPr bwMode="auto">
          <a:xfrm>
            <a:off x="307976" y="2682875"/>
            <a:ext cx="1092835" cy="309880"/>
          </a:xfrm>
          <a:prstGeom prst="rect">
            <a:avLst/>
          </a:prstGeom>
          <a:noFill/>
          <a:ln w="9525">
            <a:noFill/>
            <a:miter lim="800000"/>
          </a:ln>
        </p:spPr>
        <p:txBody>
          <a:bodyPr wrap="none" lIns="91429" tIns="45714" rIns="91429" bIns="45714">
            <a:spAutoFit/>
          </a:bodyPr>
          <a:lstStyle/>
          <a:p>
            <a:pPr>
              <a:defRPr/>
            </a:pPr>
            <a:r>
              <a:rPr lang="zh-CN" altLang="en-US" sz="1425"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人才与设施</a:t>
            </a:r>
          </a:p>
        </p:txBody>
      </p:sp>
      <p:sp>
        <p:nvSpPr>
          <p:cNvPr id="15" name="TextBox 24"/>
          <p:cNvSpPr txBox="1">
            <a:spLocks noChangeArrowheads="1"/>
          </p:cNvSpPr>
          <p:nvPr/>
        </p:nvSpPr>
        <p:spPr bwMode="auto">
          <a:xfrm>
            <a:off x="2881313" y="2711450"/>
            <a:ext cx="910590" cy="309880"/>
          </a:xfrm>
          <a:prstGeom prst="rect">
            <a:avLst/>
          </a:prstGeom>
          <a:noFill/>
          <a:ln w="9525">
            <a:noFill/>
            <a:miter lim="800000"/>
          </a:ln>
        </p:spPr>
        <p:txBody>
          <a:bodyPr wrap="none" lIns="91429" tIns="45714" rIns="91429" bIns="45714">
            <a:spAutoFit/>
          </a:bodyPr>
          <a:lstStyle/>
          <a:p>
            <a:pPr>
              <a:defRPr/>
            </a:pPr>
            <a:r>
              <a:rPr lang="zh-CN" altLang="en-US" sz="1425"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荣誉资质</a:t>
            </a:r>
          </a:p>
        </p:txBody>
      </p:sp>
      <p:sp>
        <p:nvSpPr>
          <p:cNvPr id="16" name="矩形 15"/>
          <p:cNvSpPr/>
          <p:nvPr/>
        </p:nvSpPr>
        <p:spPr>
          <a:xfrm>
            <a:off x="395288" y="3162300"/>
            <a:ext cx="2376487" cy="1558925"/>
          </a:xfrm>
          <a:prstGeom prst="rect">
            <a:avLst/>
          </a:prstGeom>
        </p:spPr>
        <p:txBody>
          <a:bodyPr lIns="91429" tIns="45714" rIns="91429" bIns="45714">
            <a:spAutoFit/>
          </a:bodyPr>
          <a:lstStyle/>
          <a:p>
            <a:pPr>
              <a:buFont typeface="Arial" panose="020B0604020202020204" pitchFamily="34" charset="0"/>
              <a:buChar char="•"/>
              <a:defRPr/>
            </a:pPr>
            <a:r>
              <a:rPr lang="zh-CN" altLang="en-US"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设施：</a:t>
            </a:r>
            <a:endParaRPr lang="en-US" altLang="zh-CN"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425"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超</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2,0000</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平米研发中心</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超</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5,000</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平米洁净车间</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endParaRPr lang="zh-CN" altLang="en-US" sz="1425"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buFont typeface="Arial" panose="020B0604020202020204" pitchFamily="34" charset="0"/>
              <a:buChar char="•"/>
              <a:defRPr/>
            </a:pPr>
            <a:r>
              <a:rPr lang="zh-CN" altLang="en-US" sz="1425"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zh-CN" altLang="en-US"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团队：近</a:t>
            </a:r>
            <a:r>
              <a:rPr lang="en-US" altLang="zh-CN"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1000</a:t>
            </a:r>
            <a:r>
              <a:rPr lang="zh-CN" altLang="en-US"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人</a:t>
            </a:r>
            <a:endParaRPr lang="en-US" altLang="zh-CN" sz="1425"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425"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硕士以上学历占</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1/3</a:t>
            </a:r>
          </a:p>
          <a:p>
            <a:pPr>
              <a:defRPr/>
            </a:pPr>
            <a:r>
              <a:rPr lang="en-US" altLang="zh-CN" sz="1425"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30+ </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欧美深造经历</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矩形 19"/>
          <p:cNvSpPr/>
          <p:nvPr/>
        </p:nvSpPr>
        <p:spPr>
          <a:xfrm>
            <a:off x="395288" y="3035301"/>
            <a:ext cx="2160587" cy="1763713"/>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a:defRPr/>
            </a:pPr>
            <a:endParaRPr lang="zh-CN" altLang="en-US" sz="1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矩形 21"/>
          <p:cNvSpPr/>
          <p:nvPr/>
        </p:nvSpPr>
        <p:spPr>
          <a:xfrm>
            <a:off x="2268538" y="1603376"/>
            <a:ext cx="1871662"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n-US" altLang="zh-CN" sz="12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14,000 +</a:t>
            </a:r>
            <a:r>
              <a:rPr lang="en-US" altLang="zh-CN" sz="1200"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 </a:t>
            </a:r>
          </a:p>
          <a:p>
            <a:pPr>
              <a:defRPr/>
            </a:pP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精品抗体</a:t>
            </a:r>
          </a:p>
        </p:txBody>
      </p:sp>
      <p:sp>
        <p:nvSpPr>
          <p:cNvPr id="23" name="矩形 22"/>
          <p:cNvSpPr/>
          <p:nvPr/>
        </p:nvSpPr>
        <p:spPr>
          <a:xfrm>
            <a:off x="323850" y="1603376"/>
            <a:ext cx="1873250"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n-US" altLang="zh-CN" sz="12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9,000 +</a:t>
            </a:r>
            <a:r>
              <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p>
          <a:p>
            <a:pPr>
              <a:defRPr/>
            </a:pP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重组蛋白</a:t>
            </a:r>
          </a:p>
        </p:txBody>
      </p:sp>
      <p:sp>
        <p:nvSpPr>
          <p:cNvPr id="24" name="矩形 23"/>
          <p:cNvSpPr/>
          <p:nvPr/>
        </p:nvSpPr>
        <p:spPr>
          <a:xfrm>
            <a:off x="4213226" y="1603376"/>
            <a:ext cx="1871663"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49,000+</a:t>
            </a:r>
          </a:p>
          <a:p>
            <a:pPr>
              <a:defRPr/>
            </a:pP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基因产品</a:t>
            </a:r>
          </a:p>
        </p:txBody>
      </p:sp>
      <p:pic>
        <p:nvPicPr>
          <p:cNvPr id="43022" name="Picture 3" descr="C:\Users\s\Documents\Tencent Files\2585936105\FileRecv\2(1).png"/>
          <p:cNvPicPr>
            <a:picLocks noChangeAspect="1" noChangeArrowheads="1"/>
          </p:cNvPicPr>
          <p:nvPr/>
        </p:nvPicPr>
        <p:blipFill>
          <a:blip r:embed="rId4" cstate="print"/>
          <a:srcRect/>
          <a:stretch>
            <a:fillRect/>
          </a:stretch>
        </p:blipFill>
        <p:spPr bwMode="auto">
          <a:xfrm>
            <a:off x="1403351" y="1735138"/>
            <a:ext cx="639763" cy="654050"/>
          </a:xfrm>
          <a:prstGeom prst="rect">
            <a:avLst/>
          </a:prstGeom>
          <a:noFill/>
          <a:ln w="9525">
            <a:noFill/>
            <a:miter lim="800000"/>
            <a:headEnd/>
            <a:tailEnd/>
          </a:ln>
        </p:spPr>
      </p:pic>
      <p:pic>
        <p:nvPicPr>
          <p:cNvPr id="43023" name="Picture 4" descr="C:\Users\s\Documents\Tencent Files\2585936105\FileRecv\3.png"/>
          <p:cNvPicPr>
            <a:picLocks noChangeAspect="1" noChangeArrowheads="1"/>
          </p:cNvPicPr>
          <p:nvPr/>
        </p:nvPicPr>
        <p:blipFill>
          <a:blip r:embed="rId5" cstate="print"/>
          <a:srcRect/>
          <a:stretch>
            <a:fillRect/>
          </a:stretch>
        </p:blipFill>
        <p:spPr bwMode="auto">
          <a:xfrm>
            <a:off x="3348039" y="1735138"/>
            <a:ext cx="746125" cy="762000"/>
          </a:xfrm>
          <a:prstGeom prst="rect">
            <a:avLst/>
          </a:prstGeom>
          <a:noFill/>
          <a:ln w="9525">
            <a:noFill/>
            <a:miter lim="800000"/>
            <a:headEnd/>
            <a:tailEnd/>
          </a:ln>
        </p:spPr>
      </p:pic>
      <p:pic>
        <p:nvPicPr>
          <p:cNvPr id="43024" name="Picture 5" descr="C:\Users\s\Documents\Tencent Files\2585936105\FileRecv\1(3).png"/>
          <p:cNvPicPr>
            <a:picLocks noChangeAspect="1" noChangeArrowheads="1"/>
          </p:cNvPicPr>
          <p:nvPr/>
        </p:nvPicPr>
        <p:blipFill>
          <a:blip r:embed="rId6" cstate="print"/>
          <a:srcRect/>
          <a:stretch>
            <a:fillRect/>
          </a:stretch>
        </p:blipFill>
        <p:spPr bwMode="auto">
          <a:xfrm rot="2290080">
            <a:off x="5407025" y="1722439"/>
            <a:ext cx="457200" cy="765175"/>
          </a:xfrm>
          <a:prstGeom prst="rect">
            <a:avLst/>
          </a:prstGeom>
          <a:noFill/>
          <a:ln w="9525">
            <a:noFill/>
            <a:miter lim="800000"/>
            <a:headEnd/>
            <a:tailEnd/>
          </a:ln>
        </p:spPr>
      </p:pic>
      <p:sp>
        <p:nvSpPr>
          <p:cNvPr id="28" name="矩形 27"/>
          <p:cNvSpPr/>
          <p:nvPr/>
        </p:nvSpPr>
        <p:spPr>
          <a:xfrm>
            <a:off x="6300788" y="1590676"/>
            <a:ext cx="2592387" cy="944563"/>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ELISA </a:t>
            </a: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试剂盒、培养基、</a:t>
            </a:r>
            <a:endPar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GMP</a:t>
            </a: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级核酸酶等特色产品</a:t>
            </a:r>
          </a:p>
        </p:txBody>
      </p:sp>
      <p:sp>
        <p:nvSpPr>
          <p:cNvPr id="32" name="TextBox 24"/>
          <p:cNvSpPr txBox="1">
            <a:spLocks noChangeArrowheads="1"/>
          </p:cNvSpPr>
          <p:nvPr/>
        </p:nvSpPr>
        <p:spPr bwMode="auto">
          <a:xfrm>
            <a:off x="307976" y="1276350"/>
            <a:ext cx="910590" cy="309880"/>
          </a:xfrm>
          <a:prstGeom prst="rect">
            <a:avLst/>
          </a:prstGeom>
          <a:noFill/>
          <a:ln w="9525">
            <a:noFill/>
            <a:miter lim="800000"/>
          </a:ln>
        </p:spPr>
        <p:txBody>
          <a:bodyPr wrap="none" lIns="91429" tIns="45714" rIns="91429" bIns="45714">
            <a:spAutoFit/>
          </a:bodyPr>
          <a:lstStyle/>
          <a:p>
            <a:pPr>
              <a:defRPr/>
            </a:pPr>
            <a:r>
              <a:rPr lang="zh-CN" altLang="en-US" sz="1425"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现货供应</a:t>
            </a:r>
          </a:p>
        </p:txBody>
      </p:sp>
      <p:sp>
        <p:nvSpPr>
          <p:cNvPr id="33" name="任意多边形 32"/>
          <p:cNvSpPr/>
          <p:nvPr/>
        </p:nvSpPr>
        <p:spPr>
          <a:xfrm>
            <a:off x="1" y="1"/>
            <a:ext cx="4214813" cy="428625"/>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8" tIns="34289" rIns="68578" bIns="34289" anchor="ctr"/>
          <a:lstStyle/>
          <a:p>
            <a:pPr algn="ctr">
              <a:defRPr/>
            </a:pPr>
            <a:endParaRPr lang="zh-CN" altLang="en-US" sz="135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3028" name="Picture 2" descr="D:\桌面\新logo.png"/>
          <p:cNvPicPr>
            <a:picLocks noChangeAspect="1" noChangeArrowheads="1"/>
          </p:cNvPicPr>
          <p:nvPr/>
        </p:nvPicPr>
        <p:blipFill>
          <a:blip r:embed="rId7" cstate="print"/>
          <a:srcRect/>
          <a:stretch>
            <a:fillRect/>
          </a:stretch>
        </p:blipFill>
        <p:spPr bwMode="auto">
          <a:xfrm>
            <a:off x="125414" y="38100"/>
            <a:ext cx="1493837" cy="319088"/>
          </a:xfrm>
          <a:prstGeom prst="rect">
            <a:avLst/>
          </a:prstGeom>
          <a:noFill/>
          <a:ln w="9525">
            <a:noFill/>
            <a:miter lim="800000"/>
            <a:headEnd/>
            <a:tailEnd/>
          </a:ln>
        </p:spPr>
      </p:pic>
      <p:cxnSp>
        <p:nvCxnSpPr>
          <p:cNvPr id="35" name="直接连接符 34"/>
          <p:cNvCxnSpPr/>
          <p:nvPr/>
        </p:nvCxnSpPr>
        <p:spPr>
          <a:xfrm>
            <a:off x="4214813" y="214313"/>
            <a:ext cx="4929187" cy="158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flipH="1" flipV="1">
            <a:off x="4000502" y="214313"/>
            <a:ext cx="214312" cy="214313"/>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3074670" y="3030379"/>
            <a:ext cx="5818346" cy="1819275"/>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lstStyle/>
          <a:p>
            <a:pPr algn="ctr">
              <a:defRPr/>
            </a:pPr>
            <a:endParaRPr lang="zh-CN" altLang="en-US" sz="100" dirty="0">
              <a:latin typeface="思源黑体 CN Normal" panose="020B0400000000000000" pitchFamily="34" charset="-122"/>
              <a:ea typeface="思源黑体 CN Normal" panose="020B0400000000000000" pitchFamily="34" charset="-122"/>
            </a:endParaRPr>
          </a:p>
        </p:txBody>
      </p:sp>
      <p:pic>
        <p:nvPicPr>
          <p:cNvPr id="31" name="Picture 2"/>
          <p:cNvPicPr>
            <a:picLocks noChangeAspect="1" noChangeArrowheads="1"/>
          </p:cNvPicPr>
          <p:nvPr/>
        </p:nvPicPr>
        <p:blipFill>
          <a:blip r:embed="rId8" cstate="print"/>
          <a:srcRect/>
          <a:stretch>
            <a:fillRect/>
          </a:stretch>
        </p:blipFill>
        <p:spPr bwMode="auto">
          <a:xfrm>
            <a:off x="3081338" y="3035141"/>
            <a:ext cx="1532096" cy="1002983"/>
          </a:xfrm>
          <a:prstGeom prst="rect">
            <a:avLst/>
          </a:prstGeom>
          <a:noFill/>
          <a:ln w="9525">
            <a:noFill/>
            <a:miter lim="800000"/>
            <a:headEnd/>
            <a:tailEnd/>
          </a:ln>
        </p:spPr>
      </p:pic>
      <p:pic>
        <p:nvPicPr>
          <p:cNvPr id="4" name="Picture 5"/>
          <p:cNvPicPr>
            <a:picLocks noChangeAspect="1" noChangeArrowheads="1"/>
          </p:cNvPicPr>
          <p:nvPr/>
        </p:nvPicPr>
        <p:blipFill>
          <a:blip r:embed="rId9" cstate="print"/>
          <a:srcRect/>
          <a:stretch>
            <a:fillRect/>
          </a:stretch>
        </p:blipFill>
        <p:spPr bwMode="auto">
          <a:xfrm>
            <a:off x="7803833" y="3081814"/>
            <a:ext cx="1032510" cy="1671161"/>
          </a:xfrm>
          <a:prstGeom prst="rect">
            <a:avLst/>
          </a:prstGeom>
          <a:noFill/>
          <a:ln w="9525">
            <a:noFill/>
            <a:miter lim="800000"/>
            <a:headEnd/>
            <a:tailEnd/>
          </a:ln>
        </p:spPr>
      </p:pic>
      <p:pic>
        <p:nvPicPr>
          <p:cNvPr id="5" name="Picture 2" descr="\\192.168.3.235\SE campaigns\@公司证件类\ISO9001-2024-2027-1.png"/>
          <p:cNvPicPr>
            <a:picLocks noChangeAspect="1" noChangeArrowheads="1"/>
          </p:cNvPicPr>
          <p:nvPr/>
        </p:nvPicPr>
        <p:blipFill>
          <a:blip r:embed="rId10" cstate="print"/>
          <a:srcRect/>
          <a:stretch>
            <a:fillRect/>
          </a:stretch>
        </p:blipFill>
        <p:spPr bwMode="auto">
          <a:xfrm>
            <a:off x="5644039" y="3081814"/>
            <a:ext cx="1085850" cy="1671161"/>
          </a:xfrm>
          <a:prstGeom prst="rect">
            <a:avLst/>
          </a:prstGeom>
          <a:noFill/>
        </p:spPr>
      </p:pic>
      <p:pic>
        <p:nvPicPr>
          <p:cNvPr id="6" name="Picture 3" descr="\\192.168.3.235\SE campaigns\@公司证件类\13485-中文.png"/>
          <p:cNvPicPr>
            <a:picLocks noChangeAspect="1" noChangeArrowheads="1"/>
          </p:cNvPicPr>
          <p:nvPr/>
        </p:nvPicPr>
        <p:blipFill>
          <a:blip r:embed="rId11" cstate="print"/>
          <a:srcRect/>
          <a:stretch>
            <a:fillRect/>
          </a:stretch>
        </p:blipFill>
        <p:spPr bwMode="auto">
          <a:xfrm>
            <a:off x="6729889" y="3081814"/>
            <a:ext cx="1073944" cy="1671161"/>
          </a:xfrm>
          <a:prstGeom prst="rect">
            <a:avLst/>
          </a:prstGeom>
          <a:noFill/>
        </p:spPr>
      </p:pic>
      <p:pic>
        <p:nvPicPr>
          <p:cNvPr id="34" name="图片 33" descr="专精特新中小企业-义翘神州"/>
          <p:cNvPicPr>
            <a:picLocks noChangeAspect="1"/>
          </p:cNvPicPr>
          <p:nvPr/>
        </p:nvPicPr>
        <p:blipFill>
          <a:blip r:embed="rId12" cstate="print"/>
          <a:srcRect l="7664" t="2371" r="1833" b="2782"/>
          <a:stretch>
            <a:fillRect/>
          </a:stretch>
        </p:blipFill>
        <p:spPr>
          <a:xfrm>
            <a:off x="4130516" y="3796189"/>
            <a:ext cx="1479233" cy="1002983"/>
          </a:xfrm>
          <a:prstGeom prst="rect">
            <a:avLst/>
          </a:prstGeom>
        </p:spPr>
      </p:pic>
      <p:sp>
        <p:nvSpPr>
          <p:cNvPr id="2" name="TextBox 30"/>
          <p:cNvSpPr txBox="1"/>
          <p:nvPr/>
        </p:nvSpPr>
        <p:spPr>
          <a:xfrm>
            <a:off x="6691154" y="4867276"/>
            <a:ext cx="2303463" cy="229870"/>
          </a:xfrm>
          <a:prstGeom prst="rect">
            <a:avLst/>
          </a:prstGeom>
          <a:noFill/>
        </p:spPr>
        <p:txBody>
          <a:bodyPr>
            <a:spAutoFit/>
          </a:bodyPr>
          <a:lstStyle/>
          <a:p>
            <a:pPr algn="r" defTabSz="1219200">
              <a:defRPr/>
            </a:pPr>
            <a:r>
              <a:rPr lang="zh-CN" altLang="en-US" sz="900" dirty="0">
                <a:solidFill>
                  <a:prstClr val="black">
                    <a:lumMod val="50000"/>
                    <a:lumOff val="50000"/>
                  </a:prst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spTree>
  </p:cSld>
  <p:clrMapOvr>
    <a:masterClrMapping/>
  </p:clrMapOvr>
  <p:transition advTm="72431"/>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D:\桌面\新logo-黑.png"/>
          <p:cNvPicPr>
            <a:picLocks noChangeAspect="1" noChangeArrowheads="1"/>
          </p:cNvPicPr>
          <p:nvPr/>
        </p:nvPicPr>
        <p:blipFill>
          <a:blip r:embed="rId3" cstate="print"/>
          <a:srcRect/>
          <a:stretch>
            <a:fillRect/>
          </a:stretch>
        </p:blipFill>
        <p:spPr bwMode="auto">
          <a:xfrm>
            <a:off x="125413" y="123825"/>
            <a:ext cx="1493837" cy="360363"/>
          </a:xfrm>
          <a:prstGeom prst="rect">
            <a:avLst/>
          </a:prstGeom>
          <a:noFill/>
          <a:ln w="9525">
            <a:noFill/>
            <a:miter lim="800000"/>
            <a:headEnd/>
            <a:tailEnd/>
          </a:ln>
        </p:spPr>
      </p:pic>
      <p:sp>
        <p:nvSpPr>
          <p:cNvPr id="4" name="副标题 2"/>
          <p:cNvSpPr txBox="1"/>
          <p:nvPr/>
        </p:nvSpPr>
        <p:spPr>
          <a:xfrm>
            <a:off x="539750" y="1290638"/>
            <a:ext cx="7920038" cy="1152525"/>
          </a:xfrm>
          <a:prstGeom prst="rect">
            <a:avLst/>
          </a:prstGeom>
        </p:spPr>
        <p:txBody>
          <a:bodyPr lIns="91434" tIns="45717" rIns="91434" bIns="45717">
            <a:normAutofit/>
          </a:bodyPr>
          <a:lstStyle/>
          <a:p>
            <a:pPr fontAlgn="auto">
              <a:lnSpc>
                <a:spcPct val="90000"/>
              </a:lnSpc>
              <a:buFont typeface="Arial" panose="020B0604020202020204" pitchFamily="34" charset="0"/>
              <a:buNone/>
              <a:defRPr/>
            </a:pPr>
            <a:r>
              <a:rPr lang="en-US" altLang="zh-CN" sz="4365"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rPr>
              <a:t>THANK YOU</a:t>
            </a:r>
          </a:p>
        </p:txBody>
      </p:sp>
      <p:sp>
        <p:nvSpPr>
          <p:cNvPr id="14" name="圆角矩形 13"/>
          <p:cNvSpPr/>
          <p:nvPr/>
        </p:nvSpPr>
        <p:spPr>
          <a:xfrm>
            <a:off x="684213" y="2212975"/>
            <a:ext cx="431800" cy="4445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defRPr/>
            </a:pPr>
            <a:endParaRPr lang="zh-CN" altLang="en-US" sz="1430" noProof="1"/>
          </a:p>
        </p:txBody>
      </p:sp>
      <p:sp>
        <p:nvSpPr>
          <p:cNvPr id="8" name="椭圆 7"/>
          <p:cNvSpPr/>
          <p:nvPr/>
        </p:nvSpPr>
        <p:spPr>
          <a:xfrm>
            <a:off x="4980806" y="-2755577"/>
            <a:ext cx="6071914" cy="60709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defRPr/>
            </a:pPr>
            <a:endParaRPr lang="zh-CN" altLang="en-US" sz="1430" noProof="1"/>
          </a:p>
        </p:txBody>
      </p:sp>
      <p:sp>
        <p:nvSpPr>
          <p:cNvPr id="6" name="TextBox 11"/>
          <p:cNvSpPr txBox="1"/>
          <p:nvPr/>
        </p:nvSpPr>
        <p:spPr>
          <a:xfrm>
            <a:off x="539750" y="3424238"/>
            <a:ext cx="4608513" cy="1550987"/>
          </a:xfrm>
          <a:prstGeom prst="rect">
            <a:avLst/>
          </a:prstGeom>
          <a:noFill/>
        </p:spPr>
        <p:txBody>
          <a:bodyPr lIns="91434" tIns="45717" rIns="91434" bIns="45717">
            <a:spAutoFit/>
          </a:bodyPr>
          <a:lstStyle/>
          <a:p>
            <a:pPr fontAlgn="auto">
              <a:lnSpc>
                <a:spcPct val="150000"/>
              </a:lnSpc>
              <a:defRPr/>
            </a:pPr>
            <a:r>
              <a:rPr lang="zh-CN" altLang="zh-CN" sz="1190" noProof="1">
                <a:latin typeface="思源黑体 CN Regular" panose="020B0500000000000000" pitchFamily="34" charset="-122"/>
                <a:ea typeface="思源黑体 CN Regular" panose="020B0500000000000000" pitchFamily="34" charset="-122"/>
              </a:rPr>
              <a:t>北京义翘神州科技股份有限公司</a:t>
            </a:r>
            <a:r>
              <a:rPr lang="en-US" altLang="zh-CN" sz="1190" noProof="1">
                <a:latin typeface="思源黑体 CN Regular" panose="020B0500000000000000" pitchFamily="34" charset="-122"/>
                <a:ea typeface="思源黑体 CN Regular" panose="020B0500000000000000" pitchFamily="34" charset="-122"/>
              </a:rPr>
              <a:t> </a:t>
            </a:r>
            <a:r>
              <a:rPr lang="en-US" altLang="zh-CN" sz="1030" noProof="1">
                <a:latin typeface="思源黑体 CN Regular" panose="020B0500000000000000" pitchFamily="34" charset="-122"/>
                <a:ea typeface="思源黑体 CN Regular" panose="020B0500000000000000" pitchFamily="34" charset="-122"/>
              </a:rPr>
              <a:t> </a:t>
            </a:r>
            <a:endParaRPr lang="zh-CN" altLang="zh-CN" sz="1030"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zh-CN" sz="1030" noProof="1">
                <a:latin typeface="思源黑体 CN Regular" panose="020B0500000000000000" pitchFamily="34" charset="-122"/>
                <a:ea typeface="思源黑体 CN Regular" panose="020B0500000000000000" pitchFamily="34" charset="-122"/>
              </a:rPr>
              <a:t>地址：北京市经济技术开发区科创十街</a:t>
            </a:r>
            <a:r>
              <a:rPr lang="en-US" altLang="zh-CN" sz="1030" noProof="1">
                <a:latin typeface="思源黑体 CN Regular" panose="020B0500000000000000" pitchFamily="34" charset="-122"/>
                <a:ea typeface="思源黑体 CN Regular" panose="020B0500000000000000" pitchFamily="34" charset="-122"/>
              </a:rPr>
              <a:t>18</a:t>
            </a:r>
            <a:r>
              <a:rPr lang="zh-CN" altLang="zh-CN" sz="1030" noProof="1">
                <a:latin typeface="思源黑体 CN Regular" panose="020B0500000000000000" pitchFamily="34" charset="-122"/>
                <a:ea typeface="思源黑体 CN Regular" panose="020B0500000000000000" pitchFamily="34" charset="-122"/>
              </a:rPr>
              <a:t>号院</a:t>
            </a:r>
            <a:r>
              <a:rPr lang="en-US" altLang="zh-CN" sz="1030" noProof="1">
                <a:latin typeface="思源黑体 CN Regular" panose="020B0500000000000000" pitchFamily="34" charset="-122"/>
                <a:ea typeface="思源黑体 CN Regular" panose="020B0500000000000000" pitchFamily="34" charset="-122"/>
              </a:rPr>
              <a:t>9</a:t>
            </a:r>
            <a:r>
              <a:rPr lang="zh-CN" altLang="zh-CN" sz="1030" noProof="1">
                <a:latin typeface="思源黑体 CN Regular" panose="020B0500000000000000" pitchFamily="34" charset="-122"/>
                <a:ea typeface="思源黑体 CN Regular" panose="020B0500000000000000" pitchFamily="34" charset="-122"/>
              </a:rPr>
              <a:t>号楼</a:t>
            </a:r>
            <a:endParaRPr lang="en-US" altLang="zh-CN" sz="1030"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zh-CN" sz="1030" noProof="1">
                <a:latin typeface="思源黑体 CN Regular" panose="020B0500000000000000" pitchFamily="34" charset="-122"/>
                <a:ea typeface="思源黑体 CN Regular" panose="020B0500000000000000" pitchFamily="34" charset="-122"/>
              </a:rPr>
              <a:t>电话：</a:t>
            </a:r>
            <a:r>
              <a:rPr lang="en-US" altLang="zh-CN" sz="1030" noProof="1">
                <a:latin typeface="思源黑体 CN Regular" panose="020B0500000000000000" pitchFamily="34" charset="-122"/>
                <a:ea typeface="思源黑体 CN Regular" panose="020B0500000000000000" pitchFamily="34" charset="-122"/>
              </a:rPr>
              <a:t>400-890-9989</a:t>
            </a:r>
          </a:p>
          <a:p>
            <a:pPr fontAlgn="auto">
              <a:lnSpc>
                <a:spcPct val="150000"/>
              </a:lnSpc>
              <a:defRPr/>
            </a:pPr>
            <a:r>
              <a:rPr lang="zh-CN" altLang="zh-CN" sz="1030" noProof="1">
                <a:latin typeface="思源黑体 CN Regular" panose="020B0500000000000000" pitchFamily="34" charset="-122"/>
                <a:ea typeface="思源黑体 CN Regular" panose="020B0500000000000000" pitchFamily="34" charset="-122"/>
              </a:rPr>
              <a:t>网址：</a:t>
            </a:r>
            <a:r>
              <a:rPr lang="en-US" altLang="zh-CN" sz="1030" noProof="1">
                <a:latin typeface="思源黑体 CN Regular" panose="020B0500000000000000" pitchFamily="34" charset="-122"/>
                <a:ea typeface="思源黑体 CN Regular" panose="020B0500000000000000" pitchFamily="34" charset="-122"/>
              </a:rPr>
              <a:t>cn.sinobiological.com  </a:t>
            </a:r>
            <a:endParaRPr lang="zh-CN" altLang="zh-CN" sz="1030"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en-US" sz="1030" noProof="1">
                <a:latin typeface="思源黑体 CN Regular" panose="020B0500000000000000" pitchFamily="34" charset="-122"/>
                <a:ea typeface="思源黑体 CN Regular" panose="020B0500000000000000" pitchFamily="34" charset="-122"/>
              </a:rPr>
              <a:t>邮箱：</a:t>
            </a:r>
            <a:r>
              <a:rPr lang="en-US" altLang="zh-CN" sz="1030" noProof="1">
                <a:latin typeface="思源黑体 CN Regular" panose="020B0500000000000000" pitchFamily="34" charset="-122"/>
                <a:ea typeface="思源黑体 CN Regular" panose="020B0500000000000000" pitchFamily="34" charset="-122"/>
              </a:rPr>
              <a:t>order@Sinobiological.com</a:t>
            </a:r>
            <a:endParaRPr lang="zh-CN" altLang="zh-CN" sz="1030"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en-US" altLang="zh-CN" sz="1030" noProof="1">
                <a:latin typeface="思源黑体 CN Regular" panose="020B0500000000000000" pitchFamily="34" charset="-122"/>
                <a:ea typeface="思源黑体 CN Regular" panose="020B0500000000000000" pitchFamily="34" charset="-122"/>
              </a:rPr>
              <a:t> </a:t>
            </a:r>
          </a:p>
        </p:txBody>
      </p:sp>
      <p:pic>
        <p:nvPicPr>
          <p:cNvPr id="39945" name="Picture 2" descr="D:\桌面\公众号新二维码\qrcode_for_gh_b65e4f6dadb6_1280.jpg"/>
          <p:cNvPicPr>
            <a:picLocks noChangeAspect="1" noChangeArrowheads="1"/>
          </p:cNvPicPr>
          <p:nvPr/>
        </p:nvPicPr>
        <p:blipFill>
          <a:blip r:embed="rId4" cstate="print"/>
          <a:srcRect/>
          <a:stretch>
            <a:fillRect/>
          </a:stretch>
        </p:blipFill>
        <p:spPr bwMode="auto">
          <a:xfrm>
            <a:off x="682625" y="2417763"/>
            <a:ext cx="1006475" cy="1006475"/>
          </a:xfrm>
          <a:prstGeom prst="rect">
            <a:avLst/>
          </a:prstGeom>
          <a:noFill/>
          <a:ln w="9525">
            <a:noFill/>
            <a:miter lim="800000"/>
            <a:headEnd/>
            <a:tailEnd/>
          </a:ln>
        </p:spPr>
      </p:pic>
      <p:sp>
        <p:nvSpPr>
          <p:cNvPr id="39946" name="TextBox 8"/>
          <p:cNvSpPr txBox="1">
            <a:spLocks noChangeArrowheads="1"/>
          </p:cNvSpPr>
          <p:nvPr/>
        </p:nvSpPr>
        <p:spPr bwMode="auto">
          <a:xfrm>
            <a:off x="6804025" y="4867275"/>
            <a:ext cx="2303463" cy="214313"/>
          </a:xfrm>
          <a:prstGeom prst="rect">
            <a:avLst/>
          </a:prstGeom>
          <a:noFill/>
          <a:ln w="9525">
            <a:noFill/>
            <a:miter lim="800000"/>
          </a:ln>
        </p:spPr>
        <p:txBody>
          <a:bodyPr>
            <a:spAutoFit/>
          </a:bodyPr>
          <a:lstStyle/>
          <a:p>
            <a:pPr algn="r">
              <a:buFont typeface="Arial" panose="020B0604020202020204" pitchFamily="34" charset="0"/>
              <a:buNone/>
            </a:pPr>
            <a:r>
              <a:rPr lang="zh-CN" altLang="en-US" sz="800" dirty="0">
                <a:solidFill>
                  <a:srgbClr val="808080"/>
                </a:solidFill>
                <a:latin typeface="思源黑体 CN Normal" panose="020B0400000000000000" pitchFamily="34" charset="-122"/>
                <a:ea typeface="思源黑体 CN Normal" panose="020B0400000000000000" pitchFamily="34" charset="-122"/>
              </a:rPr>
              <a:t>义翘神州</a:t>
            </a:r>
            <a:endParaRPr lang="en-US" altLang="zh-CN" sz="800" dirty="0">
              <a:solidFill>
                <a:srgbClr val="808080"/>
              </a:solidFill>
              <a:latin typeface="思源黑体 CN Normal" panose="020B0400000000000000" pitchFamily="34" charset="-122"/>
              <a:ea typeface="思源黑体 CN Normal" panose="020B04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16216"/>
    </mc:Choice>
    <mc:Fallback xmlns="">
      <p:transition spd="slow" advTm="16216"/>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PP_MARK_KEY" val="aa265062-1c52-4835-8eb1-d5f73c08fe8d"/>
  <p:tag name="COMMONDATA" val="eyJoZGlkIjoiOWQzMjJhOTA4OGQxZjc3YTQxY2M4ZDE0MzE3MzljYzA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182.47740157480314,&quot;left&quot;:322.8535433070866,&quot;top&quot;:128.79102362204725,&quot;width&quot;:399.18409448818903}"/>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182.47740157480314,&quot;left&quot;:322.8535433070866,&quot;top&quot;:128.79102362204725,&quot;width&quot;:399.18409448818903}"/>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182.47740157480314,&quot;left&quot;:322.8535433070866,&quot;top&quot;:128.79102362204725,&quot;width&quot;:399.18409448818903}"/>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182.47740157480314,&quot;left&quot;:322.8535433070866,&quot;top&quot;:128.79102362204725,&quot;width&quot;:399.18409448818903}"/>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182.47740157480314,&quot;left&quot;:322.8535433070866,&quot;top&quot;:128.79102362204725,&quot;width&quot;:399.18409448818903}"/>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182.47740157480314,&quot;left&quot;:322.8535433070866,&quot;top&quot;:128.79102362204725,&quot;width&quot;:399.18409448818903}"/>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182.47740157480314,&quot;left&quot;:322.8535433070866,&quot;top&quot;:128.79102362204725,&quot;width&quot;:399.18409448818903}"/>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182.47740157480314,&quot;left&quot;:322.8535433070866,&quot;top&quot;:128.79102362204725,&quot;width&quot;:399.18409448818903}"/>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182.47740157480314,&quot;left&quot;:322.8535433070866,&quot;top&quot;:128.79102362204725,&quot;width&quot;:399.18409448818903}"/>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UNIT_TABLE_BEAUTIFY" val="smartTable{7e1a197d-2b51-4738-b5cd-298b76d7cb4c}"/>
  <p:tag name="TABLE_ENDDRAG_ORIGIN_RECT" val="637*242"/>
  <p:tag name="TABLE_ENDDRAG_RECT" val="161*161*637*242"/>
</p:tagLst>
</file>

<file path=ppt/tags/tag13.xml><?xml version="1.0" encoding="utf-8"?>
<p:tagLst xmlns:a="http://schemas.openxmlformats.org/drawingml/2006/main" xmlns:r="http://schemas.openxmlformats.org/officeDocument/2006/relationships" xmlns:p="http://schemas.openxmlformats.org/presentationml/2006/main">
  <p:tag name="KSO_WM_UNIT_TABLE_BEAUTIFY" val="smartTable{0979fe96-185e-4ea1-be50-2401ab944b62}"/>
  <p:tag name="TABLE_ENDDRAG_ORIGIN_RECT" val="361*173"/>
  <p:tag name="TABLE_ENDDRAG_RECT" val="72*257*361*173"/>
</p:tagLst>
</file>

<file path=ppt/tags/tag14.xml><?xml version="1.0" encoding="utf-8"?>
<p:tagLst xmlns:a="http://schemas.openxmlformats.org/drawingml/2006/main" xmlns:r="http://schemas.openxmlformats.org/officeDocument/2006/relationships" xmlns:p="http://schemas.openxmlformats.org/presentationml/2006/main">
  <p:tag name="KSO_WM_UNIT_TABLE_BEAUTIFY" val="smartTable{3a186d13-48de-41dc-b7f2-194548c79dec}"/>
  <p:tag name="TABLE_ENDDRAG_ORIGIN_RECT" val="360*99"/>
  <p:tag name="TABLE_ENDDRAG_RECT" val="463*216*360*99"/>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Mod val="20000"/>
            <a:lumOff val="80000"/>
          </a:schemeClr>
        </a:solidFill>
        <a:ln w="19050">
          <a:solidFill>
            <a:srgbClr val="005440"/>
          </a:solidFill>
          <a:prstDash val="dashDot"/>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5630</Words>
  <Application>Microsoft Office PowerPoint</Application>
  <PresentationFormat>全屏显示(16:9)</PresentationFormat>
  <Paragraphs>1097</Paragraphs>
  <Slides>55</Slides>
  <Notes>30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55</vt:i4>
      </vt:variant>
    </vt:vector>
  </HeadingPairs>
  <TitlesOfParts>
    <vt:vector size="65" baseType="lpstr">
      <vt:lpstr>inpin heiti</vt:lpstr>
      <vt:lpstr>思源黑体 CN Bold</vt:lpstr>
      <vt:lpstr>思源黑体 CN Medium</vt:lpstr>
      <vt:lpstr>思源黑体 CN Normal</vt:lpstr>
      <vt:lpstr>思源黑体 CN Regular</vt:lpstr>
      <vt:lpstr>Arial</vt:lpstr>
      <vt:lpstr>Calibri</vt:lpstr>
      <vt:lpstr>Poppins</vt:lpstr>
      <vt:lpstr>Wingdings</vt:lpstr>
      <vt:lpstr>Office 主题</vt:lpstr>
      <vt:lpstr>PowerPoint 演示文稿</vt:lpstr>
      <vt:lpstr>PowerPoint 演示文稿</vt:lpstr>
      <vt:lpstr>PowerPoint 演示文稿</vt:lpstr>
      <vt:lpstr>新型疫苗定义</vt:lpstr>
      <vt:lpstr>新型疫苗定义</vt:lpstr>
      <vt:lpstr>PowerPoint 演示文稿</vt:lpstr>
      <vt:lpstr>PowerPoint 演示文稿</vt:lpstr>
      <vt:lpstr>PowerPoint 演示文稿</vt:lpstr>
      <vt:lpstr>PowerPoint 演示文稿</vt:lpstr>
      <vt:lpstr>病毒载体疫苗</vt:lpstr>
      <vt:lpstr>PowerPoint 演示文稿</vt:lpstr>
      <vt:lpstr>PowerPoint 演示文稿</vt:lpstr>
      <vt:lpstr>Influenza Virus-病毒抗原简介</vt:lpstr>
      <vt:lpstr>PowerPoint 演示文稿</vt:lpstr>
      <vt:lpstr>PowerPoint 演示文稿</vt:lpstr>
      <vt:lpstr>通用流感疫苗开发进展</vt:lpstr>
      <vt:lpstr>流感疫苗开发遇到的挑战</vt:lpstr>
      <vt:lpstr>PowerPoint 演示文稿</vt:lpstr>
      <vt:lpstr>PowerPoint 演示文稿</vt:lpstr>
      <vt:lpstr>通用流感疫苗开发趋势</vt:lpstr>
      <vt:lpstr>通用流感疫苗开发趋势</vt:lpstr>
      <vt:lpstr>通用流感疫苗开发趋势</vt:lpstr>
      <vt:lpstr>RSV-病毒抗原简介</vt:lpstr>
      <vt:lpstr>RSV-疫苗开发进展</vt:lpstr>
      <vt:lpstr>RSV-疫苗开发面临的挑战</vt:lpstr>
      <vt:lpstr>RSV-疫苗开发面临的挑战</vt:lpstr>
      <vt:lpstr>RSV-疫苗开发面临的挑战</vt:lpstr>
      <vt:lpstr>Herpesviridae Viruses-病毒抗原简介</vt:lpstr>
      <vt:lpstr>PowerPoint 演示文稿</vt:lpstr>
      <vt:lpstr>Herpesviridae Viruses-疫苗开发面临的挑战</vt:lpstr>
      <vt:lpstr>Human papilloma viruses-病毒抗原简介</vt:lpstr>
      <vt:lpstr>HPV-疫苗开发进展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sinobio</dc:creator>
  <cp:lastModifiedBy>Tang Nannan</cp:lastModifiedBy>
  <cp:revision>687</cp:revision>
  <dcterms:created xsi:type="dcterms:W3CDTF">2020-10-08T03:19:00Z</dcterms:created>
  <dcterms:modified xsi:type="dcterms:W3CDTF">2024-08-28T00:35:53Z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27F14191F3434162BE006FAE9D81C9E7_12</vt:lpwstr>
  </property>
  <property fmtid="{D5CDD505-2E9C-101B-9397-08002B2CF9AE}" pid="3" name="KSOProductBuildVer">
    <vt:lpwstr>2052-12.1.0.17147</vt:lpwstr>
  </property>
</Properties>
</file>