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92" r:id="rId14"/>
    <p:sldId id="295" r:id="rId15"/>
    <p:sldId id="298" r:id="rId16"/>
    <p:sldId id="301" r:id="rId17"/>
    <p:sldId id="307" r:id="rId19"/>
    <p:sldId id="310" r:id="rId20"/>
    <p:sldId id="313" r:id="rId21"/>
    <p:sldId id="316" r:id="rId22"/>
    <p:sldId id="319" r:id="rId23"/>
    <p:sldId id="325" r:id="rId25"/>
    <p:sldId id="328" r:id="rId26"/>
    <p:sldId id="331" r:id="rId27"/>
    <p:sldId id="334" r:id="rId28"/>
    <p:sldId id="340" r:id="rId30"/>
    <p:sldId id="343" r:id="rId31"/>
    <p:sldId id="346" r:id="rId32"/>
    <p:sldId id="34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tags" Target="../tags/tag125.xml"/><Relationship Id="rId14" Type="http://schemas.openxmlformats.org/officeDocument/2006/relationships/tags" Target="../tags/tag126.xml"/><Relationship Id="rId15" Type="http://schemas.openxmlformats.org/officeDocument/2006/relationships/tags" Target="../tags/tag127.xml"/><Relationship Id="rId16" Type="http://schemas.openxmlformats.org/officeDocument/2006/relationships/tags" Target="../tags/tag128.xml"/><Relationship Id="rId17" Type="http://schemas.openxmlformats.org/officeDocument/2006/relationships/tags" Target="../tags/tag129.xml"/><Relationship Id="rId18" Type="http://schemas.openxmlformats.org/officeDocument/2006/relationships/tags" Target="../tags/tag130.xml"/><Relationship Id="rId1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tags" Target="../tags/tag219.xml"/><Relationship Id="rId18" Type="http://schemas.openxmlformats.org/officeDocument/2006/relationships/tags" Target="../tags/tag220.xml"/><Relationship Id="rId19" Type="http://schemas.openxmlformats.org/officeDocument/2006/relationships/tags" Target="../tags/tag221.xml"/><Relationship Id="rId20" Type="http://schemas.openxmlformats.org/officeDocument/2006/relationships/tags" Target="../tags/tag222.xml"/><Relationship Id="rId21" Type="http://schemas.openxmlformats.org/officeDocument/2006/relationships/tags" Target="../tags/tag223.xml"/><Relationship Id="rId22" Type="http://schemas.openxmlformats.org/officeDocument/2006/relationships/tags" Target="../tags/tag224.xml"/><Relationship Id="rId23" Type="http://schemas.openxmlformats.org/officeDocument/2006/relationships/tags" Target="../tags/tag225.xml"/><Relationship Id="rId24" Type="http://schemas.openxmlformats.org/officeDocument/2006/relationships/tags" Target="../tags/tag226.xml"/><Relationship Id="rId25" Type="http://schemas.openxmlformats.org/officeDocument/2006/relationships/tags" Target="../tags/tag227.xml"/><Relationship Id="rId26" Type="http://schemas.openxmlformats.org/officeDocument/2006/relationships/tags" Target="../tags/tag228.xml"/><Relationship Id="rId27" Type="http://schemas.openxmlformats.org/officeDocument/2006/relationships/tags" Target="../tags/tag229.xml"/><Relationship Id="rId28" Type="http://schemas.openxmlformats.org/officeDocument/2006/relationships/tags" Target="../tags/tag230.xml"/><Relationship Id="rId29" Type="http://schemas.openxmlformats.org/officeDocument/2006/relationships/tags" Target="../tags/tag231.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人工智能技术在航空领域的应用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人工智能技术发展背景</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航空领域的发展现状</a:t>
            </a:r>
            <a:endParaRPr altLang="en-US" b="1" dirty="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人工智能技术在航空领域的应用场景</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人工智能技术在航空领域的优势与挑战</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未来发展趋势和前景</a:t>
            </a:r>
            <a:endParaRPr altLang="en-US" b="1" dirty="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人工智能技术发展背景</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人工智能技术的定义</a:t>
            </a:r>
            <a:endParaRPr altLang="en-US" lang="zh-CN"/>
          </a:p>
        </p:txBody>
      </p:sp>
      <p:sp>
        <p:nvSpPr>
          <p:cNvPr id="104889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人工智能技术是指通过计算机算法和模型来模拟人类智能的一门技术</a:t>
            </a:r>
            <a:endParaRPr altLang="en-US" dirty="0" sz="1200" lang="zh-CN" spc="150">
              <a:solidFill>
                <a:schemeClr val="tx1">
                  <a:lumMod val="85000"/>
                  <a:lumOff val="15000"/>
                </a:schemeClr>
              </a:solidFill>
              <a:latin typeface="+mn-ea"/>
              <a:sym typeface="+mn-ea"/>
            </a:endParaRPr>
          </a:p>
        </p:txBody>
      </p:sp>
      <p:sp>
        <p:nvSpPr>
          <p:cNvPr id="104889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包括机器学习、深度学习、自然语言处理等多种技术</a:t>
            </a:r>
            <a:endParaRPr altLang="en-US" dirty="0" sz="1200" lang="zh-CN" spc="150">
              <a:solidFill>
                <a:schemeClr val="tx1">
                  <a:lumMod val="85000"/>
                  <a:lumOff val="15000"/>
                </a:schemeClr>
              </a:solidFill>
              <a:latin typeface="+mn-ea"/>
              <a:sym typeface="+mn-ea"/>
            </a:endParaRPr>
          </a:p>
        </p:txBody>
      </p:sp>
      <p:sp>
        <p:nvSpPr>
          <p:cNvPr id="104890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旨在让计算机具有类似于人类的思维和行为能力</a:t>
            </a:r>
            <a:endParaRPr altLang="en-US" dirty="0" sz="1200" lang="zh-CN" spc="150">
              <a:solidFill>
                <a:schemeClr val="tx1">
                  <a:lumMod val="85000"/>
                  <a:lumOff val="15000"/>
                </a:schemeClr>
              </a:solidFill>
              <a:latin typeface="+mn-ea"/>
              <a:sym typeface="+mn-ea"/>
            </a:endParaRPr>
          </a:p>
        </p:txBody>
      </p:sp>
      <p:sp>
        <p:nvSpPr>
          <p:cNvPr id="104891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在航空领域，人工智能技术可以提高飞行器的智能化水平，提高飞行效率和安全性</a:t>
            </a:r>
            <a:endParaRPr altLang="en-US" dirty="0" sz="1200" lang="zh-CN" spc="150">
              <a:solidFill>
                <a:schemeClr val="tx1">
                  <a:lumMod val="85000"/>
                  <a:lumOff val="15000"/>
                </a:schemeClr>
              </a:solidFill>
              <a:latin typeface="+mn-ea"/>
              <a:sym typeface="+mn-ea"/>
            </a:endParaRPr>
          </a:p>
        </p:txBody>
      </p:sp>
      <p:sp>
        <p:nvSpPr>
          <p:cNvPr id="104891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人工智能技术的发展历程</a:t>
            </a:r>
            <a:endParaRPr altLang="en-US" lang="zh-CN"/>
          </a:p>
        </p:txBody>
      </p:sp>
      <p:sp>
        <p:nvSpPr>
          <p:cNvPr id="10489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人工智能技术的起源</a:t>
            </a:r>
            <a:endParaRPr altLang="en-US" dirty="0" sz="2000" lang="zh-CN" spc="150">
              <a:solidFill>
                <a:schemeClr val="tx1">
                  <a:lumMod val="85000"/>
                  <a:lumOff val="15000"/>
                </a:schemeClr>
              </a:solidFill>
              <a:latin typeface="+mn-ea"/>
              <a:sym typeface="+mn-ea"/>
            </a:endParaRPr>
          </a:p>
        </p:txBody>
      </p:sp>
      <p:sp>
        <p:nvSpPr>
          <p:cNvPr id="10489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人工智能技术的发展阶段</a:t>
            </a:r>
            <a:endParaRPr altLang="en-US" dirty="0" sz="2000" lang="zh-CN" spc="150">
              <a:solidFill>
                <a:schemeClr val="tx1">
                  <a:lumMod val="85000"/>
                  <a:lumOff val="15000"/>
                </a:schemeClr>
              </a:solidFill>
              <a:latin typeface="+mn-ea"/>
              <a:sym typeface="+mn-ea"/>
            </a:endParaRPr>
          </a:p>
        </p:txBody>
      </p:sp>
      <p:sp>
        <p:nvSpPr>
          <p:cNvPr id="10489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人工智能技术的现状</a:t>
            </a:r>
            <a:endParaRPr altLang="en-US" dirty="0" sz="2000" lang="zh-CN" spc="150">
              <a:solidFill>
                <a:schemeClr val="tx1">
                  <a:lumMod val="85000"/>
                  <a:lumOff val="15000"/>
                </a:schemeClr>
              </a:solidFill>
              <a:latin typeface="+mn-ea"/>
              <a:sym typeface="+mn-ea"/>
            </a:endParaRPr>
          </a:p>
        </p:txBody>
      </p:sp>
      <p:sp>
        <p:nvSpPr>
          <p:cNvPr id="10489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人工智能技术的未来趋势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人工智能技术的应用领域</a:t>
            </a:r>
            <a:endParaRPr altLang="en-US" lang="zh-CN"/>
          </a:p>
        </p:txBody>
      </p:sp>
      <p:sp>
        <p:nvSpPr>
          <p:cNvPr id="1049012" name="圆角矩形 3"/>
          <p:cNvSpPr/>
          <p:nvPr>
            <p:custDataLst>
              <p:tags r:id="rId1"/>
            </p:custDataLst>
          </p:nvPr>
        </p:nvSpPr>
        <p:spPr>
          <a:xfrm rot="16200000">
            <a:off x="2853206" y="1221810"/>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4" name="圆角矩形 4"/>
          <p:cNvSpPr/>
          <p:nvPr>
            <p:custDataLst>
              <p:tags r:id="rId2"/>
            </p:custDataLst>
          </p:nvPr>
        </p:nvSpPr>
        <p:spPr>
          <a:xfrm rot="16200000">
            <a:off x="2853206" y="-124616"/>
            <a:ext cx="1076141" cy="51047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6" name="圆角矩形 11"/>
          <p:cNvSpPr/>
          <p:nvPr>
            <p:custDataLst>
              <p:tags r:id="rId3"/>
            </p:custDataLst>
          </p:nvPr>
        </p:nvSpPr>
        <p:spPr>
          <a:xfrm rot="16200000">
            <a:off x="8263012" y="-127706"/>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8" name="圆角矩形 10"/>
          <p:cNvSpPr/>
          <p:nvPr>
            <p:custDataLst>
              <p:tags r:id="rId4"/>
            </p:custDataLst>
          </p:nvPr>
        </p:nvSpPr>
        <p:spPr>
          <a:xfrm rot="16200000">
            <a:off x="2853206" y="2564530"/>
            <a:ext cx="1076141" cy="51047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0" name="圆角矩形 31"/>
          <p:cNvSpPr/>
          <p:nvPr>
            <p:custDataLst>
              <p:tags r:id="rId5"/>
            </p:custDataLst>
          </p:nvPr>
        </p:nvSpPr>
        <p:spPr>
          <a:xfrm rot="16200000">
            <a:off x="8263012" y="1217485"/>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2" name="圆角矩形 34"/>
          <p:cNvSpPr/>
          <p:nvPr>
            <p:custDataLst>
              <p:tags r:id="rId6"/>
            </p:custDataLst>
          </p:nvPr>
        </p:nvSpPr>
        <p:spPr>
          <a:xfrm rot="16200000">
            <a:off x="8263012" y="2562676"/>
            <a:ext cx="1076141" cy="510514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文本框 5"/>
          <p:cNvSpPr txBox="1"/>
          <p:nvPr>
            <p:custDataLst>
              <p:tags r:id="rId7"/>
            </p:custDataLst>
          </p:nvPr>
        </p:nvSpPr>
        <p:spPr>
          <a:xfrm>
            <a:off x="6434615" y="4578300"/>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军事领域</a:t>
            </a:r>
            <a:endParaRPr altLang="en-US" dirty="0" sz="2000" lang="zh-CN">
              <a:latin typeface="+mn-ea"/>
              <a:ea typeface="+mn-ea"/>
            </a:endParaRPr>
          </a:p>
        </p:txBody>
      </p:sp>
      <p:sp>
        <p:nvSpPr>
          <p:cNvPr id="1049026" name="文本框 6"/>
          <p:cNvSpPr txBox="1"/>
          <p:nvPr>
            <p:custDataLst>
              <p:tags r:id="rId8"/>
            </p:custDataLst>
          </p:nvPr>
        </p:nvSpPr>
        <p:spPr>
          <a:xfrm>
            <a:off x="6434615" y="3233109"/>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金融领域</a:t>
            </a:r>
            <a:endParaRPr altLang="en-US" dirty="0" sz="2000" lang="zh-CN">
              <a:latin typeface="+mn-ea"/>
              <a:ea typeface="+mn-ea"/>
            </a:endParaRPr>
          </a:p>
        </p:txBody>
      </p:sp>
      <p:sp>
        <p:nvSpPr>
          <p:cNvPr id="1049028" name="文本框 13"/>
          <p:cNvSpPr txBox="1"/>
          <p:nvPr>
            <p:custDataLst>
              <p:tags r:id="rId9"/>
            </p:custDataLst>
          </p:nvPr>
        </p:nvSpPr>
        <p:spPr>
          <a:xfrm>
            <a:off x="1024809" y="4578918"/>
            <a:ext cx="4890426" cy="1076141"/>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智能家居</a:t>
            </a:r>
            <a:endParaRPr altLang="en-US" dirty="0" sz="2000" lang="zh-CN">
              <a:latin typeface="+mn-ea"/>
              <a:ea typeface="+mn-ea"/>
            </a:endParaRPr>
          </a:p>
        </p:txBody>
      </p:sp>
      <p:sp>
        <p:nvSpPr>
          <p:cNvPr id="1049030" name="文本框 14"/>
          <p:cNvSpPr txBox="1"/>
          <p:nvPr>
            <p:custDataLst>
              <p:tags r:id="rId10"/>
            </p:custDataLst>
          </p:nvPr>
        </p:nvSpPr>
        <p:spPr>
          <a:xfrm>
            <a:off x="6434615" y="1887918"/>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医疗保健</a:t>
            </a:r>
            <a:endParaRPr altLang="en-US" dirty="0" sz="2000" lang="zh-CN">
              <a:latin typeface="+mn-ea"/>
              <a:ea typeface="+mn-ea"/>
            </a:endParaRPr>
          </a:p>
        </p:txBody>
      </p:sp>
      <p:sp>
        <p:nvSpPr>
          <p:cNvPr id="1049032" name="文本框 15"/>
          <p:cNvSpPr txBox="1"/>
          <p:nvPr>
            <p:custDataLst>
              <p:tags r:id="rId11"/>
            </p:custDataLst>
          </p:nvPr>
        </p:nvSpPr>
        <p:spPr>
          <a:xfrm>
            <a:off x="1024809" y="1889772"/>
            <a:ext cx="4890426" cy="1076141"/>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自动驾驶汽车</a:t>
            </a:r>
            <a:endParaRPr altLang="en-US" dirty="0" sz="2000" lang="zh-CN">
              <a:latin typeface="+mn-ea"/>
              <a:ea typeface="+mn-ea"/>
            </a:endParaRPr>
          </a:p>
        </p:txBody>
      </p:sp>
      <p:sp>
        <p:nvSpPr>
          <p:cNvPr id="1049034" name="文本框 16"/>
          <p:cNvSpPr txBox="1"/>
          <p:nvPr>
            <p:custDataLst>
              <p:tags r:id="rId12"/>
            </p:custDataLst>
          </p:nvPr>
        </p:nvSpPr>
        <p:spPr>
          <a:xfrm>
            <a:off x="1024809" y="3237434"/>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智能机器人</a:t>
            </a:r>
            <a:endParaRPr altLang="en-US" dirty="0" sz="2000" lang="zh-CN">
              <a:latin typeface="+mn-ea"/>
              <a:ea typeface="+mn-ea"/>
            </a:endParaRPr>
          </a:p>
        </p:txBody>
      </p:sp>
      <p:sp>
        <p:nvSpPr>
          <p:cNvPr id="1049036" name="圆角矩形 7"/>
          <p:cNvSpPr/>
          <p:nvPr>
            <p:custDataLst>
              <p:tags r:id="rId13"/>
            </p:custDataLst>
          </p:nvPr>
        </p:nvSpPr>
        <p:spPr>
          <a:xfrm rot="16200000">
            <a:off x="357466" y="3717551"/>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8" name="圆角矩形 8"/>
          <p:cNvSpPr/>
          <p:nvPr>
            <p:custDataLst>
              <p:tags r:id="rId14"/>
            </p:custDataLst>
          </p:nvPr>
        </p:nvSpPr>
        <p:spPr>
          <a:xfrm rot="16200000">
            <a:off x="357466" y="2371124"/>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0" name="圆角矩形 12"/>
          <p:cNvSpPr/>
          <p:nvPr>
            <p:custDataLst>
              <p:tags r:id="rId15"/>
            </p:custDataLst>
          </p:nvPr>
        </p:nvSpPr>
        <p:spPr>
          <a:xfrm rot="16200000">
            <a:off x="5767272" y="2368652"/>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2" name="圆角矩形 27"/>
          <p:cNvSpPr/>
          <p:nvPr>
            <p:custDataLst>
              <p:tags r:id="rId16"/>
            </p:custDataLst>
          </p:nvPr>
        </p:nvSpPr>
        <p:spPr>
          <a:xfrm rot="16200000">
            <a:off x="357466" y="5059652"/>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4" name="圆角矩形 32"/>
          <p:cNvSpPr/>
          <p:nvPr>
            <p:custDataLst>
              <p:tags r:id="rId17"/>
            </p:custDataLst>
          </p:nvPr>
        </p:nvSpPr>
        <p:spPr>
          <a:xfrm rot="16200000">
            <a:off x="5767272" y="3713843"/>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6" name="圆角矩形 35"/>
          <p:cNvSpPr/>
          <p:nvPr>
            <p:custDataLst>
              <p:tags r:id="rId18"/>
            </p:custDataLst>
          </p:nvPr>
        </p:nvSpPr>
        <p:spPr>
          <a:xfrm rot="16200000">
            <a:off x="5767272" y="5059034"/>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0" name="标题"/>
          <p:cNvSpPr>
            <a:spLocks noGrp="1"/>
          </p:cNvSpPr>
          <p:nvPr>
            <p:ph type="title"/>
            <p:custDataLst>
              <p:tags r:id="rId1"/>
            </p:custDataLst>
          </p:nvPr>
        </p:nvSpPr>
        <p:spPr>
          <a:xfrm>
            <a:off x="2047240" y="2228215"/>
            <a:ext cx="9144000" cy="1931670"/>
          </a:xfrm>
        </p:spPr>
        <p:txBody>
          <a:bodyPr/>
          <a:p>
            <a:r>
              <a:rPr altLang="en-US" lang="zh-CN"/>
              <a:t>航空领域的发展现状</a:t>
            </a:r>
            <a:endParaRPr altLang="en-US" lang="zh-CN"/>
          </a:p>
        </p:txBody>
      </p:sp>
      <p:sp>
        <p:nvSpPr>
          <p:cNvPr id="1049082"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32" name="标题 1"/>
          <p:cNvSpPr>
            <a:spLocks noGrp="1"/>
          </p:cNvSpPr>
          <p:nvPr>
            <p:ph type="title"/>
          </p:nvPr>
        </p:nvSpPr>
        <p:spPr/>
        <p:txBody>
          <a:bodyPr/>
          <a:p>
            <a:r>
              <a:rPr altLang="en-US" lang="zh-CN"/>
              <a:t>航空领域的定义</a:t>
            </a:r>
            <a:endParaRPr altLang="en-US" lang="zh-CN"/>
          </a:p>
        </p:txBody>
      </p:sp>
      <p:sp>
        <p:nvSpPr>
          <p:cNvPr id="104913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3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航空领域是指航空器、航空运输、航空航天等与航空相关的领域</a:t>
            </a:r>
            <a:endParaRPr altLang="en-US" dirty="0" sz="2000" lang="zh-CN" spc="200">
              <a:solidFill>
                <a:schemeClr val="tx1">
                  <a:lumMod val="85000"/>
                  <a:lumOff val="15000"/>
                </a:schemeClr>
              </a:solidFill>
              <a:latin typeface="+mn-ea"/>
              <a:sym typeface="+mn-ea"/>
            </a:endParaRPr>
          </a:p>
        </p:txBody>
      </p:sp>
      <p:sp>
        <p:nvSpPr>
          <p:cNvPr id="104914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航空领域是现代社会中非常重要的一个领域</a:t>
            </a:r>
            <a:endParaRPr altLang="en-US" dirty="0" sz="2000" lang="zh-CN" spc="200">
              <a:solidFill>
                <a:schemeClr val="tx1">
                  <a:lumMod val="85000"/>
                  <a:lumOff val="15000"/>
                </a:schemeClr>
              </a:solidFill>
              <a:latin typeface="+mn-ea"/>
              <a:sym typeface="+mn-ea"/>
            </a:endParaRPr>
          </a:p>
        </p:txBody>
      </p:sp>
      <p:sp>
        <p:nvSpPr>
          <p:cNvPr id="104914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航空领域的发展对于现代社会的经济、科技、文化等方面都有着重要的影响</a:t>
            </a:r>
            <a:endParaRPr altLang="en-US" dirty="0" sz="2000" lang="zh-CN" spc="200">
              <a:solidFill>
                <a:schemeClr val="tx1">
                  <a:lumMod val="85000"/>
                  <a:lumOff val="15000"/>
                </a:schemeClr>
              </a:solidFill>
              <a:latin typeface="+mn-ea"/>
              <a:sym typeface="+mn-ea"/>
            </a:endParaRPr>
          </a:p>
        </p:txBody>
      </p:sp>
      <p:sp>
        <p:nvSpPr>
          <p:cNvPr id="104915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航空领域的发展也与人们的生活息息相关，如航空运输、航空旅游等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90" name="标题 1"/>
          <p:cNvSpPr>
            <a:spLocks noGrp="1"/>
          </p:cNvSpPr>
          <p:nvPr>
            <p:ph type="title"/>
          </p:nvPr>
        </p:nvSpPr>
        <p:spPr/>
        <p:txBody>
          <a:bodyPr/>
          <a:p>
            <a:r>
              <a:rPr altLang="en-US" lang="zh-CN"/>
              <a:t>航空领域的发展历程</a:t>
            </a:r>
            <a:endParaRPr altLang="en-US" lang="zh-CN"/>
          </a:p>
        </p:txBody>
      </p:sp>
      <p:sp>
        <p:nvSpPr>
          <p:cNvPr id="1049192"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4"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6"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航空领域的起源</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98"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2"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航空领域的早期发展</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04"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6"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航空领域的成熟发展</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10"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2"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4"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航空领域的未来展望</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航空领域的应用领域</a:t>
            </a:r>
            <a:endParaRPr altLang="en-US" lang="zh-CN"/>
          </a:p>
        </p:txBody>
      </p:sp>
      <p:sp>
        <p:nvSpPr>
          <p:cNvPr id="104925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飞行控制：利用人工智能技术实现更精确的飞行控制，提高飞行安全性和效率</a:t>
            </a:r>
            <a:endParaRPr altLang="en-US" dirty="0" sz="2000" lang="zh-CN" spc="150">
              <a:solidFill>
                <a:schemeClr val="tx1">
                  <a:lumMod val="85000"/>
                  <a:lumOff val="15000"/>
                </a:schemeClr>
              </a:solidFill>
              <a:latin typeface="+mn-ea"/>
              <a:sym typeface="+mn-ea"/>
            </a:endParaRPr>
          </a:p>
        </p:txBody>
      </p:sp>
      <p:sp>
        <p:nvSpPr>
          <p:cNvPr id="104925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航空运输：通过人工智能技术优化航空运输的调度和运营，提高运输效率</a:t>
            </a:r>
            <a:endParaRPr altLang="en-US" dirty="0" sz="2000" lang="zh-CN" spc="150">
              <a:solidFill>
                <a:schemeClr val="tx1">
                  <a:lumMod val="85000"/>
                  <a:lumOff val="15000"/>
                </a:schemeClr>
              </a:solidFill>
              <a:latin typeface="+mn-ea"/>
              <a:sym typeface="+mn-ea"/>
            </a:endParaRPr>
          </a:p>
        </p:txBody>
      </p:sp>
      <p:sp>
        <p:nvSpPr>
          <p:cNvPr id="104926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航空维修：利用人工智能技术进行航空设备的预测性维修，减少维修成本和停机时间</a:t>
            </a:r>
            <a:endParaRPr altLang="en-US" dirty="0" sz="2000" lang="zh-CN" spc="150">
              <a:solidFill>
                <a:schemeClr val="tx1">
                  <a:lumMod val="85000"/>
                  <a:lumOff val="15000"/>
                </a:schemeClr>
              </a:solidFill>
              <a:latin typeface="+mn-ea"/>
              <a:sym typeface="+mn-ea"/>
            </a:endParaRPr>
          </a:p>
        </p:txBody>
      </p:sp>
      <p:sp>
        <p:nvSpPr>
          <p:cNvPr id="104926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航空安全：通过人工智能技术对飞行数据进行实时监控和分析，提高航空安全水平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06" name="标题"/>
          <p:cNvSpPr>
            <a:spLocks noGrp="1"/>
          </p:cNvSpPr>
          <p:nvPr>
            <p:ph type="title"/>
            <p:custDataLst>
              <p:tags r:id="rId1"/>
            </p:custDataLst>
          </p:nvPr>
        </p:nvSpPr>
        <p:spPr>
          <a:xfrm>
            <a:off x="2047240" y="2228215"/>
            <a:ext cx="9144000" cy="1931670"/>
          </a:xfrm>
        </p:spPr>
        <p:txBody>
          <a:bodyPr/>
          <a:p>
            <a:r>
              <a:rPr altLang="en-US" lang="zh-CN"/>
              <a:t>人工智能技术在航空领域的应用场景</a:t>
            </a:r>
            <a:endParaRPr altLang="en-US" lang="zh-CN"/>
          </a:p>
        </p:txBody>
      </p:sp>
      <p:sp>
        <p:nvSpPr>
          <p:cNvPr id="1049308"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58" name="标题 1"/>
          <p:cNvSpPr>
            <a:spLocks noGrp="1"/>
          </p:cNvSpPr>
          <p:nvPr>
            <p:ph type="title"/>
          </p:nvPr>
        </p:nvSpPr>
        <p:spPr/>
        <p:txBody>
          <a:bodyPr/>
          <a:p>
            <a:r>
              <a:rPr altLang="en-US" lang="zh-CN"/>
              <a:t>飞行控制</a:t>
            </a:r>
            <a:endParaRPr altLang="en-US" lang="zh-CN"/>
          </a:p>
        </p:txBody>
      </p:sp>
      <p:sp>
        <p:nvSpPr>
          <p:cNvPr id="104936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6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6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人工智能技术对飞行控制系统的改进和优势</a:t>
            </a:r>
            <a:endParaRPr altLang="en-US" dirty="0" sz="1200" lang="zh-CN" spc="150">
              <a:solidFill>
                <a:srgbClr val="FFFFFF"/>
              </a:solidFill>
              <a:latin typeface="+mn-ea"/>
              <a:sym typeface="+mn-ea"/>
            </a:endParaRPr>
          </a:p>
        </p:txBody>
      </p:sp>
      <p:sp>
        <p:nvSpPr>
          <p:cNvPr id="104937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人工智能技术在飞行控制系统中的应用</a:t>
            </a:r>
            <a:endParaRPr altLang="en-US" dirty="0" sz="1200" lang="zh-CN" spc="150">
              <a:solidFill>
                <a:schemeClr val="tx1">
                  <a:lumMod val="65000"/>
                  <a:lumOff val="35000"/>
                </a:schemeClr>
              </a:solidFill>
              <a:latin typeface="+mn-ea"/>
              <a:sym typeface="+mn-ea"/>
            </a:endParaRPr>
          </a:p>
        </p:txBody>
      </p:sp>
      <p:sp>
        <p:nvSpPr>
          <p:cNvPr id="104937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传统飞行控制系统的局限性和挑战</a:t>
            </a:r>
            <a:endParaRPr altLang="en-US" dirty="0" sz="1200" lang="zh-CN" spc="150">
              <a:solidFill>
                <a:srgbClr val="FFFFFF"/>
              </a:solidFill>
              <a:latin typeface="+mn-ea"/>
              <a:sym typeface="+mn-ea"/>
            </a:endParaRPr>
          </a:p>
        </p:txBody>
      </p:sp>
      <p:sp>
        <p:nvSpPr>
          <p:cNvPr id="104938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飞行控制系统的定义和作用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飞行器设计</a:t>
            </a:r>
            <a:endParaRPr altLang="en-US" lang="zh-CN"/>
          </a:p>
        </p:txBody>
      </p:sp>
      <p:sp>
        <p:nvSpPr>
          <p:cNvPr id="10494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人工智能技术在飞行器设计中的优势</a:t>
            </a:r>
            <a:endParaRPr altLang="zh-CN" dirty="0" lang="en-US">
              <a:solidFill>
                <a:schemeClr val="dk1">
                  <a:lumMod val="80000"/>
                  <a:lumOff val="20000"/>
                </a:schemeClr>
              </a:solidFill>
              <a:latin typeface="+mn-ea"/>
              <a:sym typeface="+mn-ea"/>
            </a:endParaRPr>
          </a:p>
        </p:txBody>
      </p:sp>
      <p:sp>
        <p:nvSpPr>
          <p:cNvPr id="10494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人工智能技术在飞行器设计中的应用</a:t>
            </a:r>
            <a:endParaRPr altLang="en-US" dirty="0" lang="zh-CN">
              <a:solidFill>
                <a:schemeClr val="dk1">
                  <a:lumMod val="80000"/>
                  <a:lumOff val="20000"/>
                </a:schemeClr>
              </a:solidFill>
              <a:latin typeface="+mn-ea"/>
              <a:sym typeface="+mn-ea"/>
            </a:endParaRPr>
          </a:p>
        </p:txBody>
      </p:sp>
      <p:sp>
        <p:nvSpPr>
          <p:cNvPr id="10494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飞行器设计的智能化流程</a:t>
            </a:r>
            <a:endParaRPr altLang="en-US" dirty="0" lang="zh-CN">
              <a:solidFill>
                <a:schemeClr val="dk1">
                  <a:lumMod val="80000"/>
                  <a:lumOff val="20000"/>
                </a:schemeClr>
              </a:solidFill>
              <a:latin typeface="+mn-ea"/>
              <a:sym typeface="+mn-ea"/>
            </a:endParaRPr>
          </a:p>
        </p:txBody>
      </p:sp>
      <p:sp>
        <p:nvSpPr>
          <p:cNvPr id="10494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未来飞行器设计的趋势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86" name="标题 1"/>
          <p:cNvSpPr>
            <a:spLocks noGrp="1"/>
          </p:cNvSpPr>
          <p:nvPr>
            <p:ph type="title"/>
          </p:nvPr>
        </p:nvSpPr>
        <p:spPr/>
        <p:txBody>
          <a:bodyPr/>
          <a:p>
            <a:r>
              <a:rPr altLang="en-US" lang="zh-CN"/>
              <a:t>飞行器制造</a:t>
            </a:r>
            <a:endParaRPr altLang="en-US" lang="zh-CN"/>
          </a:p>
        </p:txBody>
      </p:sp>
      <p:sp>
        <p:nvSpPr>
          <p:cNvPr id="104948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人工智能技术在飞行器设计中的应用</a:t>
            </a:r>
            <a:endParaRPr altLang="en-US" dirty="0" sz="1200" lang="zh-CN" spc="150">
              <a:solidFill>
                <a:schemeClr val="tx1">
                  <a:lumMod val="65000"/>
                  <a:lumOff val="35000"/>
                </a:schemeClr>
              </a:solidFill>
              <a:latin typeface="+mn-ea"/>
              <a:sym typeface="+mn-ea"/>
            </a:endParaRPr>
          </a:p>
        </p:txBody>
      </p:sp>
      <p:sp>
        <p:nvSpPr>
          <p:cNvPr id="104952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人工智能技术在飞行器维护和修复中的应用</a:t>
            </a:r>
            <a:endParaRPr altLang="en-US" dirty="0" sz="1200" lang="zh-CN" spc="150">
              <a:solidFill>
                <a:schemeClr val="tx1">
                  <a:lumMod val="65000"/>
                  <a:lumOff val="35000"/>
                </a:schemeClr>
              </a:solidFill>
              <a:latin typeface="+mn-ea"/>
              <a:sym typeface="+mn-ea"/>
            </a:endParaRPr>
          </a:p>
        </p:txBody>
      </p:sp>
      <p:sp>
        <p:nvSpPr>
          <p:cNvPr id="104952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人工智能技术在飞行器测试中的应用</a:t>
            </a:r>
            <a:endParaRPr altLang="en-US" dirty="0" sz="1200" lang="zh-CN" spc="150">
              <a:solidFill>
                <a:schemeClr val="tx1">
                  <a:lumMod val="65000"/>
                  <a:lumOff val="35000"/>
                </a:schemeClr>
              </a:solidFill>
              <a:latin typeface="+mn-ea"/>
              <a:sym typeface="+mn-ea"/>
            </a:endParaRPr>
          </a:p>
        </p:txBody>
      </p:sp>
      <p:sp>
        <p:nvSpPr>
          <p:cNvPr id="104953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人工智能技术在飞行器制造过程中的应用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4" name="标题 1"/>
          <p:cNvSpPr>
            <a:spLocks noGrp="1"/>
          </p:cNvSpPr>
          <p:nvPr>
            <p:ph type="title"/>
          </p:nvPr>
        </p:nvSpPr>
        <p:spPr/>
        <p:txBody>
          <a:bodyPr/>
          <a:p>
            <a:r>
              <a:rPr altLang="en-US" lang="zh-CN"/>
              <a:t>飞行器维修与保养</a:t>
            </a:r>
            <a:endParaRPr altLang="en-US" lang="zh-CN"/>
          </a:p>
        </p:txBody>
      </p:sp>
      <p:sp>
        <p:nvSpPr>
          <p:cNvPr id="104956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简介：人工智能技术在飞行器维修与保养领域的应用，可以提高飞行器的可靠性和安全性，降低维修成本，提高飞行效率。</a:t>
            </a:r>
            <a:endParaRPr altLang="en-US" dirty="0" sz="1200" lang="zh-CN" spc="150">
              <a:solidFill>
                <a:schemeClr val="tx1">
                  <a:lumMod val="65000"/>
                  <a:lumOff val="35000"/>
                </a:schemeClr>
              </a:solidFill>
              <a:latin typeface="+mn-ea"/>
              <a:sym typeface="+mn-ea"/>
            </a:endParaRPr>
          </a:p>
        </p:txBody>
      </p:sp>
      <p:sp>
        <p:nvSpPr>
          <p:cNvPr id="104956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应用场景：通过人工智能技术，可以对飞行器的各种传感器、发动机、机载设备等进行实时监测和故障诊断，及时发现并排除故障，确保飞行器的正常运行。</a:t>
            </a:r>
            <a:endParaRPr altLang="en-US" dirty="0" sz="1200" lang="zh-CN" spc="150">
              <a:solidFill>
                <a:schemeClr val="tx1">
                  <a:lumMod val="65000"/>
                  <a:lumOff val="35000"/>
                </a:schemeClr>
              </a:solidFill>
              <a:latin typeface="+mn-ea"/>
              <a:sym typeface="+mn-ea"/>
            </a:endParaRPr>
          </a:p>
        </p:txBody>
      </p:sp>
      <p:sp>
        <p:nvSpPr>
          <p:cNvPr id="104957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优势：人工智能技术可以快速、准确地识别故障，提高维修效率，减少停机时间，降低维修成本，同时也可以避免因人为因素导致的误判和漏检。</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未来发展：随着人工智能技术的不断进步和应用，未来飞行器维修与保养领域将会更加智能化、自动化，提高飞行器的安全性和经济性。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06" name="标题"/>
          <p:cNvSpPr>
            <a:spLocks noGrp="1"/>
          </p:cNvSpPr>
          <p:nvPr>
            <p:ph type="title"/>
            <p:custDataLst>
              <p:tags r:id="rId1"/>
            </p:custDataLst>
          </p:nvPr>
        </p:nvSpPr>
        <p:spPr>
          <a:xfrm>
            <a:off x="2047240" y="2228215"/>
            <a:ext cx="9144000" cy="1931670"/>
          </a:xfrm>
        </p:spPr>
        <p:txBody>
          <a:bodyPr/>
          <a:p>
            <a:r>
              <a:rPr altLang="en-US" lang="zh-CN"/>
              <a:t>人工智能技术在航空领域的优势与挑战</a:t>
            </a:r>
            <a:endParaRPr altLang="en-US" lang="zh-CN"/>
          </a:p>
        </p:txBody>
      </p:sp>
      <p:sp>
        <p:nvSpPr>
          <p:cNvPr id="1049608"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58" name="标题 1"/>
          <p:cNvSpPr>
            <a:spLocks noGrp="1"/>
          </p:cNvSpPr>
          <p:nvPr>
            <p:ph type="title"/>
          </p:nvPr>
        </p:nvSpPr>
        <p:spPr/>
        <p:txBody>
          <a:bodyPr/>
          <a:p>
            <a:r>
              <a:rPr altLang="en-US" lang="zh-CN"/>
              <a:t>提高飞行安全性和效率</a:t>
            </a:r>
            <a:endParaRPr altLang="en-US" lang="zh-CN"/>
          </a:p>
        </p:txBody>
      </p:sp>
      <p:sp>
        <p:nvSpPr>
          <p:cNvPr id="10496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减少人为错误：通过自动化和智能化技术，减少人为因素导致的错误，提高飞行安全性</a:t>
            </a:r>
            <a:endParaRPr altLang="en-US" dirty="0" sz="2000" lang="zh-CN" spc="150">
              <a:solidFill>
                <a:schemeClr val="tx1">
                  <a:lumMod val="85000"/>
                  <a:lumOff val="15000"/>
                </a:schemeClr>
              </a:solidFill>
              <a:latin typeface="+mn-ea"/>
              <a:sym typeface="+mn-ea"/>
            </a:endParaRPr>
          </a:p>
        </p:txBody>
      </p:sp>
      <p:sp>
        <p:nvSpPr>
          <p:cNvPr id="10496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优化飞行路径：利用人工智能技术，对飞行路径进行优化，提高飞行效率</a:t>
            </a:r>
            <a:endParaRPr altLang="en-US" dirty="0" sz="2000" lang="zh-CN" spc="150">
              <a:solidFill>
                <a:schemeClr val="tx1">
                  <a:lumMod val="85000"/>
                  <a:lumOff val="15000"/>
                </a:schemeClr>
              </a:solidFill>
              <a:latin typeface="+mn-ea"/>
              <a:sym typeface="+mn-ea"/>
            </a:endParaRPr>
          </a:p>
        </p:txBody>
      </p:sp>
      <p:sp>
        <p:nvSpPr>
          <p:cNvPr id="10496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实时监控和预警：通过实时监控和预警系统，及时发现潜在的安全隐患，确保飞行安全</a:t>
            </a:r>
            <a:endParaRPr altLang="en-US" dirty="0" sz="2000" lang="zh-CN" spc="150">
              <a:solidFill>
                <a:schemeClr val="tx1">
                  <a:lumMod val="85000"/>
                  <a:lumOff val="15000"/>
                </a:schemeClr>
              </a:solidFill>
              <a:latin typeface="+mn-ea"/>
              <a:sym typeface="+mn-ea"/>
            </a:endParaRPr>
          </a:p>
        </p:txBody>
      </p:sp>
      <p:sp>
        <p:nvSpPr>
          <p:cNvPr id="10496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快速响应和处理：在遇到紧急情况时，人工智能技术能够快速响应和处理，减少延误和损失</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16" name="标题 1"/>
          <p:cNvSpPr>
            <a:spLocks noGrp="1"/>
          </p:cNvSpPr>
          <p:nvPr>
            <p:ph type="title"/>
          </p:nvPr>
        </p:nvSpPr>
        <p:spPr/>
        <p:txBody>
          <a:bodyPr/>
          <a:p>
            <a:r>
              <a:rPr altLang="en-US" lang="zh-CN"/>
              <a:t>降低运营成本和提高经济效益</a:t>
            </a:r>
            <a:endParaRPr altLang="en-US" lang="zh-CN"/>
          </a:p>
        </p:txBody>
      </p:sp>
      <p:sp>
        <p:nvSpPr>
          <p:cNvPr id="10497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降低人力成本：通过自动化和智能化技术，减少人工参与，降低人力成本。</a:t>
            </a:r>
            <a:endParaRPr altLang="en-US" dirty="0" sz="2000" lang="zh-CN" spc="150">
              <a:solidFill>
                <a:schemeClr val="tx1">
                  <a:lumMod val="85000"/>
                  <a:lumOff val="15000"/>
                </a:schemeClr>
              </a:solidFill>
              <a:latin typeface="+mn-ea"/>
              <a:sym typeface="+mn-ea"/>
            </a:endParaRPr>
          </a:p>
        </p:txBody>
      </p:sp>
      <p:sp>
        <p:nvSpPr>
          <p:cNvPr id="10497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提高运营效率：通过优化飞行路径、减少延误等方式，提高航空运营效率。</a:t>
            </a:r>
            <a:endParaRPr altLang="en-US" dirty="0" sz="2000" lang="zh-CN" spc="150">
              <a:solidFill>
                <a:schemeClr val="tx1">
                  <a:lumMod val="85000"/>
                  <a:lumOff val="15000"/>
                </a:schemeClr>
              </a:solidFill>
              <a:latin typeface="+mn-ea"/>
              <a:sym typeface="+mn-ea"/>
            </a:endParaRPr>
          </a:p>
        </p:txBody>
      </p:sp>
      <p:sp>
        <p:nvSpPr>
          <p:cNvPr id="10497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增加航班容量：通过提高飞行器的可靠性和安全性，增加航班容量，提高经济效益。</a:t>
            </a:r>
            <a:endParaRPr altLang="en-US" dirty="0" sz="2000" lang="zh-CN" spc="150">
              <a:solidFill>
                <a:schemeClr val="tx1">
                  <a:lumMod val="85000"/>
                  <a:lumOff val="15000"/>
                </a:schemeClr>
              </a:solidFill>
              <a:latin typeface="+mn-ea"/>
              <a:sym typeface="+mn-ea"/>
            </a:endParaRPr>
          </a:p>
        </p:txBody>
      </p:sp>
      <p:sp>
        <p:nvSpPr>
          <p:cNvPr id="10497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降低维护成本：通过预测性维护和智能诊断，减少维修时间和成本。</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面临的挑战和问题</a:t>
            </a:r>
            <a:endParaRPr altLang="en-US" lang="zh-CN"/>
          </a:p>
        </p:txBody>
      </p:sp>
      <p:sp>
        <p:nvSpPr>
          <p:cNvPr id="10497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人才短缺：人工智能技术在航空领域的应用需要具备相关技术背景和专业知识的人才，而目前市场上这类人才相对短缺。</a:t>
            </a:r>
            <a:endParaRPr altLang="zh-CN" dirty="0" lang="en-US">
              <a:solidFill>
                <a:schemeClr val="dk1">
                  <a:lumMod val="80000"/>
                  <a:lumOff val="20000"/>
                </a:schemeClr>
              </a:solidFill>
              <a:latin typeface="+mn-ea"/>
              <a:sym typeface="+mn-ea"/>
            </a:endParaRPr>
          </a:p>
        </p:txBody>
      </p:sp>
      <p:sp>
        <p:nvSpPr>
          <p:cNvPr id="10497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技术难题：人工智能技术在航空领域的应用需要解决的技术难题包括数据安全、算法优化、硬件设备等方面。</a:t>
            </a:r>
            <a:endParaRPr altLang="en-US" dirty="0" lang="zh-CN">
              <a:solidFill>
                <a:schemeClr val="dk1">
                  <a:lumMod val="80000"/>
                  <a:lumOff val="20000"/>
                </a:schemeClr>
              </a:solidFill>
              <a:latin typeface="+mn-ea"/>
              <a:sym typeface="+mn-ea"/>
            </a:endParaRPr>
          </a:p>
        </p:txBody>
      </p:sp>
      <p:sp>
        <p:nvSpPr>
          <p:cNvPr id="10497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法规限制：航空领域的法规非常严格，对人工智能技术的应用也提出了更高的要求，需要遵守相关的法规和标准。</a:t>
            </a:r>
            <a:endParaRPr altLang="en-US" dirty="0" lang="zh-CN">
              <a:solidFill>
                <a:schemeClr val="dk1">
                  <a:lumMod val="80000"/>
                  <a:lumOff val="20000"/>
                </a:schemeClr>
              </a:solidFill>
              <a:latin typeface="+mn-ea"/>
              <a:sym typeface="+mn-ea"/>
            </a:endParaRPr>
          </a:p>
        </p:txBody>
      </p:sp>
      <p:sp>
        <p:nvSpPr>
          <p:cNvPr id="10498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伦理问题：人工智能技术在航空领域的应用涉及到伦理问题，例如无人机的使用可能会对人类造成伤害或侵犯隐私等。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40" name="标题"/>
          <p:cNvSpPr>
            <a:spLocks noGrp="1"/>
          </p:cNvSpPr>
          <p:nvPr>
            <p:ph type="title"/>
            <p:custDataLst>
              <p:tags r:id="rId1"/>
            </p:custDataLst>
          </p:nvPr>
        </p:nvSpPr>
        <p:spPr>
          <a:xfrm>
            <a:off x="2047240" y="2228215"/>
            <a:ext cx="9144000" cy="1931670"/>
          </a:xfrm>
        </p:spPr>
        <p:txBody>
          <a:bodyPr/>
          <a:p>
            <a:r>
              <a:rPr altLang="en-US" lang="zh-CN"/>
              <a:t>未来发展趋势和前景</a:t>
            </a:r>
            <a:endParaRPr altLang="en-US" lang="zh-CN"/>
          </a:p>
        </p:txBody>
      </p:sp>
      <p:sp>
        <p:nvSpPr>
          <p:cNvPr id="1049842"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892" name="标题 1"/>
          <p:cNvSpPr>
            <a:spLocks noGrp="1"/>
          </p:cNvSpPr>
          <p:nvPr>
            <p:ph type="title"/>
          </p:nvPr>
        </p:nvSpPr>
        <p:spPr/>
        <p:txBody>
          <a:bodyPr/>
          <a:p>
            <a:r>
              <a:rPr altLang="en-US" lang="zh-CN"/>
              <a:t>人工智能技术在航空领域的未来发展趋势</a:t>
            </a:r>
            <a:endParaRPr altLang="en-US" lang="zh-CN"/>
          </a:p>
        </p:txBody>
      </p:sp>
      <p:sp>
        <p:nvSpPr>
          <p:cNvPr id="104989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自主飞行系统：实现无人驾驶飞机，提高飞行安全性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人机协作：增强飞行员与人工智能系统的协同作战能力</a:t>
            </a:r>
            <a:endParaRPr dirty="0" sz="2000" err="1">
              <a:solidFill>
                <a:schemeClr val="tx1">
                  <a:lumMod val="75000"/>
                  <a:lumOff val="25000"/>
                </a:schemeClr>
              </a:solidFill>
              <a:latin typeface="+mn-ea"/>
              <a:ea typeface="+mn-ea"/>
              <a:cs typeface="+mn-ea"/>
              <a:sym typeface="+mn-lt"/>
            </a:endParaRPr>
          </a:p>
        </p:txBody>
      </p:sp>
      <p:sp>
        <p:nvSpPr>
          <p:cNvPr id="104991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2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智能交通管理系统：实现空中交通的智能化管理，提高飞行效率</a:t>
            </a:r>
            <a:endParaRPr dirty="0" sz="2000" err="1">
              <a:solidFill>
                <a:schemeClr val="tx1">
                  <a:lumMod val="75000"/>
                  <a:lumOff val="25000"/>
                </a:schemeClr>
              </a:solidFill>
              <a:latin typeface="+mn-ea"/>
              <a:ea typeface="+mn-ea"/>
              <a:cs typeface="+mn-ea"/>
              <a:sym typeface="+mn-lt"/>
            </a:endParaRPr>
          </a:p>
        </p:txBody>
      </p:sp>
      <p:sp>
        <p:nvSpPr>
          <p:cNvPr id="10499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智能维护系统：通过大数据和机器学习技术预测和预防飞机故障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未来可能的应用场景和商业模式</a:t>
            </a:r>
            <a:endParaRPr altLang="en-US" lang="zh-CN"/>
          </a:p>
        </p:txBody>
      </p:sp>
      <p:sp>
        <p:nvSpPr>
          <p:cNvPr id="104996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无人机配送：利用人工智能技术实现无人驾驶的配送服务，提高效率和安全性</a:t>
            </a:r>
            <a:endParaRPr altLang="en-US" dirty="0" sz="2000" lang="zh-CN" spc="150">
              <a:solidFill>
                <a:schemeClr val="tx1">
                  <a:lumMod val="75000"/>
                  <a:lumOff val="25000"/>
                </a:schemeClr>
              </a:solidFill>
              <a:latin typeface="+mn-ea"/>
              <a:sym typeface="+mn-ea"/>
            </a:endParaRPr>
          </a:p>
        </p:txBody>
      </p:sp>
      <p:sp>
        <p:nvSpPr>
          <p:cNvPr id="104997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智能航空器：通过人工智能技术实现航空器的自主飞行和智能管理，提高飞行效率和安全性</a:t>
            </a:r>
            <a:endParaRPr altLang="en-US" dirty="0" sz="2000" lang="zh-CN" spc="150">
              <a:solidFill>
                <a:schemeClr val="tx1">
                  <a:lumMod val="75000"/>
                  <a:lumOff val="25000"/>
                </a:schemeClr>
              </a:solidFill>
              <a:latin typeface="+mn-ea"/>
              <a:sym typeface="+mn-ea"/>
            </a:endParaRPr>
          </a:p>
        </p:txBody>
      </p:sp>
      <p:sp>
        <p:nvSpPr>
          <p:cNvPr id="104997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航空医疗：利用人工智能技术实现远程医疗和智能诊断，提高医疗效率和准确性</a:t>
            </a:r>
            <a:endParaRPr altLang="en-US" dirty="0" sz="2000" lang="zh-CN" spc="150">
              <a:solidFill>
                <a:schemeClr val="tx1">
                  <a:lumMod val="75000"/>
                  <a:lumOff val="25000"/>
                </a:schemeClr>
              </a:solidFill>
              <a:latin typeface="+mn-ea"/>
              <a:sym typeface="+mn-ea"/>
            </a:endParaRPr>
          </a:p>
        </p:txBody>
      </p:sp>
      <p:sp>
        <p:nvSpPr>
          <p:cNvPr id="104998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航空旅游：通过人工智能技术实现个性化旅游推荐和智能导游服务，提高旅游体验和满意度</a:t>
            </a:r>
            <a:endParaRPr altLang="en-US" dirty="0" sz="2000" lang="zh-CN" spc="150">
              <a:solidFill>
                <a:schemeClr val="tx1">
                  <a:lumMod val="75000"/>
                  <a:lumOff val="25000"/>
                </a:schemeClr>
              </a:solidFill>
              <a:latin typeface="+mn-ea"/>
              <a:sym typeface="+mn-ea"/>
            </a:endParaRPr>
          </a:p>
        </p:txBody>
      </p:sp>
      <p:sp>
        <p:nvSpPr>
          <p:cNvPr id="104999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24" name="标题 1"/>
          <p:cNvSpPr>
            <a:spLocks noGrp="1"/>
          </p:cNvSpPr>
          <p:nvPr>
            <p:ph type="title"/>
          </p:nvPr>
        </p:nvSpPr>
        <p:spPr/>
        <p:txBody>
          <a:bodyPr/>
          <a:p>
            <a:r>
              <a:rPr altLang="en-US" lang="zh-CN"/>
              <a:t>前景展望</a:t>
            </a:r>
            <a:endParaRPr altLang="en-US" lang="zh-CN"/>
          </a:p>
        </p:txBody>
      </p:sp>
      <p:sp>
        <p:nvSpPr>
          <p:cNvPr id="10500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未来发展趋势将更加注重智能化、自主化和协同化</a:t>
            </a:r>
            <a:endParaRPr altLang="en-US" sz="1400" lang="zh-CN" spc="150">
              <a:solidFill>
                <a:schemeClr val="tx1"/>
              </a:solidFill>
              <a:effectLst/>
              <a:latin typeface="+mn-ea"/>
              <a:sym typeface="+mn-ea"/>
            </a:endParaRPr>
          </a:p>
        </p:txBody>
      </p:sp>
      <p:sp>
        <p:nvSpPr>
          <p:cNvPr id="10500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人工智能技术在航空领域的应用将越来越广泛</a:t>
            </a:r>
            <a:endParaRPr altLang="en-US" dirty="0" sz="1400" lang="zh-CN" spc="150">
              <a:solidFill>
                <a:schemeClr val="tx1"/>
              </a:solidFill>
              <a:effectLst/>
              <a:latin typeface="+mn-ea"/>
              <a:sym typeface="+mn-ea"/>
            </a:endParaRPr>
          </a:p>
        </p:txBody>
      </p:sp>
      <p:sp>
        <p:nvSpPr>
          <p:cNvPr id="10500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人工智能技术将推动航空领域的技术创新和产业升级</a:t>
            </a:r>
            <a:endParaRPr altLang="en-US" sz="1400" lang="zh-CN" spc="150">
              <a:solidFill>
                <a:schemeClr val="tx1"/>
              </a:solidFill>
              <a:effectLst/>
              <a:latin typeface="+mn-ea"/>
              <a:sym typeface="+mn-ea"/>
            </a:endParaRPr>
          </a:p>
        </p:txBody>
      </p:sp>
      <p:sp>
        <p:nvSpPr>
          <p:cNvPr id="10500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未来前景将更加广阔，为人类带来更多便利和福祉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74"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076"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3.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24.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2023-12-16T13:29:32Z</dcterms:created>
  <dcterms:modified xsi:type="dcterms:W3CDTF">2023-12-16T13:29:32Z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413e2313f93347b49482ba663554152c_21</vt:lpwstr>
  </property>
</Properties>
</file>