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92" r:id="rId3"/>
    <p:sldId id="331" r:id="rId5"/>
    <p:sldId id="333" r:id="rId6"/>
    <p:sldId id="334" r:id="rId7"/>
    <p:sldId id="335" r:id="rId8"/>
    <p:sldId id="339" r:id="rId9"/>
    <p:sldId id="341" r:id="rId10"/>
    <p:sldId id="343" r:id="rId11"/>
    <p:sldId id="344" r:id="rId12"/>
    <p:sldId id="346" r:id="rId13"/>
    <p:sldId id="353" r:id="rId14"/>
    <p:sldId id="354" r:id="rId15"/>
    <p:sldId id="348" r:id="rId16"/>
    <p:sldId id="358" r:id="rId17"/>
    <p:sldId id="349" r:id="rId18"/>
    <p:sldId id="360" r:id="rId19"/>
    <p:sldId id="361" r:id="rId20"/>
    <p:sldId id="257" r:id="rId21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" userDrawn="1">
          <p15:clr>
            <a:srgbClr val="A4A3A4"/>
          </p15:clr>
        </p15:guide>
        <p15:guide id="2" pos="302" userDrawn="1">
          <p15:clr>
            <a:srgbClr val="A4A3A4"/>
          </p15:clr>
        </p15:guide>
        <p15:guide id="3" pos="7355" userDrawn="1">
          <p15:clr>
            <a:srgbClr val="A4A3A4"/>
          </p15:clr>
        </p15:guide>
        <p15:guide id="4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8FB7"/>
    <a:srgbClr val="FFFFFF"/>
    <a:srgbClr val="F4DBB3"/>
    <a:srgbClr val="FDD17A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94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91" y="149"/>
      </p:cViewPr>
      <p:guideLst>
        <p:guide orient="horz" pos="391"/>
        <p:guide pos="302"/>
        <p:guide pos="7355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gs" Target="tags/tag8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页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4555222" cy="671119"/>
          </a:xfrm>
          <a:prstGeom prst="rect">
            <a:avLst/>
          </a:prstGeom>
        </p:spPr>
      </p:pic>
      <p:sp>
        <p:nvSpPr>
          <p:cNvPr id="5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4555222" cy="671119"/>
          </a:xfrm>
          <a:prstGeom prst="rect">
            <a:avLst/>
          </a:prstGeom>
        </p:spPr>
      </p:pic>
      <p:sp>
        <p:nvSpPr>
          <p:cNvPr id="13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课前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  <p:sp>
        <p:nvSpPr>
          <p:cNvPr id="17" name="文本框 16"/>
          <p:cNvSpPr txBox="1"/>
          <p:nvPr userDrawn="1"/>
        </p:nvSpPr>
        <p:spPr>
          <a:xfrm>
            <a:off x="4259898" y="2568575"/>
            <a:ext cx="367220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6600" b="1">
                <a:solidFill>
                  <a:srgbClr val="578FB7"/>
                </a:solidFill>
                <a:latin typeface="方正大标宋_GBK" charset="0"/>
                <a:ea typeface="方正大标宋_GBK" charset="0"/>
              </a:rPr>
              <a:t>课前预习</a:t>
            </a:r>
            <a:endParaRPr lang="zh-CN" altLang="en-US" sz="6600" b="1" dirty="0">
              <a:solidFill>
                <a:srgbClr val="578FB7"/>
              </a:solidFill>
              <a:latin typeface="方正大标宋_GBK" charset="0"/>
              <a:ea typeface="方正大标宋_GBK" charset="0"/>
            </a:endParaRPr>
          </a:p>
        </p:txBody>
      </p:sp>
      <p:cxnSp>
        <p:nvCxnSpPr>
          <p:cNvPr id="18" name="直接连接符 17"/>
          <p:cNvCxnSpPr/>
          <p:nvPr userDrawn="1"/>
        </p:nvCxnSpPr>
        <p:spPr>
          <a:xfrm>
            <a:off x="456088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 userDrawn="1"/>
        </p:nvCxnSpPr>
        <p:spPr>
          <a:xfrm>
            <a:off x="626577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任意多边形 17"/>
          <p:cNvSpPr/>
          <p:nvPr userDrawn="1"/>
        </p:nvSpPr>
        <p:spPr>
          <a:xfrm flipV="1">
            <a:off x="5926248" y="3733800"/>
            <a:ext cx="359801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1" name="椭圆 20"/>
          <p:cNvSpPr/>
          <p:nvPr userDrawn="1"/>
        </p:nvSpPr>
        <p:spPr>
          <a:xfrm>
            <a:off x="5420360" y="1640205"/>
            <a:ext cx="675005" cy="675005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2" name="椭圆 21"/>
          <p:cNvSpPr/>
          <p:nvPr userDrawn="1"/>
        </p:nvSpPr>
        <p:spPr>
          <a:xfrm>
            <a:off x="6047740" y="1640205"/>
            <a:ext cx="675005" cy="675005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3" name="文本框 22"/>
          <p:cNvSpPr txBox="1"/>
          <p:nvPr userDrawn="1"/>
        </p:nvSpPr>
        <p:spPr>
          <a:xfrm>
            <a:off x="5549900" y="1640205"/>
            <a:ext cx="1103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baseline="0">
                <a:solidFill>
                  <a:schemeClr val="bg1"/>
                </a:solidFill>
                <a:latin typeface="Times New Roman" panose="02020603050405020304" pitchFamily="18" charset="0"/>
                <a:ea typeface="汉仪中宋S" panose="00020600040101010101" charset="-122"/>
              </a:rPr>
              <a:t>0   1</a:t>
            </a:r>
            <a:endParaRPr lang="en-US" altLang="zh-CN" sz="4000" b="1" baseline="0">
              <a:solidFill>
                <a:schemeClr val="bg1"/>
              </a:solidFill>
              <a:latin typeface="Times New Roman" panose="02020603050405020304" pitchFamily="18" charset="0"/>
              <a:ea typeface="汉仪中宋S" panose="00020600040101010101" charset="-122"/>
            </a:endParaRPr>
          </a:p>
        </p:txBody>
      </p:sp>
      <p:sp>
        <p:nvSpPr>
          <p:cNvPr id="24" name="椭圆 23"/>
          <p:cNvSpPr/>
          <p:nvPr userDrawn="1"/>
        </p:nvSpPr>
        <p:spPr>
          <a:xfrm>
            <a:off x="5085080" y="4474210"/>
            <a:ext cx="247650" cy="247650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5" name="椭圆 24"/>
          <p:cNvSpPr/>
          <p:nvPr userDrawn="1"/>
        </p:nvSpPr>
        <p:spPr>
          <a:xfrm>
            <a:off x="5636895" y="4477385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6" name="椭圆 25"/>
          <p:cNvSpPr/>
          <p:nvPr userDrawn="1"/>
        </p:nvSpPr>
        <p:spPr>
          <a:xfrm>
            <a:off x="6188710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7" name="椭圆 26"/>
          <p:cNvSpPr/>
          <p:nvPr userDrawn="1"/>
        </p:nvSpPr>
        <p:spPr>
          <a:xfrm>
            <a:off x="6740525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典例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4259898" y="2568575"/>
            <a:ext cx="367220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6600" b="1">
                <a:solidFill>
                  <a:srgbClr val="578FB7"/>
                </a:solidFill>
                <a:latin typeface="方正大标宋_GBK" charset="0"/>
                <a:ea typeface="方正大标宋_GBK" charset="0"/>
              </a:rPr>
              <a:t>典例讲练</a:t>
            </a:r>
            <a:endParaRPr lang="zh-CN" altLang="en-US" sz="6600" b="1" dirty="0">
              <a:solidFill>
                <a:srgbClr val="578FB7"/>
              </a:solidFill>
              <a:latin typeface="方正大标宋_GBK" charset="0"/>
              <a:ea typeface="方正大标宋_GBK" charset="0"/>
            </a:endParaRPr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456088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/>
        </p:nvCxnSpPr>
        <p:spPr>
          <a:xfrm>
            <a:off x="626577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17"/>
          <p:cNvSpPr/>
          <p:nvPr userDrawn="1"/>
        </p:nvSpPr>
        <p:spPr>
          <a:xfrm flipV="1">
            <a:off x="5926248" y="3733800"/>
            <a:ext cx="359801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8" name="椭圆 7"/>
          <p:cNvSpPr/>
          <p:nvPr userDrawn="1"/>
        </p:nvSpPr>
        <p:spPr>
          <a:xfrm>
            <a:off x="5420360" y="1640205"/>
            <a:ext cx="675005" cy="675005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9" name="椭圆 8"/>
          <p:cNvSpPr/>
          <p:nvPr userDrawn="1"/>
        </p:nvSpPr>
        <p:spPr>
          <a:xfrm>
            <a:off x="6047740" y="1640205"/>
            <a:ext cx="675005" cy="675005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5549900" y="1640205"/>
            <a:ext cx="1103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baseline="0" dirty="0">
                <a:solidFill>
                  <a:schemeClr val="bg1"/>
                </a:solidFill>
                <a:latin typeface="Times New Roman" panose="02020603050405020304" pitchFamily="18" charset="0"/>
                <a:ea typeface="汉仪中宋S" panose="00020600040101010101" charset="-122"/>
              </a:rPr>
              <a:t>0   2</a:t>
            </a:r>
            <a:endParaRPr lang="en-US" altLang="zh-CN" sz="4000" b="1" baseline="0" dirty="0">
              <a:solidFill>
                <a:schemeClr val="bg1"/>
              </a:solidFill>
              <a:latin typeface="Times New Roman" panose="02020603050405020304" pitchFamily="18" charset="0"/>
              <a:ea typeface="汉仪中宋S" panose="00020600040101010101" charset="-122"/>
            </a:endParaRPr>
          </a:p>
        </p:txBody>
      </p:sp>
      <p:sp>
        <p:nvSpPr>
          <p:cNvPr id="11" name="椭圆 10"/>
          <p:cNvSpPr/>
          <p:nvPr userDrawn="1"/>
        </p:nvSpPr>
        <p:spPr>
          <a:xfrm>
            <a:off x="5085080" y="4474210"/>
            <a:ext cx="247650" cy="247650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2" name="椭圆 11"/>
          <p:cNvSpPr/>
          <p:nvPr userDrawn="1"/>
        </p:nvSpPr>
        <p:spPr>
          <a:xfrm>
            <a:off x="5636895" y="4477385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3" name="椭圆 12"/>
          <p:cNvSpPr/>
          <p:nvPr userDrawn="1"/>
        </p:nvSpPr>
        <p:spPr>
          <a:xfrm>
            <a:off x="6188710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4" name="椭圆 13"/>
          <p:cNvSpPr/>
          <p:nvPr userDrawn="1"/>
        </p:nvSpPr>
        <p:spPr>
          <a:xfrm>
            <a:off x="6740525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tags" Target="../tags/tag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5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>
    <p:wipe dir="r"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81263" y="1990090"/>
            <a:ext cx="11197389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0"/>
            <a:r>
              <a:rPr lang="zh-CN" altLang="en-US" sz="7200" b="1" dirty="0">
                <a:solidFill>
                  <a:srgbClr val="578FB7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第四章　一次函数</a:t>
            </a:r>
            <a:endParaRPr lang="zh-CN" altLang="en-US" sz="7200" b="1" dirty="0">
              <a:solidFill>
                <a:srgbClr val="578FB7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1264" y="3822065"/>
            <a:ext cx="1119738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0"/>
            <a:r>
              <a:rPr lang="zh-CN" altLang="en-US" sz="3200" b="1" dirty="0">
                <a:solidFill>
                  <a:srgbClr val="578FB7"/>
                </a:solidFill>
                <a:latin typeface="黑体" panose="02010609060101010101" charset="-122"/>
                <a:ea typeface="黑体" panose="02010609060101010101" charset="-122"/>
                <a:cs typeface="汉仪君黑-45简" panose="020B0604020202020204" charset="-122"/>
              </a:rPr>
              <a:t>3　一次函数的图象（第一课时）</a:t>
            </a:r>
            <a:endParaRPr lang="zh-CN" sz="3200" b="1" dirty="0">
              <a:solidFill>
                <a:srgbClr val="578FB7"/>
              </a:solidFill>
              <a:latin typeface="黑体" panose="02010609060101010101" charset="-122"/>
              <a:ea typeface="黑体" panose="02010609060101010101" charset="-122"/>
              <a:cs typeface="汉仪君黑-45简" panose="020B060402020202020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3186113" y="3429000"/>
            <a:ext cx="6091555" cy="0"/>
          </a:xfrm>
          <a:prstGeom prst="line">
            <a:avLst/>
          </a:prstGeom>
          <a:ln w="158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任意多边形 33"/>
          <p:cNvSpPr/>
          <p:nvPr/>
        </p:nvSpPr>
        <p:spPr>
          <a:xfrm flipV="1">
            <a:off x="5938203" y="62420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noFill/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flipV="1">
            <a:off x="5938203" y="60515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5172710" y="4707890"/>
            <a:ext cx="1903095" cy="255270"/>
            <a:chOff x="8146" y="8022"/>
            <a:chExt cx="2997" cy="402"/>
          </a:xfrm>
        </p:grpSpPr>
        <p:sp>
          <p:nvSpPr>
            <p:cNvPr id="3" name="椭圆 2"/>
            <p:cNvSpPr/>
            <p:nvPr>
              <p:custDataLst>
                <p:tags r:id="rId1"/>
              </p:custDataLst>
            </p:nvPr>
          </p:nvSpPr>
          <p:spPr>
            <a:xfrm>
              <a:off x="8146" y="8022"/>
              <a:ext cx="390" cy="390"/>
            </a:xfrm>
            <a:prstGeom prst="ellipse">
              <a:avLst/>
            </a:prstGeom>
            <a:solidFill>
              <a:srgbClr val="F4D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>
              <p:custDataLst>
                <p:tags r:id="rId2"/>
              </p:custDataLst>
            </p:nvPr>
          </p:nvSpPr>
          <p:spPr>
            <a:xfrm>
              <a:off x="9015" y="8027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>
              <p:custDataLst>
                <p:tags r:id="rId3"/>
              </p:custDataLst>
            </p:nvPr>
          </p:nvSpPr>
          <p:spPr>
            <a:xfrm>
              <a:off x="9884" y="8034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>
              <p:custDataLst>
                <p:tags r:id="rId4"/>
              </p:custDataLst>
            </p:nvPr>
          </p:nvSpPr>
          <p:spPr>
            <a:xfrm>
              <a:off x="10753" y="8034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5"/>
    </p:custData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0" name="yt_shape_12780"/>
          <p:cNvSpPr txBox="1"/>
          <p:nvPr/>
        </p:nvSpPr>
        <p:spPr>
          <a:xfrm>
            <a:off x="4079690" y="612000"/>
            <a:ext cx="3935501" cy="71141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950" b="0" i="0" u="none" spc="-39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950" b="0" i="0" u="none" spc="29701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950" b="0" i="0" u="none" spc="29701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2779" name="yt_image_12779" title="H_62.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79690" y="612000"/>
            <a:ext cx="3895041" cy="79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782" name="yt_shape_12782"/>
          <p:cNvSpPr txBox="1"/>
          <p:nvPr/>
        </p:nvSpPr>
        <p:spPr>
          <a:xfrm>
            <a:off x="467999" y="1455093"/>
            <a:ext cx="9404819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下列图象中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表示正比例函数图象的是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en-US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2783" name="yt_image_12783" title="H_197.7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1073" y="2229555"/>
            <a:ext cx="7009852" cy="251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8607588" y="1408287"/>
            <a:ext cx="451549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B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5" name="yt_shape_12785"/>
          <p:cNvSpPr txBox="1"/>
          <p:nvPr/>
        </p:nvSpPr>
        <p:spPr>
          <a:xfrm>
            <a:off x="468103" y="612000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一次函数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6_94a0c"/>
              </a:rPr>
              <a:t>的共同特点是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en-US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2786" name="yt_table_12786" title="H_199.68"/>
          <p:cNvGraphicFramePr>
            <a:graphicFrameLocks noGrp="1"/>
          </p:cNvGraphicFramePr>
          <p:nvPr/>
        </p:nvGraphicFramePr>
        <p:xfrm>
          <a:off x="468074" y="1874273"/>
          <a:ext cx="6107113" cy="2535936"/>
        </p:xfrm>
        <a:graphic>
          <a:graphicData uri="http://schemas.openxmlformats.org/drawingml/2006/table">
            <a:tbl>
              <a:tblPr/>
              <a:tblGrid>
                <a:gridCol w="6107113"/>
              </a:tblGrid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A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图象位于相同的象限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B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15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32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y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的值随着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32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x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值的增大而减小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15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32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y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的值随着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32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x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值的增大而增大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D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图象都过原点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1190892" y="1199178"/>
            <a:ext cx="473774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D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2788" name="yt_shape_12788"/>
              <p:cNvSpPr txBox="1"/>
              <p:nvPr/>
            </p:nvSpPr>
            <p:spPr>
              <a:xfrm>
                <a:off x="467999" y="612000"/>
                <a:ext cx="8542403" cy="851900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关于函数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的说法正确的是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 b="0" i="0" u="none">
                    <a:solidFill>
                      <a:srgbClr val="3D4263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r>
                  <a:rPr lang="en-US" altLang="zh-CN" sz="3200" b="0" i="0" u="none">
                    <a:solidFill>
                      <a:srgbClr val="FF0000">
                        <a:alpha val="0"/>
                      </a:srgbClr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zh-CN" altLang="zh-CN" sz="3200" b="0" i="0" u="none">
                    <a:solidFill>
                      <a:srgbClr val="3D4263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2788" name="yt_shape_127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612000"/>
                <a:ext cx="8542403" cy="851900"/>
              </a:xfrm>
              <a:prstGeom prst="rect">
                <a:avLst/>
              </a:prstGeom>
              <a:blipFill rotWithShape="1">
                <a:blip r:embed="rId1"/>
                <a:stretch>
                  <a:fillRect t="-58" r="-1281" b="-55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790" name="yt_table_12790" title="H_199.68"/>
          <p:cNvGraphicFramePr>
            <a:graphicFrameLocks noGrp="1"/>
          </p:cNvGraphicFramePr>
          <p:nvPr/>
        </p:nvGraphicFramePr>
        <p:xfrm>
          <a:off x="468074" y="1514688"/>
          <a:ext cx="6592888" cy="2535936"/>
        </p:xfrm>
        <a:graphic>
          <a:graphicData uri="http://schemas.openxmlformats.org/drawingml/2006/table">
            <a:tbl>
              <a:tblPr/>
              <a:tblGrid>
                <a:gridCol w="6592888"/>
              </a:tblGrid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A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函数图象必经过点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（－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1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B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函数图象经过第二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、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四象限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15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32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y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的值随着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32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x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值的增大而增大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D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不论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32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x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取何值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总有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32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y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＞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7753513" y="565194"/>
            <a:ext cx="451549" cy="937273"/>
          </a:xfrm>
          <a:prstGeom prst="rect">
            <a:avLst/>
          </a:prstGeom>
          <a:noFill/>
        </p:spPr>
        <p:txBody>
          <a:bodyPr vert="horz" wrap="none" rtlCol="0" anchor="ctr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B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2792" name="yt_shape_12792"/>
              <p:cNvSpPr txBox="1"/>
              <p:nvPr/>
            </p:nvSpPr>
            <p:spPr>
              <a:xfrm>
                <a:off x="468103" y="612000"/>
                <a:ext cx="11636916" cy="4018664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函数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的图象是一条经过原点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及点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sz="46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  </a:t>
                </a:r>
                <a:r>
                  <a:rPr sz="3200" u="sng" smtClean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 smtClean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</a:t>
                </a:r>
                <a:r>
                  <a:rPr sz="100" u="sng" smtClean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的直线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  <a:p>
                <a:pPr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若正比例函数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＝（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的图象经过第一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、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2_7d4cb,isEnd"/>
                  </a:rPr>
                  <a:t>三象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限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的取值范围是</a:t>
                </a:r>
                <a:r>
                  <a:rPr sz="32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                       </a:t>
                </a:r>
                <a:r>
                  <a:rPr sz="18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；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  <a:p>
                <a:pPr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若函数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＝（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zh-CN" altLang="zh-CN" sz="3200" b="0" i="0" u="none" baseline="30000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</a:t>
                </a:r>
                <a:r>
                  <a:rPr lang="en-US" altLang="zh-CN" sz="1500" b="0" i="1" u="none" baseline="30000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baseline="30000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zh-CN" altLang="zh-CN" sz="3200" b="0" i="0" u="none" baseline="30000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是正比例函数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6_17e24,isEnd"/>
                  </a:rPr>
                  <a:t>则该函数的图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象经过第</a:t>
                </a:r>
                <a:r>
                  <a:rPr sz="28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                      </a:t>
                </a:r>
                <a:r>
                  <a:rPr sz="12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象限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</p:txBody>
          </p:sp>
        </mc:Choice>
        <mc:Fallback>
          <p:sp>
            <p:nvSpPr>
              <p:cNvPr id="12792" name="yt_shape_127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4018664"/>
              </a:xfrm>
              <a:prstGeom prst="rect">
                <a:avLst/>
              </a:prstGeom>
              <a:blipFill rotWithShape="1">
                <a:blip r:embed="rId1"/>
                <a:stretch>
                  <a:fillRect l="-1" t="-12" b="-372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/>
          <p:cNvSpPr txBox="1"/>
          <p:nvPr/>
        </p:nvSpPr>
        <p:spPr>
          <a:xfrm>
            <a:off x="10543553" y="757218"/>
            <a:ext cx="789686" cy="993407"/>
          </a:xfrm>
          <a:prstGeom prst="rect">
            <a:avLst/>
          </a:prstGeom>
          <a:noFill/>
        </p:spPr>
        <p:txBody>
          <a:bodyPr vert="horz" wrap="none" rtlCol="0" anchor="ctr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zh-CN" altLang="zh-CN" sz="3200" b="0" i="0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_⨹_1_e92d8"/>
              </a:rPr>
              <a:t>－</a:t>
            </a:r>
            <a:r>
              <a:rPr lang="en-US" altLang="zh-CN" sz="320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</a:rPr>
              <a:t>9</a:t>
            </a:r>
            <a:b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</a:b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88167" y="2732957"/>
            <a:ext cx="1853311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a</a:t>
            </a:r>
            <a:r>
              <a:rPr kumimoji="0" lang="en-US" altLang="zh-CN" sz="15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＞－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410092" y="4000925"/>
            <a:ext cx="1805686" cy="637680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楷体" panose="02010609060101010101" pitchFamily="32" charset="-122"/>
                <a:cs typeface="+mn-cs"/>
              </a:rPr>
              <a:t>二、四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4" grpId="0" build="allAtOnce"/>
      <p:bldP spid="5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96" name="yt_shape_12796"/>
          <p:cNvSpPr txBox="1"/>
          <p:nvPr/>
        </p:nvSpPr>
        <p:spPr>
          <a:xfrm>
            <a:off x="468103" y="612000"/>
            <a:ext cx="11636916" cy="246990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已知正比例函数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的图象经过点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4_2828a,isEnd"/>
              </a:rPr>
              <a:t>则该函数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的表达式为</a:t>
            </a:r>
            <a:r>
              <a:rPr sz="32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               </a:t>
            </a:r>
            <a:r>
              <a:rPr sz="18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若该函数的图象上有两点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2d48a,isEnd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且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＞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sz="32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</a:t>
            </a:r>
            <a:r>
              <a:rPr sz="12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填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＞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503c3,isEnd"/>
              </a:rPr>
              <a:t>或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＜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864117" y="1160489"/>
            <a:ext cx="2107311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y</a:t>
            </a:r>
            <a:r>
              <a:rPr kumimoji="0" lang="en-US" altLang="zh-CN" sz="15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＝－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4</a:t>
            </a:r>
            <a:r>
              <a:rPr kumimoji="0" lang="en-US" altLang="zh-CN" sz="15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32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x</a:t>
            </a:r>
            <a:r>
              <a:rPr kumimoji="0" lang="en-US" altLang="zh-CN" sz="15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371029" y="1833162"/>
            <a:ext cx="992886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＜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98" name="yt_shape_12798"/>
          <p:cNvSpPr txBox="1"/>
          <p:nvPr/>
        </p:nvSpPr>
        <p:spPr>
          <a:xfrm>
            <a:off x="479425" y="998920"/>
            <a:ext cx="5950347" cy="121148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求该正比例函数的表达式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画出它的图象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800" name="yt_shape_12800"/>
              <p:cNvSpPr txBox="1"/>
              <p:nvPr/>
            </p:nvSpPr>
            <p:spPr>
              <a:xfrm>
                <a:off x="479425" y="2243116"/>
                <a:ext cx="10769871" cy="856196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把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代入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kx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k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𝑦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−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6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2800" name="yt_shape_128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2243116"/>
                <a:ext cx="10769871" cy="856196"/>
              </a:xfrm>
              <a:prstGeom prst="rect">
                <a:avLst/>
              </a:prstGeom>
              <a:blipFill rotWithShape="1">
                <a:blip r:embed="rId1"/>
                <a:stretch>
                  <a:fillRect t="-35" r="-528" b="-53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802" name="yt_image_12802" title="H_208.3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83345" y="4275373"/>
            <a:ext cx="2265951" cy="2212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804" name="yt_shape_12804"/>
          <p:cNvSpPr txBox="1"/>
          <p:nvPr/>
        </p:nvSpPr>
        <p:spPr>
          <a:xfrm>
            <a:off x="490851" y="3132023"/>
            <a:ext cx="7123745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所以该正比例函数的表达式为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yt_shape_12797"/>
          <p:cNvSpPr txBox="1"/>
          <p:nvPr/>
        </p:nvSpPr>
        <p:spPr>
          <a:xfrm>
            <a:off x="490851" y="427610"/>
            <a:ext cx="9255739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已知正比例函数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的图象经过点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yt_shape_12805"/>
          <p:cNvSpPr txBox="1"/>
          <p:nvPr/>
        </p:nvSpPr>
        <p:spPr>
          <a:xfrm>
            <a:off x="479425" y="3737765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取两点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O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作直线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OA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即为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1ba2a"/>
              </a:rPr>
              <a:t>＝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的图象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如图所示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8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" grpId="0" build="allAtOnce"/>
      <p:bldP spid="12804" grpId="0" build="allAtOnce"/>
      <p:bldP spid="7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6" name="yt_shape_12806"/>
          <p:cNvSpPr txBox="1"/>
          <p:nvPr/>
        </p:nvSpPr>
        <p:spPr>
          <a:xfrm>
            <a:off x="467999" y="612135"/>
            <a:ext cx="10036402" cy="230717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2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已知正比例函数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＝（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2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当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为何值时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该函数的图象经过第一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三象限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2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当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为何值时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的值随着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值的增大而减小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2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当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为何值时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在该函数的图象上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810" name="yt_shape_12810"/>
          <p:cNvSpPr txBox="1"/>
          <p:nvPr/>
        </p:nvSpPr>
        <p:spPr>
          <a:xfrm>
            <a:off x="467999" y="2952843"/>
            <a:ext cx="8822928" cy="112530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2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因为该函数的图象经过第一、三象限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2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＞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＞－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811" name="yt_shape_12811"/>
          <p:cNvSpPr txBox="1"/>
          <p:nvPr/>
        </p:nvSpPr>
        <p:spPr>
          <a:xfrm>
            <a:off x="467999" y="4128951"/>
            <a:ext cx="7328929" cy="112530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2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的值随着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值的增大而减小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2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＜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＜－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yt_shape_12812"/>
          <p:cNvSpPr txBox="1"/>
          <p:nvPr/>
        </p:nvSpPr>
        <p:spPr>
          <a:xfrm>
            <a:off x="468103" y="5305059"/>
            <a:ext cx="7591822" cy="112530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2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因为点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在该函数的图象上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2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8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8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10" grpId="0" build="allAtOnce"/>
      <p:bldP spid="12811" grpId="0" build="allAtOnce"/>
      <p:bldP spid="2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4" name="yt_shape_12814"/>
          <p:cNvSpPr txBox="1"/>
          <p:nvPr/>
        </p:nvSpPr>
        <p:spPr>
          <a:xfrm>
            <a:off x="4060965" y="612000"/>
            <a:ext cx="3973332" cy="7473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4150" b="0" i="0" u="none" spc="-41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4150" b="0" i="0" u="none" spc="29946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4150" b="0" i="0" u="none" spc="29946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2813" name="yt_image_12813" title="H_65.5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60965" y="612000"/>
            <a:ext cx="3932492" cy="83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816" name="yt_shape_12816"/>
          <p:cNvSpPr txBox="1"/>
          <p:nvPr/>
        </p:nvSpPr>
        <p:spPr>
          <a:xfrm>
            <a:off x="468103" y="1494708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已知正比例函数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的图象如图所示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4_c2b8e,isEnd"/>
              </a:rPr>
              <a:t>写出一个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你认为正确的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的值为</a:t>
            </a:r>
            <a:r>
              <a:rPr sz="2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                                       </a:t>
            </a:r>
            <a:r>
              <a:rPr sz="7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>
                <a:latin typeface="Times New Roman" panose="02020603050405020304" pitchFamily="40"/>
              </a:rPr>
              <a:t>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pic>
        <p:nvPicPr>
          <p:cNvPr id="12817" name="yt_image_12817" title="H_239.5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40402" y="2909345"/>
            <a:ext cx="2511194" cy="3042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4718317" y="2081886"/>
            <a:ext cx="3634486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楷体" panose="02010609060101010101" pitchFamily="32" charset="-122"/>
                <a:cs typeface="+mn-cs"/>
              </a:rPr>
              <a:t>答案不唯一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9" name="yt_shape_12819"/>
          <p:cNvSpPr txBox="1"/>
          <p:nvPr/>
        </p:nvSpPr>
        <p:spPr>
          <a:xfrm>
            <a:off x="468103" y="612000"/>
            <a:ext cx="11256000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已知正比例函数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＝（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的值随着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4_1981b,isEnd"/>
              </a:rPr>
              <a:t>值的增大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而增大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则点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在第</a:t>
            </a:r>
            <a:r>
              <a:rPr sz="2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</a:t>
            </a:r>
            <a:r>
              <a:rPr sz="15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象限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sp>
        <p:nvSpPr>
          <p:cNvPr id="12820" name="yt_shape_12820"/>
          <p:cNvSpPr txBox="1"/>
          <p:nvPr/>
        </p:nvSpPr>
        <p:spPr>
          <a:xfrm>
            <a:off x="468103" y="1874273"/>
            <a:ext cx="11256000" cy="18516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【解析】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因为正比例函数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中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的值随着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2_8ab67"/>
              </a:rPr>
              <a:t>值的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增大而增大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所以正比例系数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＞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＞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f39e3"/>
              </a:rPr>
              <a:t>＞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＜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所以点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在第四象限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故答案为四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642367" y="1199178"/>
            <a:ext cx="992887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楷体" panose="02010609060101010101" pitchFamily="32" charset="-122"/>
                <a:cs typeface="+mn-cs"/>
              </a:rPr>
              <a:t>四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20" grpId="0" build="allAtOnce"/>
      <p:bldP spid="2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23" name="yt_image_1282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73969" y="2441601"/>
            <a:ext cx="4044062" cy="404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yt_shape_12821"/>
              <p:cNvSpPr txBox="1"/>
              <p:nvPr/>
            </p:nvSpPr>
            <p:spPr>
              <a:xfrm>
                <a:off x="479425" y="247138"/>
                <a:ext cx="11636916" cy="2097562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11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在如图所示的同一平面直角坐标系中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画出函数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c224a"/>
                  </a:rPr>
                  <a:t> </a:t>
                </a:r>
                <a:b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的图象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然后比较哪一条直线与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7_9f093"/>
                  </a:rPr>
                  <a:t>轴正方向所成的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锐角最大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由此你得到什么猜想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？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3" name="yt_shape_128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247138"/>
                <a:ext cx="11636916" cy="2097562"/>
              </a:xfrm>
              <a:prstGeom prst="rect">
                <a:avLst/>
              </a:prstGeom>
              <a:blipFill rotWithShape="1">
                <a:blip r:embed="rId2"/>
                <a:stretch>
                  <a:fillRect t="-6" r="5" b="-34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25" name="yt_shape_12825"/>
          <p:cNvSpPr txBox="1"/>
          <p:nvPr/>
        </p:nvSpPr>
        <p:spPr>
          <a:xfrm>
            <a:off x="467999" y="612000"/>
            <a:ext cx="2872581" cy="54938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列表如下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826" name="yt_table_12826" title="H_230.34"/>
              <p:cNvGraphicFramePr>
                <a:graphicFrameLocks noGrp="1"/>
              </p:cNvGraphicFramePr>
              <p:nvPr/>
            </p:nvGraphicFramePr>
            <p:xfrm>
              <a:off x="8431597" y="1161381"/>
              <a:ext cx="3244466" cy="2520506"/>
            </p:xfrm>
            <a:graphic>
              <a:graphicData uri="http://schemas.openxmlformats.org/drawingml/2006/table">
                <a:tbl>
                  <a:tblPr>
                    <a:tableStyleId>{5940675A-B579-460E-94D1-54222C63F5DA}</a:tableStyleId>
                  </a:tblPr>
                  <a:tblGrid>
                    <a:gridCol w="1655906"/>
                    <a:gridCol w="794280"/>
                    <a:gridCol w="794280"/>
                  </a:tblGrid>
                  <a:tr h="467999">
                    <a:tc>
                      <a:txBody>
                        <a:bodyPr/>
                        <a:lstStyle/>
                        <a:p>
                          <a:pPr algn="ctr" eaLnBrk="1" latinLnBrk="0" hangingPunct="0">
                            <a:lnSpc>
                              <a:spcPct val="100000"/>
                            </a:lnSpc>
                          </a:pPr>
                          <a:r>
                            <a:rPr lang="en-US" altLang="zh-CN" sz="1500" b="0" i="1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r>
                            <a:rPr lang="en-US" altLang="zh-CN" sz="3200" b="0" i="1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x</a:t>
                          </a:r>
                          <a:r>
                            <a:rPr lang="en-US" altLang="zh-CN" sz="1500" b="0" i="1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endParaRPr lang="en-US" altLang="zh-CN" sz="1500" b="0" i="1" u="none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anchor="ctr">
                        <a:lnL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L>
                        <a:lnR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R>
                        <a:lnT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T>
                        <a:lnB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eaLnBrk="1" latinLnBrk="0" hangingPunct="0">
                            <a:lnSpc>
                              <a:spcPct val="10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0</a:t>
                          </a:r>
                          <a:endParaRPr lang="en-US" altLang="zh-CN" sz="3200" b="0" i="0" u="none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anchor="ctr">
                        <a:lnL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L>
                        <a:lnR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R>
                        <a:lnT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T>
                        <a:lnB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eaLnBrk="1" latinLnBrk="0" hangingPunct="0">
                            <a:lnSpc>
                              <a:spcPct val="10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1</a:t>
                          </a:r>
                          <a:endParaRPr lang="en-US" altLang="zh-CN" sz="3200" b="0" i="0" u="none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anchor="ctr">
                        <a:lnL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L>
                        <a:lnR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R>
                        <a:lnT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T>
                        <a:lnB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B>
                      </a:tcPr>
                    </a:tc>
                  </a:tr>
                  <a:tr h="467999">
                    <a:tc>
                      <a:txBody>
                        <a:bodyPr/>
                        <a:lstStyle/>
                        <a:p>
                          <a:pPr algn="ctr" eaLnBrk="1" latinLnBrk="0" hangingPunct="0">
                            <a:lnSpc>
                              <a:spcPct val="100000"/>
                            </a:lnSpc>
                          </a:pPr>
                          <a:r>
                            <a:rPr lang="en-US" altLang="zh-CN" sz="1500" b="0" i="1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r>
                            <a:rPr lang="en-US" altLang="zh-CN" sz="3200" b="0" i="1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y</a:t>
                          </a:r>
                          <a:r>
                            <a:rPr lang="en-US" altLang="zh-CN" sz="1500" b="0" i="1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r>
                            <a:rPr lang="zh-CN" altLang="zh-CN" sz="3200" b="0" i="0" u="none">
                              <a:solidFill>
                                <a:srgbClr val="FF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＝</a:t>
                          </a:r>
                          <a:r>
                            <a:rPr lang="en-US" altLang="zh-CN" sz="1500" b="0" i="1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6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altLang="zh-CN" sz="3200" b="0" i="1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64" charset="0"/>
                                      <a:ea typeface="Cambria Math" panose="02040503050406030204" pitchFamily="6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3200" b="0" i="1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64" charset="0"/>
                                      <a:ea typeface="Cambria Math" panose="02040503050406030204" pitchFamily="64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CN" sz="3200" b="0" i="1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64" charset="0"/>
                                      <a:ea typeface="Cambria Math" panose="02040503050406030204" pitchFamily="64" charset="0"/>
                                    </a:rPr>
                                    <m:t>5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altLang="zh-CN" sz="1500" b="0" i="1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64" charset="0"/>
                            </a:rPr>
                            <a:t> </a:t>
                          </a:r>
                          <a:r>
                            <a:rPr lang="en-US" altLang="zh-CN" sz="3200" b="0" i="1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x</a:t>
                          </a:r>
                          <a:r>
                            <a:rPr lang="en-US" altLang="zh-CN" sz="1500" b="0" i="1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endParaRPr lang="en-US" altLang="zh-CN" sz="1500" b="0" i="1" u="none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anchor="ctr">
                        <a:lnL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L>
                        <a:lnR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R>
                        <a:lnT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T>
                        <a:lnB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eaLnBrk="1" latinLnBrk="0" hangingPunct="0">
                            <a:lnSpc>
                              <a:spcPct val="10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0</a:t>
                          </a:r>
                          <a:endParaRPr lang="en-US" altLang="zh-CN" sz="3200" b="0" i="0" u="none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anchor="ctr">
                        <a:lnL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L>
                        <a:lnR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R>
                        <a:lnT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T>
                        <a:lnB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eaLnBrk="1" latinLnBrk="0" hangingPunct="0">
                            <a:lnSpc>
                              <a:spcPct val="100000"/>
                            </a:lnSpc>
                          </a:pPr>
                          <a:r>
                            <a:rPr lang="zh-CN" altLang="zh-CN" sz="1050" b="0" i="0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​</a:t>
                          </a:r>
                          <a:r>
                            <a:rPr lang="en-US" altLang="zh-CN" sz="1500" b="0" i="1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6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altLang="zh-CN" sz="3200" b="0" i="1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64" charset="0"/>
                                      <a:ea typeface="Cambria Math" panose="02040503050406030204" pitchFamily="6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3200" b="0" i="1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64" charset="0"/>
                                      <a:ea typeface="Cambria Math" panose="02040503050406030204" pitchFamily="64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CN" sz="3200" b="0" i="1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64" charset="0"/>
                                      <a:ea typeface="Cambria Math" panose="02040503050406030204" pitchFamily="64" charset="0"/>
                                    </a:rPr>
                                    <m:t>5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altLang="zh-CN" sz="1500" b="0" i="1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64" charset="0"/>
                            </a:rPr>
                            <a:t> </a:t>
                          </a:r>
                          <a:endParaRPr lang="en-US" altLang="zh-CN" sz="1500" b="0" i="1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Cambria Math" panose="02040503050406030204" pitchFamily="64" charset="0"/>
                          </a:endParaRPr>
                        </a:p>
                      </a:txBody>
                      <a:tcPr anchor="ctr">
                        <a:lnL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L>
                        <a:lnR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R>
                        <a:lnT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T>
                        <a:lnB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B>
                      </a:tcPr>
                    </a:tc>
                  </a:tr>
                  <a:tr h="467999">
                    <a:tc>
                      <a:txBody>
                        <a:bodyPr/>
                        <a:lstStyle/>
                        <a:p>
                          <a:pPr algn="ctr" eaLnBrk="1" latinLnBrk="0" hangingPunct="0">
                            <a:lnSpc>
                              <a:spcPct val="100000"/>
                            </a:lnSpc>
                          </a:pPr>
                          <a:r>
                            <a:rPr lang="en-US" altLang="zh-CN" sz="1500" b="0" i="1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r>
                            <a:rPr lang="en-US" altLang="zh-CN" sz="3200" b="0" i="1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y</a:t>
                          </a:r>
                          <a:r>
                            <a:rPr lang="en-US" altLang="zh-CN" sz="1500" b="0" i="1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r>
                            <a:rPr lang="zh-CN" altLang="zh-CN" sz="3200" b="0" i="0" u="none">
                              <a:solidFill>
                                <a:srgbClr val="FF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＝</a:t>
                          </a:r>
                          <a:r>
                            <a:rPr lang="en-US" altLang="zh-CN" sz="1500" b="0" i="1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r>
                            <a:rPr lang="en-US" altLang="zh-CN" sz="3200" b="0" i="1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x</a:t>
                          </a:r>
                          <a:r>
                            <a:rPr lang="en-US" altLang="zh-CN" sz="1500" b="0" i="1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endParaRPr lang="en-US" altLang="zh-CN" sz="1500" b="0" i="1" u="none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anchor="ctr">
                        <a:lnL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L>
                        <a:lnR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R>
                        <a:lnT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T>
                        <a:lnB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eaLnBrk="1" latinLnBrk="0" hangingPunct="0">
                            <a:lnSpc>
                              <a:spcPct val="10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0</a:t>
                          </a:r>
                          <a:endParaRPr lang="en-US" altLang="zh-CN" sz="3200" b="0" i="0" u="none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anchor="ctr">
                        <a:lnL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L>
                        <a:lnR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R>
                        <a:lnT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T>
                        <a:lnB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eaLnBrk="1" latinLnBrk="0" hangingPunct="0">
                            <a:lnSpc>
                              <a:spcPct val="10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1</a:t>
                          </a:r>
                          <a:endParaRPr lang="en-US" altLang="zh-CN" sz="3200" b="0" i="0" u="none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anchor="ctr">
                        <a:lnL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L>
                        <a:lnR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R>
                        <a:lnT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T>
                        <a:lnB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B>
                      </a:tcPr>
                    </a:tc>
                  </a:tr>
                  <a:tr h="467999">
                    <a:tc>
                      <a:txBody>
                        <a:bodyPr/>
                        <a:lstStyle/>
                        <a:p>
                          <a:pPr algn="ctr" eaLnBrk="1" latinLnBrk="0" hangingPunct="0">
                            <a:lnSpc>
                              <a:spcPct val="100000"/>
                            </a:lnSpc>
                          </a:pPr>
                          <a:r>
                            <a:rPr lang="en-US" altLang="zh-CN" sz="1500" b="0" i="1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r>
                            <a:rPr lang="en-US" altLang="zh-CN" sz="3200" b="0" i="1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y</a:t>
                          </a:r>
                          <a:r>
                            <a:rPr lang="en-US" altLang="zh-CN" sz="1500" b="0" i="1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r>
                            <a:rPr lang="zh-CN" altLang="zh-CN" sz="3200" b="0" i="0" u="none">
                              <a:solidFill>
                                <a:srgbClr val="FF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＝</a:t>
                          </a:r>
                          <a:r>
                            <a:rPr lang="en-US" altLang="zh-CN" sz="3200" b="0" i="0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5</a:t>
                          </a:r>
                          <a:r>
                            <a:rPr lang="en-US" altLang="zh-CN" sz="1500" b="0" i="1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r>
                            <a:rPr lang="en-US" altLang="zh-CN" sz="3200" b="0" i="1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x</a:t>
                          </a:r>
                          <a:r>
                            <a:rPr lang="en-US" altLang="zh-CN" sz="1500" b="0" i="1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endParaRPr lang="en-US" altLang="zh-CN" sz="1500" b="0" i="1" u="none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anchor="ctr">
                        <a:lnL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L>
                        <a:lnR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R>
                        <a:lnT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T>
                        <a:lnB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eaLnBrk="1" latinLnBrk="0" hangingPunct="0">
                            <a:lnSpc>
                              <a:spcPct val="10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0</a:t>
                          </a:r>
                          <a:endParaRPr lang="en-US" altLang="zh-CN" sz="3200" b="0" i="0" u="none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anchor="ctr">
                        <a:lnL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L>
                        <a:lnR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R>
                        <a:lnT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T>
                        <a:lnB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eaLnBrk="1" latinLnBrk="0" hangingPunct="0">
                            <a:lnSpc>
                              <a:spcPct val="10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5</a:t>
                          </a:r>
                          <a:endParaRPr lang="en-US" altLang="zh-CN" sz="3200" b="0" i="0" u="none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anchor="ctr">
                        <a:lnL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L>
                        <a:lnR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R>
                        <a:lnT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T>
                        <a:lnB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2826" name="yt_table_12826" title="H_230.34"/>
              <p:cNvGraphicFramePr>
                <a:graphicFrameLocks noGrp="1"/>
              </p:cNvGraphicFramePr>
              <p:nvPr/>
            </p:nvGraphicFramePr>
            <p:xfrm>
              <a:off x="8431597" y="1161381"/>
              <a:ext cx="3244466" cy="2520506"/>
            </p:xfrm>
            <a:graphic>
              <a:graphicData uri="http://schemas.openxmlformats.org/drawingml/2006/table">
                <a:tbl>
                  <a:tblPr>
                    <a:tableStyleId>{5940675A-B579-460E-94D1-54222C63F5DA}</a:tableStyleId>
                  </a:tblPr>
                  <a:tblGrid>
                    <a:gridCol w="1655906"/>
                    <a:gridCol w="794280"/>
                    <a:gridCol w="794280"/>
                  </a:tblGrid>
                  <a:tr h="467999">
                    <a:tc>
                      <a:txBody>
                        <a:bodyPr/>
                        <a:lstStyle/>
                        <a:p>
                          <a:pPr algn="ctr" eaLnBrk="1" latinLnBrk="0" hangingPunct="0">
                            <a:lnSpc>
                              <a:spcPct val="100000"/>
                            </a:lnSpc>
                          </a:pPr>
                          <a:r>
                            <a:rPr lang="en-US" altLang="zh-CN" sz="1500" b="0" i="1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r>
                            <a:rPr lang="en-US" altLang="zh-CN" sz="3200" b="0" i="1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x</a:t>
                          </a:r>
                          <a:r>
                            <a:rPr lang="en-US" altLang="zh-CN" sz="1500" b="0" i="1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endParaRPr lang="en-US" altLang="zh-CN" sz="1500" b="0" i="1" u="none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anchor="ctr">
                        <a:lnL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L>
                        <a:lnR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R>
                        <a:lnT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T>
                        <a:lnB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eaLnBrk="1" latinLnBrk="0" hangingPunct="0">
                            <a:lnSpc>
                              <a:spcPct val="10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0</a:t>
                          </a:r>
                          <a:endParaRPr lang="en-US" altLang="zh-CN" sz="3200" b="0" i="0" u="none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anchor="ctr">
                        <a:lnL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L>
                        <a:lnR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R>
                        <a:lnT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T>
                        <a:lnB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eaLnBrk="1" latinLnBrk="0" hangingPunct="0">
                            <a:lnSpc>
                              <a:spcPct val="10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1</a:t>
                          </a:r>
                          <a:endParaRPr lang="en-US" altLang="zh-CN" sz="3200" b="0" i="0" u="none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anchor="ctr">
                        <a:lnL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L>
                        <a:lnR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R>
                        <a:lnT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T>
                        <a:lnB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B>
                      </a:tcPr>
                    </a:tc>
                  </a:tr>
                  <a:tr h="785495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lnL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L>
                        <a:lnR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R>
                        <a:lnT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T>
                        <a:lnB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B>
                        <a:blipFill>
                          <a:blip r:embed="rId1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eaLnBrk="1" latinLnBrk="0" hangingPunct="0">
                            <a:lnSpc>
                              <a:spcPct val="10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0</a:t>
                          </a:r>
                          <a:endParaRPr lang="en-US" altLang="zh-CN" sz="3200" b="0" i="0" u="none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anchor="ctr">
                        <a:lnL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L>
                        <a:lnR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R>
                        <a:lnT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T>
                        <a:lnB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lnL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L>
                        <a:lnR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R>
                        <a:lnT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T>
                        <a:lnB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B>
                        <a:blipFill>
                          <a:blip r:embed="rId1"/>
                        </a:blipFill>
                      </a:tcPr>
                    </a:tc>
                  </a:tr>
                  <a:tr h="467999">
                    <a:tc>
                      <a:txBody>
                        <a:bodyPr/>
                        <a:lstStyle/>
                        <a:p>
                          <a:pPr algn="ctr" eaLnBrk="1" latinLnBrk="0" hangingPunct="0">
                            <a:lnSpc>
                              <a:spcPct val="100000"/>
                            </a:lnSpc>
                          </a:pPr>
                          <a:r>
                            <a:rPr lang="en-US" altLang="zh-CN" sz="1500" b="0" i="1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r>
                            <a:rPr lang="en-US" altLang="zh-CN" sz="3200" b="0" i="1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y</a:t>
                          </a:r>
                          <a:r>
                            <a:rPr lang="en-US" altLang="zh-CN" sz="1500" b="0" i="1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r>
                            <a:rPr lang="zh-CN" altLang="zh-CN" sz="3200" b="0" i="0" u="none">
                              <a:solidFill>
                                <a:srgbClr val="FF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＝</a:t>
                          </a:r>
                          <a:r>
                            <a:rPr lang="en-US" altLang="zh-CN" sz="1500" b="0" i="1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r>
                            <a:rPr lang="en-US" altLang="zh-CN" sz="3200" b="0" i="1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x</a:t>
                          </a:r>
                          <a:r>
                            <a:rPr lang="en-US" altLang="zh-CN" sz="1500" b="0" i="1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endParaRPr lang="en-US" altLang="zh-CN" sz="1500" b="0" i="1" u="none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anchor="ctr">
                        <a:lnL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L>
                        <a:lnR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R>
                        <a:lnT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T>
                        <a:lnB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eaLnBrk="1" latinLnBrk="0" hangingPunct="0">
                            <a:lnSpc>
                              <a:spcPct val="10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0</a:t>
                          </a:r>
                          <a:endParaRPr lang="en-US" altLang="zh-CN" sz="3200" b="0" i="0" u="none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anchor="ctr">
                        <a:lnL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L>
                        <a:lnR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R>
                        <a:lnT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T>
                        <a:lnB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eaLnBrk="1" latinLnBrk="0" hangingPunct="0">
                            <a:lnSpc>
                              <a:spcPct val="10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1</a:t>
                          </a:r>
                          <a:endParaRPr lang="en-US" altLang="zh-CN" sz="3200" b="0" i="0" u="none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anchor="ctr">
                        <a:lnL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L>
                        <a:lnR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R>
                        <a:lnT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T>
                        <a:lnB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B>
                      </a:tcPr>
                    </a:tc>
                  </a:tr>
                  <a:tr h="467999">
                    <a:tc>
                      <a:txBody>
                        <a:bodyPr/>
                        <a:lstStyle/>
                        <a:p>
                          <a:pPr algn="ctr" eaLnBrk="1" latinLnBrk="0" hangingPunct="0">
                            <a:lnSpc>
                              <a:spcPct val="100000"/>
                            </a:lnSpc>
                          </a:pPr>
                          <a:r>
                            <a:rPr lang="en-US" altLang="zh-CN" sz="1500" b="0" i="1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r>
                            <a:rPr lang="en-US" altLang="zh-CN" sz="3200" b="0" i="1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y</a:t>
                          </a:r>
                          <a:r>
                            <a:rPr lang="en-US" altLang="zh-CN" sz="1500" b="0" i="1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r>
                            <a:rPr lang="zh-CN" altLang="zh-CN" sz="3200" b="0" i="0" u="none">
                              <a:solidFill>
                                <a:srgbClr val="FF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＝</a:t>
                          </a:r>
                          <a:r>
                            <a:rPr lang="en-US" altLang="zh-CN" sz="3200" b="0" i="0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5</a:t>
                          </a:r>
                          <a:r>
                            <a:rPr lang="en-US" altLang="zh-CN" sz="1500" b="0" i="1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r>
                            <a:rPr lang="en-US" altLang="zh-CN" sz="3200" b="0" i="1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x</a:t>
                          </a:r>
                          <a:r>
                            <a:rPr lang="en-US" altLang="zh-CN" sz="1500" b="0" i="1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endParaRPr lang="en-US" altLang="zh-CN" sz="1500" b="0" i="1" u="none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anchor="ctr">
                        <a:lnL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L>
                        <a:lnR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R>
                        <a:lnT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T>
                        <a:lnB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eaLnBrk="1" latinLnBrk="0" hangingPunct="0">
                            <a:lnSpc>
                              <a:spcPct val="10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0</a:t>
                          </a:r>
                          <a:endParaRPr lang="en-US" altLang="zh-CN" sz="3200" b="0" i="0" u="none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anchor="ctr">
                        <a:lnL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L>
                        <a:lnR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R>
                        <a:lnT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T>
                        <a:lnB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eaLnBrk="1" latinLnBrk="0" hangingPunct="0">
                            <a:lnSpc>
                              <a:spcPct val="10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5</a:t>
                          </a:r>
                          <a:endParaRPr lang="en-US" altLang="zh-CN" sz="3200" b="0" i="0" u="none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anchor="ctr">
                        <a:lnL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L>
                        <a:lnR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R>
                        <a:lnT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T>
                        <a:lnB w="9522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828" name="yt_shape_12828"/>
              <p:cNvSpPr txBox="1"/>
              <p:nvPr/>
            </p:nvSpPr>
            <p:spPr>
              <a:xfrm>
                <a:off x="467999" y="1084486"/>
                <a:ext cx="7734169" cy="145738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在同一平面直角坐标系中画出函数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  <a:sym typeface="_⨹_2_d2b08"/>
                  </a:rPr>
                  <a:t>的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  <a:sym typeface="_⨹_2_d2b08"/>
                  </a:rPr>
                  <a:t>图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象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如图所示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2828" name="yt_shape_128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1084486"/>
                <a:ext cx="7734169" cy="1457387"/>
              </a:xfrm>
              <a:prstGeom prst="rect">
                <a:avLst/>
              </a:prstGeom>
              <a:blipFill rotWithShape="1">
                <a:blip r:embed="rId2"/>
                <a:stretch>
                  <a:fillRect t="-37" r="7" b="-53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yt_image_128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69925" y="3903462"/>
            <a:ext cx="2567809" cy="2567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yt_shape_12832"/>
          <p:cNvSpPr txBox="1"/>
          <p:nvPr/>
        </p:nvSpPr>
        <p:spPr>
          <a:xfrm>
            <a:off x="467999" y="2687688"/>
            <a:ext cx="7825609" cy="18516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由以上三个函数的图象可知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函数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的图象与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5_1b0dd"/>
              </a:rPr>
              <a:t>轴正方向</a:t>
            </a:r>
            <a:r>
              <a:rPr lang="zh-CN" altLang="zh-CN" sz="3200" b="0" i="0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5_1b0dd"/>
              </a:rPr>
              <a:t>所</a:t>
            </a:r>
            <a:r>
              <a:rPr lang="zh-CN" altLang="zh-CN" sz="3200" b="0" i="0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成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的锐角最大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由此猜想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正比例函数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＞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中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1_20f04"/>
              </a:rPr>
              <a:t>越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大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图象与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轴正方向所成的锐角越大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8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8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25" grpId="0" build="allAtOnce"/>
      <p:bldP spid="12828" grpId="0" build="allAtOnce"/>
      <p:bldP spid="6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33" name="yt_shape_12833"/>
          <p:cNvSpPr txBox="1"/>
          <p:nvPr/>
        </p:nvSpPr>
        <p:spPr>
          <a:xfrm>
            <a:off x="468103" y="612000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12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在正比例函数的图象上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过点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作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轴的垂线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a2683"/>
              </a:rPr>
              <a:t>垂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足为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∶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OD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∶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求该正比例函数的表达式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834" name="yt_shape_12834"/>
          <p:cNvSpPr txBox="1"/>
          <p:nvPr/>
        </p:nvSpPr>
        <p:spPr>
          <a:xfrm>
            <a:off x="467999" y="1874273"/>
            <a:ext cx="8596905" cy="121148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设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AD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＞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由题意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OD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设正比例函数的表达式为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835" name="yt_shape_12835"/>
              <p:cNvSpPr txBox="1"/>
              <p:nvPr/>
            </p:nvSpPr>
            <p:spPr>
              <a:xfrm>
                <a:off x="467999" y="3136546"/>
                <a:ext cx="6934591" cy="2398605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①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当点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的坐标为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时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k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·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k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所以该正比例函数的表达式为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；</a:t>
                </a:r>
                <a:endParaRPr lang="en-US" altLang="zh-CN" sz="3200" b="0" i="0" u="none" smtClean="0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hangingPunct="0">
                  <a:lnSpc>
                    <a:spcPct val="130000"/>
                  </a:lnSpc>
                </a:pPr>
                <a:r>
                  <a:rPr lang="en-US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②</a:t>
                </a:r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当点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的坐标为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（－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，－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时</a:t>
                </a:r>
                <a:r>
                  <a:rPr lang="zh-CN" altLang="zh-CN" sz="3200" smtClean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i="1" smtClean="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 smtClean="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k</a:t>
                </a:r>
                <a:r>
                  <a:rPr lang="en-US" altLang="zh-CN" sz="1500" i="1" smtClean="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Times New Roman" panose="02020603050405020304" pitchFamily="40"/>
                  </a:rPr>
                  <a:t>·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（－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）＝－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smtClean="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解</a:t>
                </a:r>
                <a:endParaRPr lang="en-US" altLang="zh-CN" sz="3200" smtClean="0">
                  <a:solidFill>
                    <a:srgbClr val="FF0000"/>
                  </a:solidFill>
                  <a:latin typeface="Times New Roman" panose="02020603050405020304" pitchFamily="40"/>
                  <a:ea typeface="楷体" panose="02010609060101010101" pitchFamily="32" charset="-122"/>
                </a:endParaRPr>
              </a:p>
              <a:p>
                <a:pPr hangingPunct="0">
                  <a:lnSpc>
                    <a:spcPct val="130000"/>
                  </a:lnSpc>
                </a:pPr>
                <a:r>
                  <a:rPr lang="zh-CN" altLang="zh-CN" sz="3200" smtClean="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r>
                  <a:rPr lang="en-US" altLang="zh-CN" sz="1500" i="1" smtClean="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k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num>
                      <m:den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smtClean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smtClean="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该正比例函数的表达式为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num>
                      <m:den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smtClean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；</a:t>
                </a:r>
                <a:endParaRPr lang="zh-CN" altLang="zh-CN" sz="320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2835" name="yt_shape_128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3136546"/>
                <a:ext cx="6934591" cy="2398605"/>
              </a:xfrm>
              <a:prstGeom prst="rect">
                <a:avLst/>
              </a:prstGeom>
              <a:blipFill rotWithShape="1">
                <a:blip r:embed="rId1"/>
                <a:stretch>
                  <a:fillRect t="-12" r="-64514" b="-3894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8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8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34" grpId="0" uiExpand="1" build="allAtOnce"/>
      <p:bldP spid="12835" grpId="0" uiExpand="1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2841" name="yt_shape_12841"/>
              <p:cNvSpPr txBox="1"/>
              <p:nvPr/>
            </p:nvSpPr>
            <p:spPr>
              <a:xfrm>
                <a:off x="468103" y="3061540"/>
                <a:ext cx="9970678" cy="3303918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当点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的坐标为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时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k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·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k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所以该正比例函数的表达式为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综上所述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该正比例函数的表达式为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或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2841" name="yt_shape_128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3061540"/>
                <a:ext cx="9970678" cy="3303918"/>
              </a:xfrm>
              <a:prstGeom prst="rect">
                <a:avLst/>
              </a:prstGeom>
              <a:blipFill rotWithShape="1">
                <a:blip r:embed="rId1"/>
                <a:stretch>
                  <a:fillRect l="-1" t="-6" r="-853" b="-8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839" name="yt_shape_12839"/>
              <p:cNvSpPr txBox="1"/>
              <p:nvPr/>
            </p:nvSpPr>
            <p:spPr>
              <a:xfrm>
                <a:off x="468103" y="612135"/>
                <a:ext cx="7344959" cy="2398605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③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当点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的坐标为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时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k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·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k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所以该正比例函数的表达式为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；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2839" name="yt_shape_128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135"/>
                <a:ext cx="7344959" cy="2398605"/>
              </a:xfrm>
              <a:prstGeom prst="rect">
                <a:avLst/>
              </a:prstGeom>
              <a:blipFill rotWithShape="1">
                <a:blip r:embed="rId2"/>
                <a:stretch>
                  <a:fillRect l="-1" t="-26" r="-1651" b="-14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8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8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8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8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8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8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8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41" grpId="0" build="allAtOnce"/>
      <p:bldP spid="12839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4" name="yt_shape_12844"/>
          <p:cNvSpPr txBox="1"/>
          <p:nvPr/>
        </p:nvSpPr>
        <p:spPr>
          <a:xfrm>
            <a:off x="4060965" y="612000"/>
            <a:ext cx="3973332" cy="7473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4150" b="0" i="0" u="none" spc="-41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4150" b="0" i="0" u="none" spc="29946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4150" b="0" i="0" u="none" spc="29946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2843" name="yt_image_12843" title="H_65.5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60965" y="612000"/>
            <a:ext cx="3932492" cy="83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846" name="yt_shape_12846"/>
          <p:cNvSpPr txBox="1"/>
          <p:nvPr/>
        </p:nvSpPr>
        <p:spPr>
          <a:xfrm>
            <a:off x="468103" y="1494708"/>
            <a:ext cx="11636916" cy="24918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13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选做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已知正比例函数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经过点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且点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a142a"/>
              </a:rPr>
              <a:t>在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第四象限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过点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作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AH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轴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垂足为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H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5_fd6a5"/>
              </a:rPr>
              <a:t>的横坐标为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且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AOH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的面积为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求该正比例函数的表达式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yt_shape_12848"/>
          <p:cNvSpPr txBox="1"/>
          <p:nvPr/>
        </p:nvSpPr>
        <p:spPr>
          <a:xfrm>
            <a:off x="468103" y="3986544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轴上能否找到一点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使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AOP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的面积为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若能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37833"/>
              </a:rPr>
              <a:t>，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求出点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的坐标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若不能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请说明理由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yt_image_12849" title="H_208.3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44534" y="4530517"/>
            <a:ext cx="2089764" cy="2040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51" name="yt_shape_12851"/>
          <p:cNvSpPr txBox="1"/>
          <p:nvPr/>
        </p:nvSpPr>
        <p:spPr>
          <a:xfrm>
            <a:off x="468103" y="612000"/>
            <a:ext cx="11636916" cy="24918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在第四象限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的横坐标为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且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AOH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65fd7"/>
              </a:rPr>
              <a:t> </a:t>
            </a:r>
            <a:b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的面积为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的纵坐标为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的坐标为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 smtClean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2_8e297"/>
              </a:rPr>
              <a:t>，</a:t>
            </a:r>
            <a:endParaRPr lang="en-US" altLang="zh-CN" sz="3200" b="0" i="0" u="none" smtClean="0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_⨹_2_8e297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 smtClean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2_8e297"/>
              </a:rPr>
              <a:t>－</a:t>
            </a:r>
            <a:r>
              <a:rPr lang="en-US" altLang="zh-CN" sz="3200" b="0" i="0" u="none" smtClean="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将点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代入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中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852" name="yt_shape_12852"/>
              <p:cNvSpPr txBox="1"/>
              <p:nvPr/>
            </p:nvSpPr>
            <p:spPr>
              <a:xfrm>
                <a:off x="467999" y="3154624"/>
                <a:ext cx="7344959" cy="1764778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k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所以该正比例函数的表达式为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2852" name="yt_shape_128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3154624"/>
                <a:ext cx="7344959" cy="1764778"/>
              </a:xfrm>
              <a:prstGeom prst="rect">
                <a:avLst/>
              </a:prstGeom>
              <a:blipFill rotWithShape="1">
                <a:blip r:embed="rId1"/>
                <a:stretch>
                  <a:fillRect t="-33" r="-1652" b="-222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8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51" grpId="0" uiExpand="1" build="allAtOnce"/>
      <p:bldP spid="12852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2854" name="yt_shape_12854"/>
              <p:cNvSpPr txBox="1"/>
              <p:nvPr/>
            </p:nvSpPr>
            <p:spPr>
              <a:xfrm>
                <a:off x="468103" y="612000"/>
                <a:ext cx="11636916" cy="275569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能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设点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的坐标为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S</a:t>
                </a:r>
                <a:r>
                  <a:rPr lang="zh-CN" altLang="zh-CN" sz="3200" b="0" i="0" u="none" baseline="-2500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AOP</a:t>
                </a:r>
                <a:r>
                  <a:rPr lang="en-US" altLang="zh-CN" sz="15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±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所以在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轴上能找到一点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使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AOP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的面积为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此时点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P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  <a:sym typeface="_⨹_1_44fa3"/>
                  </a:rPr>
                  <a:t>的</a:t>
                </a:r>
                <a:b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</a:b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坐标为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或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2854" name="yt_shape_128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2755691"/>
              </a:xfrm>
              <a:prstGeom prst="rect">
                <a:avLst/>
              </a:prstGeom>
              <a:blipFill rotWithShape="1">
                <a:blip r:embed="rId1"/>
                <a:stretch>
                  <a:fillRect l="-1" t="-18" b="-16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8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8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54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81910" y="2712720"/>
            <a:ext cx="70281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演示完毕</a:t>
            </a:r>
            <a:r>
              <a:rPr lang="en-US" altLang="zh-CN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    </a:t>
            </a:r>
            <a:r>
              <a:rPr lang="zh-CN" altLang="en-US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谢谢观看</a:t>
            </a:r>
            <a:endParaRPr lang="zh-CN" altLang="en-US" sz="6000">
              <a:solidFill>
                <a:srgbClr val="578FB7"/>
              </a:solidFill>
              <a:latin typeface="汉仪中宋S" panose="00020600040101010101" charset="-122"/>
              <a:ea typeface="汉仪中宋S" panose="00020600040101010101" charset="-122"/>
              <a:cs typeface="汉仪中宋S" panose="00020600040101010101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 flipV="1">
            <a:off x="5938203" y="62420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noFill/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flipV="1">
            <a:off x="5938203" y="60515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 spd="slow">
    <p:wipe dir="r"/>
  </p:transition>
</p:sld>
</file>

<file path=ppt/tags/tag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.xml><?xml version="1.0" encoding="utf-8"?>
<p:tagLst xmlns:p="http://schemas.openxmlformats.org/presentationml/2006/main">
  <p:tag name="COMMONDATA" val="eyJjb3VudCI6MywiaGRpZCI6IjQxMGNjMjU2YjlmYWZiNWI2ODVkZTJmMmVjMDgxMDYyIiwidXNlckNvdW50IjozfQ=="/>
  <p:tag name="commondata" val="eyJjb3VudCI6NCwiaGRpZCI6ImNhOGEzYzRmMzgyODM3OTdlNjRmMjMyZjNjZGU4ZWNmIiwidXNlckNvdW50IjoxfQ=="/>
</p:tagLst>
</file>

<file path=ppt/theme/theme1.xml><?xml version="1.0" encoding="utf-8"?>
<a:theme xmlns:a="http://schemas.openxmlformats.org/drawingml/2006/main" name="1_Office 主题​​">
  <a:themeElements>
    <a:clrScheme name="自定义 18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FF00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2662</Words>
  <Application>WPS 演示</Application>
  <PresentationFormat>宽屏</PresentationFormat>
  <Paragraphs>158</Paragraphs>
  <Slides>18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41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60" baseType="lpstr">
      <vt:lpstr>Arial</vt:lpstr>
      <vt:lpstr>宋体</vt:lpstr>
      <vt:lpstr>Wingdings</vt:lpstr>
      <vt:lpstr>Wingdings</vt:lpstr>
      <vt:lpstr>方正大标宋_GBK</vt:lpstr>
      <vt:lpstr>Times New Roman</vt:lpstr>
      <vt:lpstr>汉仪中宋S</vt:lpstr>
      <vt:lpstr>黑体</vt:lpstr>
      <vt:lpstr>汉仪君黑-45简</vt:lpstr>
      <vt:lpstr>Times New Roman</vt:lpstr>
      <vt:lpstr>_⨹_6_94a0c</vt:lpstr>
      <vt:lpstr>细等线拼音字体</vt:lpstr>
      <vt:lpstr>Cambria Math</vt:lpstr>
      <vt:lpstr>,isEnd</vt:lpstr>
      <vt:lpstr>_⨹_2_7d4cb,isEnd</vt:lpstr>
      <vt:lpstr>_⨹_6_17e24,isEnd</vt:lpstr>
      <vt:lpstr>_⨹_1_e92d8</vt:lpstr>
      <vt:lpstr>楷体</vt:lpstr>
      <vt:lpstr>_⨹_4_2828a,isEnd</vt:lpstr>
      <vt:lpstr>_⨹_1_2d48a,isEnd</vt:lpstr>
      <vt:lpstr>_⨹_1_503c3,isEnd</vt:lpstr>
      <vt:lpstr>_⨹_1_1ba2a</vt:lpstr>
      <vt:lpstr>_⨹_4_c2b8e,isEnd</vt:lpstr>
      <vt:lpstr>_⨹_4_1981b,isEnd</vt:lpstr>
      <vt:lpstr>_⨹_2_8ab67</vt:lpstr>
      <vt:lpstr>_⨹_1_f39e3</vt:lpstr>
      <vt:lpstr>_⨹_1_c224a</vt:lpstr>
      <vt:lpstr>_⨹_7_9f093</vt:lpstr>
      <vt:lpstr>_⨹_2_d2b08</vt:lpstr>
      <vt:lpstr>_⨹_5_1b0dd</vt:lpstr>
      <vt:lpstr>_⨹_1_20f04</vt:lpstr>
      <vt:lpstr>_⨹_1_a2683</vt:lpstr>
      <vt:lpstr>_⨹_1_a142a</vt:lpstr>
      <vt:lpstr>_⨹_5_fd6a5</vt:lpstr>
      <vt:lpstr>_⨹_1_37833</vt:lpstr>
      <vt:lpstr>_⨹_1_65fd7</vt:lpstr>
      <vt:lpstr>_⨹_2_8e297</vt:lpstr>
      <vt:lpstr>_⨹_1_44fa3</vt:lpstr>
      <vt:lpstr>微软雅黑</vt:lpstr>
      <vt:lpstr>Arial Unicode MS</vt:lpstr>
      <vt:lpstr>Calibri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书链出品</dc:title>
  <dc:creator>书链出品</dc:creator>
  <cp:lastModifiedBy>倦意</cp:lastModifiedBy>
  <cp:revision>10</cp:revision>
  <dcterms:created xsi:type="dcterms:W3CDTF">2024-05-28T15:59:00Z</dcterms:created>
  <dcterms:modified xsi:type="dcterms:W3CDTF">2024-07-12T05:23:21Z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2052-12.1.0.17147</vt:lpwstr>
  </property>
  <property fmtid="{D5CDD505-2E9C-101B-9397-08002B2CF9AE}" pid="3" name="ICV">
    <vt:lpwstr>56C9DD4828674C5A9DE527A83F96C7FE_13</vt:lpwstr>
  </property>
  <property fmtid="{D5CDD505-2E9C-101B-9397-08002B2CF9AE}" pid="4" name="KSOTemplateUUID">
    <vt:lpwstr>v1.0_mb_zimZqlSFclVXmpXtjbAERg==</vt:lpwstr>
  </property>
</Properties>
</file>