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 id="2147483708" r:id="rId7"/>
    <p:sldMasterId id="2147483720" r:id="rId8"/>
    <p:sldMasterId id="2147483732" r:id="rId9"/>
  </p:sldMasterIdLst>
  <p:notesMasterIdLst>
    <p:notesMasterId r:id="rId35"/>
  </p:notesMasterIdLst>
  <p:handoutMasterIdLst>
    <p:handoutMasterId r:id="rId36"/>
  </p:handoutMasterIdLst>
  <p:sldIdLst>
    <p:sldId id="339" r:id="rId10"/>
    <p:sldId id="377" r:id="rId11"/>
    <p:sldId id="465" r:id="rId12"/>
    <p:sldId id="510" r:id="rId13"/>
    <p:sldId id="466" r:id="rId14"/>
    <p:sldId id="467" r:id="rId15"/>
    <p:sldId id="477" r:id="rId16"/>
    <p:sldId id="478" r:id="rId17"/>
    <p:sldId id="511" r:id="rId18"/>
    <p:sldId id="488" r:id="rId19"/>
    <p:sldId id="530" r:id="rId20"/>
    <p:sldId id="526" r:id="rId21"/>
    <p:sldId id="524" r:id="rId22"/>
    <p:sldId id="493" r:id="rId23"/>
    <p:sldId id="495" r:id="rId24"/>
    <p:sldId id="496" r:id="rId25"/>
    <p:sldId id="533" r:id="rId26"/>
    <p:sldId id="542" r:id="rId27"/>
    <p:sldId id="543" r:id="rId28"/>
    <p:sldId id="544" r:id="rId29"/>
    <p:sldId id="545" r:id="rId30"/>
    <p:sldId id="547" r:id="rId31"/>
    <p:sldId id="546" r:id="rId32"/>
    <p:sldId id="548" r:id="rId33"/>
    <p:sldId id="323" r:id="rId34"/>
  </p:sldIdLst>
  <p:sldSz cx="9144000" cy="6858000" type="screen4x3"/>
  <p:notesSz cx="6797675" cy="9926955"/>
  <p:custDataLst>
    <p:tags r:id="rId40"/>
  </p:custDataLst>
  <p:defaultTextStyle>
    <a:defPPr>
      <a:defRPr lang="zh-CN"/>
    </a:defPPr>
    <a:lvl1pPr marL="0" lvl="0"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9pPr>
  </p:defaultTextStyle>
  <p:extLst>
    <p:ext uri="{EFAFB233-063F-42B5-8137-9DF3F51BA10A}">
      <p15:sldGuideLst xmlns:p15="http://schemas.microsoft.com/office/powerpoint/2012/main">
        <p15:guide id="1" orient="horz" pos="2195" userDrawn="1">
          <p15:clr>
            <a:srgbClr val="A4A3A4"/>
          </p15:clr>
        </p15:guide>
        <p15:guide id="2" pos="28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3333FF"/>
    <a:srgbClr val="3333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showGuides="1">
      <p:cViewPr>
        <p:scale>
          <a:sx n="100" d="100"/>
          <a:sy n="100" d="100"/>
        </p:scale>
        <p:origin x="-72" y="-246"/>
      </p:cViewPr>
      <p:guideLst>
        <p:guide orient="horz" pos="2195"/>
        <p:guide pos="2858"/>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0" Type="http://schemas.openxmlformats.org/officeDocument/2006/relationships/tags" Target="tags/tag62.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notesMaster" Target="notesMasters/notesMaster1.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slide" Target="slides/slid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9748" cy="540719"/>
          </a:xfrm>
          <a:prstGeom prst="rect">
            <a:avLst/>
          </a:prstGeom>
        </p:spPr>
        <p:txBody>
          <a:bodyPr vert="horz" lIns="91440" tIns="45720" rIns="91440" bIns="45720" rtlCol="0"/>
          <a:lstStyle>
            <a:lvl1pPr algn="l">
              <a:defRPr sz="1180"/>
            </a:lvl1pPr>
          </a:lstStyle>
          <a:p>
            <a:endParaRPr lang="zh-CN" altLang="en-US"/>
          </a:p>
        </p:txBody>
      </p:sp>
      <p:sp>
        <p:nvSpPr>
          <p:cNvPr id="3" name="日期占位符 2"/>
          <p:cNvSpPr>
            <a:spLocks noGrp="1"/>
          </p:cNvSpPr>
          <p:nvPr>
            <p:ph type="dt" sz="quarter" idx="1"/>
          </p:nvPr>
        </p:nvSpPr>
        <p:spPr>
          <a:xfrm>
            <a:off x="3816573" y="0"/>
            <a:ext cx="2919748" cy="540719"/>
          </a:xfrm>
          <a:prstGeom prst="rect">
            <a:avLst/>
          </a:prstGeom>
        </p:spPr>
        <p:txBody>
          <a:bodyPr vert="horz" lIns="91440" tIns="45720" rIns="91440" bIns="45720" rtlCol="0"/>
          <a:lstStyle>
            <a:lvl1pPr algn="r">
              <a:defRPr sz="118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236233"/>
            <a:ext cx="2919748" cy="540718"/>
          </a:xfrm>
          <a:prstGeom prst="rect">
            <a:avLst/>
          </a:prstGeom>
        </p:spPr>
        <p:txBody>
          <a:bodyPr vert="horz" lIns="91440" tIns="45720" rIns="91440" bIns="45720" rtlCol="0" anchor="b"/>
          <a:lstStyle>
            <a:lvl1pPr algn="l">
              <a:defRPr sz="1180"/>
            </a:lvl1pPr>
          </a:lstStyle>
          <a:p>
            <a:endParaRPr lang="zh-CN" altLang="en-US"/>
          </a:p>
        </p:txBody>
      </p:sp>
      <p:sp>
        <p:nvSpPr>
          <p:cNvPr id="5" name="灯片编号占位符 4"/>
          <p:cNvSpPr>
            <a:spLocks noGrp="1"/>
          </p:cNvSpPr>
          <p:nvPr>
            <p:ph type="sldNum" sz="quarter" idx="3"/>
          </p:nvPr>
        </p:nvSpPr>
        <p:spPr>
          <a:xfrm>
            <a:off x="3816573" y="10236233"/>
            <a:ext cx="2919748" cy="540718"/>
          </a:xfrm>
          <a:prstGeom prst="rect">
            <a:avLst/>
          </a:prstGeom>
        </p:spPr>
        <p:txBody>
          <a:bodyPr vert="horz" lIns="91440" tIns="45720" rIns="91440" bIns="45720" rtlCol="0" anchor="b"/>
          <a:lstStyle>
            <a:lvl1pPr algn="r">
              <a:defRPr sz="118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Rectangle 2"/>
          <p:cNvSpPr>
            <a:spLocks noGrp="1" noChangeArrowheads="1"/>
          </p:cNvSpPr>
          <p:nvPr>
            <p:ph type="hdr" sz="quarter"/>
          </p:nvPr>
        </p:nvSpPr>
        <p:spPr bwMode="auto">
          <a:xfrm>
            <a:off x="0" y="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SzPct val="100000"/>
              <a:buFont typeface="Arial" panose="020B0604020202020204" pitchFamily="34" charset="0"/>
              <a:buNone/>
              <a:defRPr sz="1200">
                <a:solidFill>
                  <a:schemeClr val="tx1"/>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47" name="Rectangle 3"/>
          <p:cNvSpPr>
            <a:spLocks noGrp="1" noChangeArrowheads="1"/>
          </p:cNvSpPr>
          <p:nvPr>
            <p:ph type="dt" idx="1"/>
          </p:nvPr>
        </p:nvSpPr>
        <p:spPr bwMode="auto">
          <a:xfrm>
            <a:off x="3848100" y="0"/>
            <a:ext cx="29479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SzPct val="100000"/>
              <a:buFont typeface="Arial" panose="020B0604020202020204" pitchFamily="34" charset="0"/>
              <a:buNone/>
              <a:defRPr sz="1200">
                <a:solidFill>
                  <a:schemeClr val="tx1"/>
                </a:solidFill>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Pct val="100000"/>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96" name="Rectangle 4"/>
          <p:cNvSpPr>
            <a:spLocks noGrp="1" noRot="1"/>
          </p:cNvSpPr>
          <p:nvPr>
            <p:ph type="sldImg"/>
          </p:nvPr>
        </p:nvSpPr>
        <p:spPr>
          <a:xfrm>
            <a:off x="915988" y="744538"/>
            <a:ext cx="4964112" cy="3722687"/>
          </a:xfrm>
          <a:prstGeom prst="rect">
            <a:avLst/>
          </a:prstGeom>
          <a:noFill/>
          <a:ln w="9525">
            <a:noFill/>
          </a:ln>
        </p:spPr>
      </p:sp>
      <p:sp>
        <p:nvSpPr>
          <p:cNvPr id="6149" name="Rectangle 5"/>
          <p:cNvSpPr>
            <a:spLocks noGrp="1" noRot="1" noChangeArrowheads="1"/>
          </p:cNvSpPr>
          <p:nvPr>
            <p:ph type="body" sz="quarter" idx="3"/>
          </p:nvPr>
        </p:nvSpPr>
        <p:spPr bwMode="auto">
          <a:xfrm>
            <a:off x="679450" y="4714875"/>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50" name="Rectangle 6"/>
          <p:cNvSpPr>
            <a:spLocks noGrp="1" noChangeArrowheads="1"/>
          </p:cNvSpPr>
          <p:nvPr>
            <p:ph type="ftr" sz="quarter" idx="4"/>
          </p:nvPr>
        </p:nvSpPr>
        <p:spPr bwMode="auto">
          <a:xfrm>
            <a:off x="0" y="9428163"/>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SzPct val="100000"/>
              <a:buFont typeface="Arial" panose="020B0604020202020204" pitchFamily="34" charset="0"/>
              <a:buNone/>
              <a:defRPr sz="1200">
                <a:solidFill>
                  <a:schemeClr val="tx1"/>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51" name="Rectangle 7"/>
          <p:cNvSpPr>
            <a:spLocks noGrp="1" noChangeArrowheads="1"/>
          </p:cNvSpPr>
          <p:nvPr>
            <p:ph type="sldNum" sz="quarter" idx="5"/>
          </p:nvPr>
        </p:nvSpPr>
        <p:spPr bwMode="auto">
          <a:xfrm>
            <a:off x="3848100" y="9428163"/>
            <a:ext cx="29479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Tx/>
              <a:buChar char="•"/>
              <a:defRPr sz="1200">
                <a:solidFill>
                  <a:schemeClr val="tx1"/>
                </a:solidFill>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A0317160-CE40-4CA0-8F95-F2B69D4897CF}"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1370 - 副本"/>
          <p:cNvPicPr>
            <a:picLocks noChangeAspect="1"/>
          </p:cNvPicPr>
          <p:nvPr userDrawn="1"/>
        </p:nvPicPr>
        <p:blipFill>
          <a:blip r:embed="rId2"/>
          <a:stretch>
            <a:fillRect/>
          </a:stretch>
        </p:blipFill>
        <p:spPr>
          <a:xfrm>
            <a:off x="5505450" y="234950"/>
            <a:ext cx="3357880" cy="557530"/>
          </a:xfrm>
          <a:prstGeom prst="rect">
            <a:avLst/>
          </a:prstGeom>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502412" y="2588281"/>
            <a:ext cx="8139178" cy="899167"/>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502412" y="3566160"/>
            <a:ext cx="8139178" cy="950984"/>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432000"/>
            <a:ext cx="8139178"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1296000"/>
            <a:ext cx="8139178" cy="5041355"/>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3808730"/>
            <a:ext cx="8139178" cy="624845"/>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502444" y="4511675"/>
            <a:ext cx="8139178" cy="1077985"/>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432000"/>
            <a:ext cx="8139178"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502448" y="1296000"/>
            <a:ext cx="3962432" cy="504000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4679158" y="1296000"/>
            <a:ext cx="3962432" cy="5040000"/>
          </a:xfrm>
        </p:spPr>
        <p:txBody>
          <a:bodyPr>
            <a:noAutofit/>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432000"/>
            <a:ext cx="8139178"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502448" y="1296000"/>
            <a:ext cx="3962432" cy="381003"/>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502444" y="1789043"/>
            <a:ext cx="3962400" cy="455223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1296000"/>
            <a:ext cx="396243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789043"/>
            <a:ext cx="3962432" cy="455223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502448" y="1296000"/>
            <a:ext cx="396243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4679194" y="1296000"/>
            <a:ext cx="3962432" cy="50400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952508"/>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952500"/>
            <a:ext cx="7371076"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952508"/>
            <a:ext cx="8139178"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502412" y="2588281"/>
            <a:ext cx="8139178"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2" Type="http://schemas.openxmlformats.org/officeDocument/2006/relationships/theme" Target="../theme/theme5.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4" Type="http://schemas.openxmlformats.org/officeDocument/2006/relationships/theme" Target="../theme/theme6.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5.xml"/><Relationship Id="rId8" Type="http://schemas.openxmlformats.org/officeDocument/2006/relationships/slideLayout" Target="../slideLayouts/slideLayout74.xml"/><Relationship Id="rId7" Type="http://schemas.openxmlformats.org/officeDocument/2006/relationships/slideLayout" Target="../slideLayouts/slideLayout73.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3" Type="http://schemas.openxmlformats.org/officeDocument/2006/relationships/slideLayout" Target="../slideLayouts/slideLayout69.xml"/><Relationship Id="rId2" Type="http://schemas.openxmlformats.org/officeDocument/2006/relationships/slideLayout" Target="../slideLayouts/slideLayout68.xml"/><Relationship Id="rId14" Type="http://schemas.openxmlformats.org/officeDocument/2006/relationships/theme" Target="../theme/theme7.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77.xml"/><Relationship Id="rId10" Type="http://schemas.openxmlformats.org/officeDocument/2006/relationships/slideLayout" Target="../slideLayouts/slideLayout76.xml"/><Relationship Id="rId1"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8" Type="http://schemas.openxmlformats.org/officeDocument/2006/relationships/theme" Target="../theme/theme8.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p:sp>
        <p:nvSpPr>
          <p:cNvPr id="1026"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1027"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B57D7C5D-9B7F-4945-9290-D266D96477E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1031"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050"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2051"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userDrawn="1"/>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2056" name="直接连接符 8"/>
          <p:cNvCxnSpPr/>
          <p:nvPr userDrawn="1"/>
        </p:nvCxnSpPr>
        <p:spPr>
          <a:xfrm>
            <a:off x="0" y="1000125"/>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pic>
        <p:nvPicPr>
          <p:cNvPr id="2057" name="图片 4" descr="logo.bmp"/>
          <p:cNvPicPr>
            <a:picLocks noChangeAspect="1"/>
          </p:cNvPicPr>
          <p:nvPr userDrawn="1"/>
        </p:nvPicPr>
        <p:blipFill>
          <a:blip r:embed="rId12"/>
          <a:stretch>
            <a:fillRect/>
          </a:stretch>
        </p:blipFill>
        <p:spPr>
          <a:xfrm>
            <a:off x="5929313" y="357188"/>
            <a:ext cx="3079750" cy="500062"/>
          </a:xfrm>
          <a:prstGeom prst="rect">
            <a:avLst/>
          </a:prstGeom>
          <a:noFill/>
          <a:ln w="9525">
            <a:noFill/>
          </a:ln>
        </p:spPr>
      </p:pic>
      <p:pic>
        <p:nvPicPr>
          <p:cNvPr id="5" name="图片 4" descr="1370 - 副本"/>
          <p:cNvPicPr>
            <a:picLocks noChangeAspect="1"/>
          </p:cNvPicPr>
          <p:nvPr userDrawn="1"/>
        </p:nvPicPr>
        <p:blipFill>
          <a:blip r:embed="rId13"/>
          <a:stretch>
            <a:fillRect/>
          </a:stretch>
        </p:blipFill>
        <p:spPr>
          <a:xfrm>
            <a:off x="5505450" y="234950"/>
            <a:ext cx="3357880" cy="55753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p:sp>
        <p:nvSpPr>
          <p:cNvPr id="3074"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sp>
        <p:nvSpPr>
          <p:cNvPr id="3075"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3076"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p:sp>
        <p:nvSpPr>
          <p:cNvPr id="4098"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sp>
        <p:nvSpPr>
          <p:cNvPr id="4099" name="矩形 7"/>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sp>
        <p:nvSpPr>
          <p:cNvPr id="4100"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4101"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4102" name="日期占位符 1"/>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103" name="页脚占位符 2"/>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104" name="灯片编号占位符 3"/>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51440FE2-3ACE-4254-8886-622A9B58BFD3}"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p:sp>
        <p:nvSpPr>
          <p:cNvPr id="5122"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sp>
        <p:nvSpPr>
          <p:cNvPr id="5123"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5124"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146"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6147"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userDrawn="1"/>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6152" name="直接连接符 8"/>
          <p:cNvCxnSpPr/>
          <p:nvPr userDrawn="1"/>
        </p:nvCxnSpPr>
        <p:spPr>
          <a:xfrm>
            <a:off x="0" y="1000125"/>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pic>
        <p:nvPicPr>
          <p:cNvPr id="6153" name="图片 4" descr="logo.bmp"/>
          <p:cNvPicPr>
            <a:picLocks noChangeAspect="1"/>
          </p:cNvPicPr>
          <p:nvPr userDrawn="1"/>
        </p:nvPicPr>
        <p:blipFill>
          <a:blip r:embed="rId12"/>
          <a:stretch>
            <a:fillRect/>
          </a:stretch>
        </p:blipFill>
        <p:spPr>
          <a:xfrm>
            <a:off x="5929313" y="357188"/>
            <a:ext cx="3079750" cy="500062"/>
          </a:xfrm>
          <a:prstGeom prst="rect">
            <a:avLst/>
          </a:prstGeom>
          <a:noFill/>
          <a:ln w="9525">
            <a:noFill/>
          </a:ln>
        </p:spPr>
      </p:pic>
      <p:pic>
        <p:nvPicPr>
          <p:cNvPr id="5" name="图片 4" descr="1370 - 副本"/>
          <p:cNvPicPr>
            <a:picLocks noChangeAspect="1"/>
          </p:cNvPicPr>
          <p:nvPr userDrawn="1"/>
        </p:nvPicPr>
        <p:blipFill>
          <a:blip r:embed="rId13"/>
          <a:stretch>
            <a:fillRect/>
          </a:stretch>
        </p:blipFill>
        <p:spPr>
          <a:xfrm>
            <a:off x="5505450" y="234950"/>
            <a:ext cx="3357880" cy="557530"/>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7170" name="Rectangle 2"/>
          <p:cNvSpPr>
            <a:spLocks noGrp="1"/>
          </p:cNvSpPr>
          <p:nvPr>
            <p:ph type="title"/>
          </p:nvPr>
        </p:nvSpPr>
        <p:spPr>
          <a:xfrm>
            <a:off x="395288" y="1484313"/>
            <a:ext cx="8229600" cy="1143000"/>
          </a:xfrm>
          <a:prstGeom prst="rect">
            <a:avLst/>
          </a:prstGeom>
          <a:noFill/>
          <a:ln w="9525">
            <a:noFill/>
          </a:ln>
        </p:spPr>
        <p:txBody>
          <a:bodyPr anchor="ctr"/>
          <a:p>
            <a:pPr lvl="0"/>
            <a:r>
              <a:rPr lang="zh-CN" altLang="zh-CN" dirty="0"/>
              <a:t>单击此处编辑母版标题样式</a:t>
            </a:r>
            <a:endParaRPr lang="zh-CN" altLang="zh-CN" dirty="0"/>
          </a:p>
        </p:txBody>
      </p:sp>
      <p:sp>
        <p:nvSpPr>
          <p:cNvPr id="7171" name="Rectangle 3"/>
          <p:cNvSpPr>
            <a:spLocks noGrp="1"/>
          </p:cNvSpPr>
          <p:nvPr>
            <p:ph type="body"/>
          </p:nvPr>
        </p:nvSpPr>
        <p:spPr>
          <a:xfrm>
            <a:off x="611188" y="2636838"/>
            <a:ext cx="7993062" cy="3313112"/>
          </a:xfrm>
          <a:prstGeom prst="rect">
            <a:avLst/>
          </a:prstGeom>
          <a:noFill/>
          <a:ln w="9525">
            <a:noFill/>
          </a:ln>
        </p:spPr>
        <p:txBody>
          <a:bodyPr anchor="t"/>
          <a:p>
            <a:pPr lvl="0" indent="-34290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userDrawn="1"/>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7176" name="直接连接符 8"/>
          <p:cNvCxnSpPr/>
          <p:nvPr userDrawn="1"/>
        </p:nvCxnSpPr>
        <p:spPr>
          <a:xfrm>
            <a:off x="0" y="1000125"/>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pic>
        <p:nvPicPr>
          <p:cNvPr id="7177" name="图片 4" descr="logo.bmp"/>
          <p:cNvPicPr>
            <a:picLocks noChangeAspect="1"/>
          </p:cNvPicPr>
          <p:nvPr userDrawn="1"/>
        </p:nvPicPr>
        <p:blipFill>
          <a:blip r:embed="rId12"/>
          <a:stretch>
            <a:fillRect/>
          </a:stretch>
        </p:blipFill>
        <p:spPr>
          <a:xfrm>
            <a:off x="5929313" y="357188"/>
            <a:ext cx="3079750" cy="500062"/>
          </a:xfrm>
          <a:prstGeom prst="rect">
            <a:avLst/>
          </a:prstGeom>
          <a:noFill/>
          <a:ln w="9525">
            <a:noFill/>
          </a:ln>
        </p:spPr>
      </p:pic>
      <p:pic>
        <p:nvPicPr>
          <p:cNvPr id="5" name="图片 4" descr="1370 - 副本"/>
          <p:cNvPicPr>
            <a:picLocks noChangeAspect="1"/>
          </p:cNvPicPr>
          <p:nvPr userDrawn="1"/>
        </p:nvPicPr>
        <p:blipFill>
          <a:blip r:embed="rId13"/>
          <a:stretch>
            <a:fillRect/>
          </a:stretch>
        </p:blipFill>
        <p:spPr>
          <a:xfrm>
            <a:off x="5505450" y="234950"/>
            <a:ext cx="3357880" cy="557530"/>
          </a:xfrm>
          <a:prstGeom prst="rect">
            <a:avLst/>
          </a:prstGeom>
        </p:spPr>
      </p:pic>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502412" y="432000"/>
            <a:ext cx="8139178"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502412" y="1296000"/>
            <a:ext cx="8139178"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59807" y="6349833"/>
            <a:ext cx="2025000" cy="3168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6349833"/>
            <a:ext cx="2970000" cy="3168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457950" y="6349833"/>
            <a:ext cx="2025000" cy="3168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3.xml"/><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3.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6.png"/><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1.pn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4.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3.png"/><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5.png"/><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p:txBody>
          <a:bodyPr/>
          <a:p>
            <a:endParaRPr lang="zh-CN" altLang="en-US"/>
          </a:p>
        </p:txBody>
      </p:sp>
      <p:sp>
        <p:nvSpPr>
          <p:cNvPr id="8" name="内容占位符 7"/>
          <p:cNvSpPr>
            <a:spLocks noGrp="1"/>
          </p:cNvSpPr>
          <p:nvPr>
            <p:ph sz="half" idx="2"/>
          </p:nvPr>
        </p:nvSpPr>
        <p:spPr/>
        <p:txBody>
          <a:bodyPr/>
          <a:p>
            <a:endParaRPr lang="zh-CN" altLang="en-US"/>
          </a:p>
        </p:txBody>
      </p:sp>
      <p:sp>
        <p:nvSpPr>
          <p:cNvPr id="9217" name="矩形 4"/>
          <p:cNvSpPr/>
          <p:nvPr/>
        </p:nvSpPr>
        <p:spPr>
          <a:xfrm>
            <a:off x="0" y="-12700"/>
            <a:ext cx="9144000" cy="4476750"/>
          </a:xfrm>
          <a:prstGeom prst="rect">
            <a:avLst/>
          </a:prstGeom>
          <a:solidFill>
            <a:schemeClr val="bg1"/>
          </a:solidFill>
          <a:ln w="9525">
            <a:noFill/>
          </a:ln>
        </p:spPr>
        <p:txBody>
          <a:bodyPr lIns="121915" tIns="60957" rIns="121915" bIns="60957" anchor="ctr"/>
          <a:p>
            <a:pPr algn="ctr" defTabSz="1216025"/>
            <a:endParaRPr lang="zh-CN" altLang="zh-CN" sz="2900" dirty="0">
              <a:solidFill>
                <a:srgbClr val="FFFFFF"/>
              </a:solidFill>
              <a:latin typeface="Arial" panose="020B0604020202020204" pitchFamily="34" charset="0"/>
              <a:ea typeface="宋体" panose="02010600030101010101" pitchFamily="2" charset="-122"/>
            </a:endParaRPr>
          </a:p>
        </p:txBody>
      </p:sp>
      <p:sp>
        <p:nvSpPr>
          <p:cNvPr id="9218" name="TextBox 8"/>
          <p:cNvSpPr txBox="1"/>
          <p:nvPr/>
        </p:nvSpPr>
        <p:spPr>
          <a:xfrm>
            <a:off x="176530" y="1969770"/>
            <a:ext cx="9144000" cy="2769235"/>
          </a:xfrm>
          <a:prstGeom prst="rect">
            <a:avLst/>
          </a:prstGeom>
          <a:noFill/>
          <a:ln w="9525">
            <a:noFill/>
          </a:ln>
        </p:spPr>
        <p:txBody>
          <a:bodyPr wrap="square" tIns="121920" bIns="121920" anchor="t">
            <a:spAutoFit/>
          </a:bodyPr>
          <a:p>
            <a:pPr algn="ctr">
              <a:spcBef>
                <a:spcPct val="20000"/>
              </a:spcBef>
              <a:buSzPct val="90000"/>
            </a:pPr>
            <a:r>
              <a:rPr lang="zh-CN" altLang="en-US" sz="3700" b="1" dirty="0">
                <a:solidFill>
                  <a:schemeClr val="tx1"/>
                </a:solidFill>
                <a:latin typeface="宋体" panose="02010600030101010101" pitchFamily="2" charset="-122"/>
                <a:ea typeface="宋体" panose="02010600030101010101" pitchFamily="2" charset="-122"/>
                <a:cs typeface="宋体" panose="02010600030101010101" pitchFamily="2" charset="-122"/>
              </a:rPr>
              <a:t>转子内冷水处理装置</a:t>
            </a:r>
            <a:endParaRPr lang="zh-CN" altLang="en-US" sz="3700" b="1"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gn="ctr">
              <a:spcBef>
                <a:spcPct val="20000"/>
              </a:spcBef>
              <a:buSzPct val="90000"/>
            </a:pPr>
            <a:r>
              <a:rPr lang="zh-CN" altLang="en-US" sz="3700" b="1" dirty="0">
                <a:solidFill>
                  <a:schemeClr val="tx1"/>
                </a:solidFill>
                <a:latin typeface="宋体" panose="02010600030101010101" pitchFamily="2" charset="-122"/>
                <a:ea typeface="宋体" panose="02010600030101010101" pitchFamily="2" charset="-122"/>
                <a:cs typeface="宋体" panose="02010600030101010101" pitchFamily="2" charset="-122"/>
              </a:rPr>
              <a:t>工作原理及运行维护</a:t>
            </a:r>
            <a:endParaRPr lang="zh-CN" altLang="en-US" sz="3700" b="1"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gn="ctr">
              <a:spcBef>
                <a:spcPct val="20000"/>
              </a:spcBef>
              <a:buSzPct val="90000"/>
            </a:pPr>
            <a:endParaRPr lang="en-US" altLang="zh-CN" sz="3200" b="1">
              <a:solidFill>
                <a:schemeClr val="tx1"/>
              </a:solidFill>
              <a:latin typeface="宋体" panose="02010600030101010101" pitchFamily="2" charset="-122"/>
              <a:ea typeface="宋体" panose="02010600030101010101" pitchFamily="2" charset="-122"/>
              <a:cs typeface="宋体" panose="02010600030101010101" pitchFamily="2" charset="-122"/>
            </a:endParaRPr>
          </a:p>
          <a:p>
            <a:pPr algn="ctr">
              <a:spcBef>
                <a:spcPct val="20000"/>
              </a:spcBef>
              <a:buSzPct val="90000"/>
            </a:pPr>
            <a:r>
              <a:rPr lang="en-US" altLang="zh-CN" sz="3700" b="1">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zh-CN" sz="3700" b="1">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9219" name="Rectangle 5" descr="窄横线"/>
          <p:cNvSpPr/>
          <p:nvPr/>
        </p:nvSpPr>
        <p:spPr>
          <a:xfrm>
            <a:off x="0" y="4095750"/>
            <a:ext cx="9144000" cy="2762250"/>
          </a:xfrm>
          <a:prstGeom prst="rect">
            <a:avLst/>
          </a:prstGeom>
          <a:blipFill rotWithShape="0">
            <a:blip r:embed="rId1"/>
          </a:blipFill>
          <a:ln w="9525">
            <a:noFill/>
          </a:ln>
        </p:spPr>
        <p:txBody>
          <a:bodyPr wrap="none" anchor="ctr"/>
          <a:p>
            <a:endParaRPr lang="zh-CN" altLang="zh-CN" b="1" dirty="0">
              <a:solidFill>
                <a:schemeClr val="tx1"/>
              </a:solidFill>
              <a:latin typeface="Segoe UI" panose="020B0502040204020203" pitchFamily="34" charset="0"/>
              <a:ea typeface="宋体" panose="02010600030101010101" pitchFamily="2" charset="-122"/>
            </a:endParaRPr>
          </a:p>
        </p:txBody>
      </p:sp>
      <p:sp>
        <p:nvSpPr>
          <p:cNvPr id="9221" name="Rectangle 6"/>
          <p:cNvSpPr/>
          <p:nvPr/>
        </p:nvSpPr>
        <p:spPr>
          <a:xfrm>
            <a:off x="1302385" y="5007610"/>
            <a:ext cx="6892290" cy="571500"/>
          </a:xfrm>
          <a:prstGeom prst="rect">
            <a:avLst/>
          </a:prstGeom>
          <a:noFill/>
          <a:ln w="9525">
            <a:noFill/>
          </a:ln>
        </p:spPr>
        <p:txBody>
          <a:bodyPr anchor="t"/>
          <a:p>
            <a:pPr>
              <a:lnSpc>
                <a:spcPct val="120000"/>
              </a:lnSpc>
              <a:spcBef>
                <a:spcPct val="20000"/>
              </a:spcBef>
            </a:pPr>
            <a:r>
              <a:rPr lang="zh-CN" altLang="zh-CN" sz="3500" b="1" dirty="0">
                <a:solidFill>
                  <a:schemeClr val="bg1"/>
                </a:solidFill>
                <a:latin typeface="宋体" panose="02010600030101010101" pitchFamily="2" charset="-122"/>
                <a:ea typeface="宋体" panose="02010600030101010101" pitchFamily="2" charset="-122"/>
              </a:rPr>
              <a:t>哈尔滨安泰利达科技开发有限公司</a:t>
            </a:r>
            <a:endParaRPr lang="en-US" altLang="zh-CN" sz="3500" b="1" dirty="0">
              <a:solidFill>
                <a:schemeClr val="bg1"/>
              </a:solidFill>
              <a:latin typeface="宋体" panose="02010600030101010101" pitchFamily="2" charset="-122"/>
              <a:ea typeface="宋体" panose="02010600030101010101" pitchFamily="2" charset="-122"/>
            </a:endParaRPr>
          </a:p>
        </p:txBody>
      </p:sp>
      <p:pic>
        <p:nvPicPr>
          <p:cNvPr id="4" name="图片 1" descr="C:\Users\lieti\Desktop\安泰利达公司图标.png安泰利达公司图标"/>
          <p:cNvPicPr>
            <a:picLocks noChangeAspect="1"/>
          </p:cNvPicPr>
          <p:nvPr>
            <p:ph sz="half" idx="1"/>
          </p:nvPr>
        </p:nvPicPr>
        <p:blipFill>
          <a:blip r:embed="rId2"/>
          <a:stretch>
            <a:fillRect/>
          </a:stretch>
        </p:blipFill>
        <p:spPr>
          <a:xfrm>
            <a:off x="2121535" y="678815"/>
            <a:ext cx="5121910" cy="805815"/>
          </a:xfrm>
          <a:prstGeom prst="rect">
            <a:avLst/>
          </a:prstGeom>
          <a:noFill/>
          <a:ln w="9525">
            <a:noFill/>
          </a:ln>
        </p:spPr>
      </p:pic>
      <p:sp>
        <p:nvSpPr>
          <p:cNvPr id="5" name="Rectangle 6"/>
          <p:cNvSpPr/>
          <p:nvPr/>
        </p:nvSpPr>
        <p:spPr>
          <a:xfrm>
            <a:off x="1402080" y="5619750"/>
            <a:ext cx="6892290" cy="571500"/>
          </a:xfrm>
          <a:prstGeom prst="rect">
            <a:avLst/>
          </a:prstGeom>
          <a:noFill/>
          <a:ln w="9525">
            <a:noFill/>
          </a:ln>
        </p:spPr>
        <p:txBody>
          <a:bodyPr anchor="t"/>
          <a:p>
            <a:pPr>
              <a:lnSpc>
                <a:spcPct val="120000"/>
              </a:lnSpc>
              <a:spcBef>
                <a:spcPct val="20000"/>
              </a:spcBef>
            </a:pPr>
            <a:r>
              <a:rPr lang="zh-CN" altLang="zh-CN" sz="1700" b="1" i="1" dirty="0">
                <a:solidFill>
                  <a:schemeClr val="bg1"/>
                </a:solidFill>
                <a:latin typeface="宋体" panose="02010600030101010101" pitchFamily="2" charset="-122"/>
                <a:ea typeface="宋体" panose="02010600030101010101" pitchFamily="2" charset="-122"/>
              </a:rPr>
              <a:t>Aetnalida Harbin Science &amp; Technology Development Co., Ltd. </a:t>
            </a:r>
            <a:endParaRPr lang="zh-CN" altLang="zh-CN" sz="1700" b="1" i="1" dirty="0">
              <a:solidFill>
                <a:schemeClr val="bg1"/>
              </a:solidFill>
              <a:latin typeface="宋体" panose="02010600030101010101" pitchFamily="2" charset="-122"/>
              <a:ea typeface="宋体" panose="02010600030101010101"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half" idx="4294967295"/>
          </p:nvPr>
        </p:nvSpPr>
        <p:spPr>
          <a:xfrm>
            <a:off x="1063625" y="1556385"/>
            <a:ext cx="8080375" cy="4728210"/>
          </a:xfrm>
        </p:spPr>
        <p:txBody>
          <a:bodyPr/>
          <a:p>
            <a:pPr marL="0" indent="0" algn="just" latinLnBrk="0">
              <a:lnSpc>
                <a:spcPct val="100000"/>
              </a:lnSpc>
              <a:spcBef>
                <a:spcPts val="0"/>
              </a:spcBef>
              <a:buFont typeface="仿宋_GB2312" panose="02010609030101010101" pitchFamily="49" charset="-122"/>
              <a:buNone/>
            </a:pPr>
            <a:r>
              <a:rPr lang="zh-CN" altLang="en-US" b="1" dirty="0">
                <a:latin typeface="宋体" panose="02010600030101010101" pitchFamily="2" charset="-122"/>
                <a:ea typeface="宋体" panose="02010600030101010101" pitchFamily="2" charset="-122"/>
                <a:cs typeface="宋体" panose="02010600030101010101" pitchFamily="2" charset="-122"/>
                <a:sym typeface="+mn-ea"/>
              </a:rPr>
              <a:t>一</a:t>
            </a:r>
            <a:r>
              <a:rPr lang="en-US" altLang="zh-CN" b="1"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b="1" dirty="0">
                <a:latin typeface="宋体" panose="02010600030101010101" pitchFamily="2" charset="-122"/>
                <a:ea typeface="宋体" panose="02010600030101010101" pitchFamily="2" charset="-122"/>
                <a:cs typeface="宋体" panose="02010600030101010101" pitchFamily="2" charset="-122"/>
                <a:sym typeface="+mn-ea"/>
              </a:rPr>
              <a:t>装置简介</a:t>
            </a:r>
            <a:endParaRPr lang="zh-CN" altLang="en-US" b="1" dirty="0">
              <a:latin typeface="宋体" panose="02010600030101010101" pitchFamily="2" charset="-122"/>
              <a:ea typeface="宋体" panose="02010600030101010101" pitchFamily="2" charset="-122"/>
              <a:cs typeface="宋体" panose="02010600030101010101" pitchFamily="2" charset="-122"/>
              <a:sym typeface="+mn-ea"/>
            </a:endParaRPr>
          </a:p>
          <a:p>
            <a:pPr marL="0" indent="0" algn="just" latinLnBrk="0">
              <a:lnSpc>
                <a:spcPct val="100000"/>
              </a:lnSpc>
              <a:spcBef>
                <a:spcPts val="0"/>
              </a:spcBef>
              <a:buFont typeface="仿宋_GB2312" panose="02010609030101010101" pitchFamily="49" charset="-122"/>
              <a:buNone/>
            </a:pPr>
            <a:endParaRPr lang="zh-CN" altLang="en-US" b="1"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latinLnBrk="0">
              <a:lnSpc>
                <a:spcPct val="100000"/>
              </a:lnSpc>
              <a:spcBef>
                <a:spcPts val="0"/>
              </a:spcBef>
              <a:buFont typeface="仿宋_GB2312" panose="02010609030101010101" pitchFamily="49" charset="-122"/>
              <a:buNone/>
            </a:pPr>
            <a:r>
              <a:rPr lang="zh-CN" altLang="en-US" b="1" dirty="0">
                <a:latin typeface="宋体" panose="02010600030101010101" pitchFamily="2" charset="-122"/>
                <a:ea typeface="宋体" panose="02010600030101010101" pitchFamily="2" charset="-122"/>
                <a:cs typeface="宋体" panose="02010600030101010101" pitchFamily="2" charset="-122"/>
                <a:sym typeface="+mn-ea"/>
              </a:rPr>
              <a:t>二</a:t>
            </a:r>
            <a:r>
              <a:rPr lang="en-US" altLang="zh-CN" b="1"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b="1" dirty="0">
                <a:latin typeface="宋体" panose="02010600030101010101" pitchFamily="2" charset="-122"/>
                <a:ea typeface="宋体" panose="02010600030101010101" pitchFamily="2" charset="-122"/>
                <a:cs typeface="宋体" panose="02010600030101010101" pitchFamily="2" charset="-122"/>
                <a:sym typeface="+mn-ea"/>
              </a:rPr>
              <a:t>工作原理</a:t>
            </a:r>
            <a:endParaRPr lang="zh-CN" altLang="en-US" b="1" dirty="0">
              <a:latin typeface="宋体" panose="02010600030101010101" pitchFamily="2" charset="-122"/>
              <a:ea typeface="宋体" panose="02010600030101010101" pitchFamily="2" charset="-122"/>
              <a:cs typeface="宋体" panose="02010600030101010101" pitchFamily="2" charset="-122"/>
              <a:sym typeface="+mn-ea"/>
            </a:endParaRPr>
          </a:p>
          <a:p>
            <a:pPr marL="0" indent="0" latinLnBrk="0">
              <a:lnSpc>
                <a:spcPct val="100000"/>
              </a:lnSpc>
              <a:spcBef>
                <a:spcPts val="0"/>
              </a:spcBef>
              <a:buFont typeface="仿宋_GB2312" panose="02010609030101010101" pitchFamily="49" charset="-122"/>
              <a:buNone/>
            </a:pPr>
            <a:endParaRPr lang="en-US" altLang="zh-CN" b="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indent="0" latinLnBrk="0">
              <a:lnSpc>
                <a:spcPct val="100000"/>
              </a:lnSpc>
              <a:spcBef>
                <a:spcPts val="0"/>
              </a:spcBef>
              <a:buFont typeface="仿宋_GB2312" panose="02010609030101010101" pitchFamily="49" charset="-122"/>
              <a:buNone/>
            </a:pPr>
            <a:r>
              <a:rPr lang="zh-CN" altLang="en-US" b="1" dirty="0">
                <a:latin typeface="宋体" panose="02010600030101010101" pitchFamily="2" charset="-122"/>
                <a:ea typeface="宋体" panose="02010600030101010101" pitchFamily="2" charset="-122"/>
                <a:cs typeface="宋体" panose="02010600030101010101" pitchFamily="2" charset="-122"/>
                <a:sym typeface="+mn-ea"/>
              </a:rPr>
              <a:t>三</a:t>
            </a:r>
            <a:r>
              <a:rPr lang="en-US" altLang="zh-CN" b="1"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b="1" dirty="0">
                <a:latin typeface="宋体" panose="02010600030101010101" pitchFamily="2" charset="-122"/>
                <a:ea typeface="宋体" panose="02010600030101010101" pitchFamily="2" charset="-122"/>
                <a:cs typeface="宋体" panose="02010600030101010101" pitchFamily="2" charset="-122"/>
                <a:sym typeface="+mn-ea"/>
              </a:rPr>
              <a:t>设备流程图</a:t>
            </a:r>
            <a:endParaRPr lang="zh-CN" altLang="en-US" b="1" dirty="0">
              <a:latin typeface="宋体" panose="02010600030101010101" pitchFamily="2" charset="-122"/>
              <a:ea typeface="宋体" panose="02010600030101010101" pitchFamily="2" charset="-122"/>
              <a:cs typeface="宋体" panose="02010600030101010101" pitchFamily="2" charset="-122"/>
              <a:sym typeface="+mn-ea"/>
            </a:endParaRPr>
          </a:p>
          <a:p>
            <a:pPr marL="0" indent="0" latinLnBrk="0">
              <a:lnSpc>
                <a:spcPct val="100000"/>
              </a:lnSpc>
              <a:spcBef>
                <a:spcPts val="0"/>
              </a:spcBef>
              <a:buFont typeface="仿宋_GB2312" panose="02010609030101010101" pitchFamily="49" charset="-122"/>
              <a:buNone/>
            </a:pPr>
            <a:endParaRPr lang="zh-CN" altLang="en-US" b="1" dirty="0">
              <a:latin typeface="宋体" panose="02010600030101010101" pitchFamily="2" charset="-122"/>
              <a:ea typeface="宋体" panose="02010600030101010101" pitchFamily="2" charset="-122"/>
              <a:cs typeface="宋体" panose="02010600030101010101" pitchFamily="2" charset="-122"/>
              <a:sym typeface="+mn-ea"/>
            </a:endParaRPr>
          </a:p>
          <a:p>
            <a:pPr marL="0" indent="0" latinLnBrk="0">
              <a:lnSpc>
                <a:spcPct val="100000"/>
              </a:lnSpc>
              <a:spcBef>
                <a:spcPts val="0"/>
              </a:spcBef>
              <a:buFont typeface="仿宋_GB2312" panose="02010609030101010101" pitchFamily="49" charset="-122"/>
              <a:buNone/>
            </a:pPr>
            <a:r>
              <a:rPr lang="zh-CN" altLang="en-US" b="1" dirty="0">
                <a:latin typeface="宋体" panose="02010600030101010101" pitchFamily="2" charset="-122"/>
                <a:ea typeface="宋体" panose="02010600030101010101" pitchFamily="2" charset="-122"/>
                <a:cs typeface="宋体" panose="02010600030101010101" pitchFamily="2" charset="-122"/>
                <a:sym typeface="+mn-ea"/>
              </a:rPr>
              <a:t>四</a:t>
            </a:r>
            <a:r>
              <a:rPr lang="en-US" altLang="zh-CN" b="1"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b="1" dirty="0">
                <a:latin typeface="宋体" panose="02010600030101010101" pitchFamily="2" charset="-122"/>
                <a:ea typeface="宋体" panose="02010600030101010101" pitchFamily="2" charset="-122"/>
                <a:cs typeface="宋体" panose="02010600030101010101" pitchFamily="2" charset="-122"/>
                <a:sym typeface="+mn-ea"/>
              </a:rPr>
              <a:t>快速使用指南</a:t>
            </a:r>
            <a:endParaRPr lang="zh-CN" altLang="en-US" b="1" dirty="0">
              <a:latin typeface="宋体" panose="02010600030101010101" pitchFamily="2" charset="-122"/>
              <a:ea typeface="宋体" panose="02010600030101010101" pitchFamily="2" charset="-122"/>
              <a:cs typeface="宋体" panose="02010600030101010101" pitchFamily="2" charset="-122"/>
              <a:sym typeface="+mn-ea"/>
            </a:endParaRPr>
          </a:p>
          <a:p>
            <a:pPr marL="0" indent="0" latinLnBrk="0">
              <a:lnSpc>
                <a:spcPct val="100000"/>
              </a:lnSpc>
              <a:spcBef>
                <a:spcPts val="0"/>
              </a:spcBef>
              <a:buFont typeface="仿宋_GB2312" panose="02010609030101010101" pitchFamily="49" charset="-122"/>
              <a:buNone/>
            </a:pP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文本框 1"/>
          <p:cNvSpPr txBox="1"/>
          <p:nvPr/>
        </p:nvSpPr>
        <p:spPr>
          <a:xfrm>
            <a:off x="252413" y="333375"/>
            <a:ext cx="4392612" cy="829945"/>
          </a:xfrm>
          <a:prstGeom prst="rect">
            <a:avLst/>
          </a:prstGeom>
          <a:noFill/>
          <a:ln w="9525">
            <a:noFill/>
          </a:ln>
        </p:spPr>
        <p:txBody>
          <a:bodyPr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一</a:t>
            </a:r>
            <a:r>
              <a:rPr lang="en-US" altLang="zh-CN" b="1">
                <a:solidFill>
                  <a:srgbClr val="0070C0"/>
                </a:solidFill>
                <a:latin typeface="微软雅黑" panose="020B0503020204020204" pitchFamily="34" charset="-122"/>
                <a:ea typeface="微软雅黑" panose="020B0503020204020204" pitchFamily="34" charset="-122"/>
              </a:rPr>
              <a:t>. </a:t>
            </a:r>
            <a:r>
              <a:rPr lang="zh-CN" altLang="en-US" b="1">
                <a:solidFill>
                  <a:srgbClr val="0070C0"/>
                </a:solidFill>
                <a:latin typeface="微软雅黑" panose="020B0503020204020204" pitchFamily="34" charset="-122"/>
                <a:ea typeface="微软雅黑" panose="020B0503020204020204" pitchFamily="34" charset="-122"/>
              </a:rPr>
              <a:t>装置</a:t>
            </a:r>
            <a:r>
              <a:rPr lang="zh-CN" altLang="en-US" b="1" dirty="0">
                <a:solidFill>
                  <a:srgbClr val="0070C0"/>
                </a:solidFill>
                <a:latin typeface="微软雅黑" panose="020B0503020204020204" pitchFamily="34" charset="-122"/>
                <a:ea typeface="微软雅黑" panose="020B0503020204020204" pitchFamily="34" charset="-122"/>
              </a:rPr>
              <a:t>简介</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12291" name="Text Box 4"/>
          <p:cNvSpPr txBox="1"/>
          <p:nvPr/>
        </p:nvSpPr>
        <p:spPr>
          <a:xfrm>
            <a:off x="158750" y="1443990"/>
            <a:ext cx="8774430" cy="3969385"/>
          </a:xfrm>
          <a:prstGeom prst="rect">
            <a:avLst/>
          </a:prstGeom>
          <a:noFill/>
          <a:ln w="9525">
            <a:noFill/>
          </a:ln>
        </p:spPr>
        <p:txBody>
          <a:bodyPr wrap="square" anchor="t">
            <a:spAutoFit/>
          </a:bodyPr>
          <a:p>
            <a:pPr marL="342900" indent="-342900" eaLnBrk="0" hangingPunct="0">
              <a:lnSpc>
                <a:spcPct val="150000"/>
              </a:lnSpc>
              <a:buClr>
                <a:srgbClr val="0070C0"/>
              </a:buClr>
              <a:buFont typeface="Wingdings" panose="05000000000000000000" pitchFamily="2" charset="2"/>
              <a:buNone/>
            </a:pPr>
            <a:r>
              <a:rPr lang="en-US" altLang="zh-CN" sz="2100">
                <a:solidFill>
                  <a:schemeClr val="tx1"/>
                </a:solidFill>
                <a:latin typeface="仿宋" panose="02010609060101010101" charset="-122"/>
                <a:ea typeface="仿宋" panose="02010609060101010101" charset="-122"/>
              </a:rPr>
              <a:t>  </a:t>
            </a:r>
            <a:r>
              <a:rPr lang="en-US" altLang="zh-CN">
                <a:solidFill>
                  <a:schemeClr val="tx1"/>
                </a:solidFill>
                <a:latin typeface="仿宋" panose="02010609060101010101" charset="-122"/>
                <a:ea typeface="仿宋" panose="02010609060101010101" charset="-122"/>
              </a:rPr>
              <a:t>  </a:t>
            </a:r>
            <a:r>
              <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rPr>
              <a:t> </a:t>
            </a:r>
            <a:r>
              <a:rPr altLang="zh-CN">
                <a:solidFill>
                  <a:schemeClr val="tx1"/>
                </a:solidFill>
                <a:latin typeface="宋体" panose="02010600030101010101" pitchFamily="2" charset="-122"/>
                <a:ea typeface="宋体" panose="02010600030101010101" pitchFamily="2" charset="-122"/>
                <a:cs typeface="宋体" panose="02010600030101010101" pitchFamily="2" charset="-122"/>
              </a:rPr>
              <a:t>ZSL-1型转子内冷水处理装置是我公司专门针对双水内冷机组中的转子内冷水系统进行开发设计的，其核心目的是为了降低内冷水对转子线棒的腐蚀，防止铜腐蚀产物沉积堵塞线棒。通过该处理装置连续不断地对内冷水的循环处理，维持内冷水质在弱碱性区域（</a:t>
            </a:r>
            <a:r>
              <a:rPr lang="en-US">
                <a:solidFill>
                  <a:schemeClr val="tx1"/>
                </a:solidFill>
                <a:latin typeface="宋体" panose="02010600030101010101" pitchFamily="2" charset="-122"/>
                <a:ea typeface="宋体" panose="02010600030101010101" pitchFamily="2" charset="-122"/>
                <a:cs typeface="宋体" panose="02010600030101010101" pitchFamily="2" charset="-122"/>
              </a:rPr>
              <a:t>p</a:t>
            </a:r>
            <a:r>
              <a:rPr altLang="zh-CN">
                <a:solidFill>
                  <a:schemeClr val="tx1"/>
                </a:solidFill>
                <a:latin typeface="宋体" panose="02010600030101010101" pitchFamily="2" charset="-122"/>
                <a:ea typeface="宋体" panose="02010600030101010101" pitchFamily="2" charset="-122"/>
                <a:cs typeface="宋体" panose="02010600030101010101" pitchFamily="2" charset="-122"/>
              </a:rPr>
              <a:t>H≥7），同时为了机组运行安全，保证电导率小于5.0µS/cm，腐蚀产物铜离子少于</a:t>
            </a:r>
            <a:r>
              <a:rPr lang="en-US">
                <a:solidFill>
                  <a:schemeClr val="tx1"/>
                </a:solidFill>
                <a:latin typeface="宋体" panose="02010600030101010101" pitchFamily="2" charset="-122"/>
                <a:ea typeface="宋体" panose="02010600030101010101" pitchFamily="2" charset="-122"/>
                <a:cs typeface="宋体" panose="02010600030101010101" pitchFamily="2" charset="-122"/>
              </a:rPr>
              <a:t>40</a:t>
            </a:r>
            <a:r>
              <a:rPr altLang="zh-CN">
                <a:solidFill>
                  <a:schemeClr val="tx1"/>
                </a:solidFill>
                <a:latin typeface="宋体" panose="02010600030101010101" pitchFamily="2" charset="-122"/>
                <a:ea typeface="宋体" panose="02010600030101010101" pitchFamily="2" charset="-122"/>
                <a:cs typeface="宋体" panose="02010600030101010101" pitchFamily="2" charset="-122"/>
              </a:rPr>
              <a:t>µg/L，期望值</a:t>
            </a:r>
            <a:r>
              <a:rPr lang="en-US">
                <a:solidFill>
                  <a:schemeClr val="tx1"/>
                </a:solidFill>
                <a:latin typeface="宋体" panose="02010600030101010101" pitchFamily="2" charset="-122"/>
                <a:ea typeface="宋体" panose="02010600030101010101" pitchFamily="2" charset="-122"/>
                <a:cs typeface="宋体" panose="02010600030101010101" pitchFamily="2" charset="-122"/>
              </a:rPr>
              <a:t>2</a:t>
            </a:r>
            <a:r>
              <a:rPr altLang="zh-CN">
                <a:solidFill>
                  <a:schemeClr val="tx1"/>
                </a:solidFill>
                <a:latin typeface="宋体" panose="02010600030101010101" pitchFamily="2" charset="-122"/>
                <a:ea typeface="宋体" panose="02010600030101010101" pitchFamily="2" charset="-122"/>
                <a:cs typeface="宋体" panose="02010600030101010101" pitchFamily="2" charset="-122"/>
              </a:rPr>
              <a:t>0µg/L。</a:t>
            </a:r>
            <a:endParaRPr lang="zh-CN" altLang="en-US" dirty="0">
              <a:solidFill>
                <a:schemeClr val="tx1"/>
              </a:solidFill>
              <a:latin typeface="仿宋" panose="02010609060101010101" charset="-122"/>
              <a:ea typeface="仿宋"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文本框 1"/>
          <p:cNvSpPr txBox="1"/>
          <p:nvPr/>
        </p:nvSpPr>
        <p:spPr>
          <a:xfrm>
            <a:off x="252413" y="333375"/>
            <a:ext cx="4392612" cy="829945"/>
          </a:xfrm>
          <a:prstGeom prst="rect">
            <a:avLst/>
          </a:prstGeom>
          <a:noFill/>
          <a:ln w="9525">
            <a:noFill/>
          </a:ln>
        </p:spPr>
        <p:txBody>
          <a:bodyPr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一</a:t>
            </a:r>
            <a:r>
              <a:rPr lang="en-US" altLang="zh-CN" b="1">
                <a:solidFill>
                  <a:srgbClr val="0070C0"/>
                </a:solidFill>
                <a:latin typeface="微软雅黑" panose="020B0503020204020204" pitchFamily="34" charset="-122"/>
                <a:ea typeface="微软雅黑" panose="020B0503020204020204" pitchFamily="34" charset="-122"/>
              </a:rPr>
              <a:t>. </a:t>
            </a:r>
            <a:r>
              <a:rPr lang="zh-CN" altLang="en-US" b="1">
                <a:solidFill>
                  <a:srgbClr val="0070C0"/>
                </a:solidFill>
                <a:latin typeface="微软雅黑" panose="020B0503020204020204" pitchFamily="34" charset="-122"/>
                <a:ea typeface="微软雅黑" panose="020B0503020204020204" pitchFamily="34" charset="-122"/>
              </a:rPr>
              <a:t>Device profile</a:t>
            </a:r>
            <a:endParaRPr lang="zh-CN" altLang="en-US" b="1">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12291" name="Text Box 4"/>
          <p:cNvSpPr txBox="1"/>
          <p:nvPr/>
        </p:nvSpPr>
        <p:spPr>
          <a:xfrm>
            <a:off x="158750" y="1063625"/>
            <a:ext cx="8774430" cy="6092825"/>
          </a:xfrm>
          <a:prstGeom prst="rect">
            <a:avLst/>
          </a:prstGeom>
          <a:noFill/>
          <a:ln w="9525">
            <a:noFill/>
          </a:ln>
        </p:spPr>
        <p:txBody>
          <a:bodyPr wrap="square" anchor="t">
            <a:spAutoFit/>
          </a:bodyPr>
          <a:p>
            <a:pPr marL="342900" indent="-342900" eaLnBrk="0" hangingPunct="0">
              <a:lnSpc>
                <a:spcPct val="150000"/>
              </a:lnSpc>
              <a:buClr>
                <a:srgbClr val="0070C0"/>
              </a:buClr>
              <a:buFont typeface="Wingdings" panose="05000000000000000000" pitchFamily="2" charset="2"/>
              <a:buNone/>
            </a:pPr>
            <a:r>
              <a:rPr lang="en-US" altLang="zh-CN" sz="2000">
                <a:solidFill>
                  <a:schemeClr val="tx1"/>
                </a:solidFill>
                <a:latin typeface="仿宋" panose="02010609060101010101" charset="-122"/>
                <a:ea typeface="仿宋" panose="02010609060101010101" charset="-122"/>
              </a:rPr>
              <a:t>   </a:t>
            </a:r>
            <a:r>
              <a:rPr lang="en-US" altLang="zh-CN" sz="2000">
                <a:solidFill>
                  <a:schemeClr val="tx1"/>
                </a:solidFill>
                <a:uFillTx/>
                <a:latin typeface="宋体" panose="02010600030101010101" pitchFamily="2" charset="-122"/>
                <a:ea typeface="宋体" panose="02010600030101010101" pitchFamily="2" charset="-122"/>
              </a:rPr>
              <a:t> The ZSL-1 rotor water processing unit is designed for in-rotor cold water system of dual internal water cooling rotary condenser by our company. The central purpose is that reduce the corrosion of inner cooling water to rotor bars, and prevent rotor bars clogging caused by the deposition of copper corrosion products. By the cycle treatment continuously of the device to inner cooling water, the pH of inner cooling water maintain in alkalescence (pH ≥ 7). Meanwhile, for the safe of unit operation, the conductivity of inner cooling water should be less than 5.0 µS/cm. And the concentration value of corrosion products copper ions should be less than 40 µg/L, the expected value is 20 µg/L.</a:t>
            </a:r>
            <a:endParaRPr lang="en-US" altLang="zh-CN" sz="2000">
              <a:solidFill>
                <a:schemeClr val="tx1"/>
              </a:solidFill>
              <a:uFillTx/>
              <a:latin typeface="仿宋" panose="02010609060101010101" charset="-122"/>
              <a:ea typeface="仿宋" panose="02010609060101010101" charset="-122"/>
            </a:endParaRPr>
          </a:p>
          <a:p>
            <a:pPr marL="342900" indent="-342900" eaLnBrk="0" hangingPunct="0">
              <a:lnSpc>
                <a:spcPct val="150000"/>
              </a:lnSpc>
              <a:buClr>
                <a:srgbClr val="0070C0"/>
              </a:buClr>
              <a:buFont typeface="Wingdings" panose="05000000000000000000" pitchFamily="2" charset="2"/>
              <a:buNone/>
            </a:pPr>
            <a:endParaRPr lang="en-US" altLang="zh-CN" sz="2000" dirty="0">
              <a:solidFill>
                <a:schemeClr val="tx1"/>
              </a:solidFill>
              <a:uFillTx/>
              <a:latin typeface="仿宋" panose="02010609060101010101" charset="-122"/>
              <a:ea typeface="仿宋"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文本框 1"/>
          <p:cNvSpPr txBox="1"/>
          <p:nvPr/>
        </p:nvSpPr>
        <p:spPr>
          <a:xfrm>
            <a:off x="252730" y="333375"/>
            <a:ext cx="6888480" cy="829945"/>
          </a:xfrm>
          <a:prstGeom prst="rect">
            <a:avLst/>
          </a:prstGeom>
          <a:noFill/>
          <a:ln w="9525">
            <a:noFill/>
          </a:ln>
        </p:spPr>
        <p:txBody>
          <a:bodyPr wrap="square"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二</a:t>
            </a:r>
            <a:r>
              <a:rPr lang="en-US" altLang="zh-CN" b="1">
                <a:solidFill>
                  <a:srgbClr val="0070C0"/>
                </a:solidFill>
                <a:latin typeface="微软雅黑" panose="020B0503020204020204" pitchFamily="34" charset="-122"/>
                <a:ea typeface="微软雅黑" panose="020B0503020204020204" pitchFamily="34" charset="-122"/>
              </a:rPr>
              <a:t>. </a:t>
            </a:r>
            <a:r>
              <a:rPr lang="zh-CN" altLang="en-US" b="1" dirty="0">
                <a:solidFill>
                  <a:srgbClr val="0070C0"/>
                </a:solidFill>
                <a:latin typeface="微软雅黑" panose="020B0503020204020204" pitchFamily="34" charset="-122"/>
                <a:ea typeface="微软雅黑" panose="020B0503020204020204" pitchFamily="34" charset="-122"/>
              </a:rPr>
              <a:t>工作原理</a:t>
            </a:r>
            <a:r>
              <a:rPr lang="zh-CN" altLang="en-US" b="1" dirty="0">
                <a:solidFill>
                  <a:srgbClr val="0070C0"/>
                </a:solidFill>
                <a:latin typeface="微软雅黑" panose="020B0503020204020204" pitchFamily="34" charset="-122"/>
                <a:ea typeface="微软雅黑" panose="020B0503020204020204" pitchFamily="34" charset="-122"/>
                <a:sym typeface="+mn-ea"/>
              </a:rPr>
              <a:t>  Working principle</a:t>
            </a:r>
            <a:r>
              <a:rPr lang="zh-CN" altLang="en-US" b="1" dirty="0">
                <a:solidFill>
                  <a:srgbClr val="0070C0"/>
                </a:solidFill>
                <a:latin typeface="微软雅黑" panose="020B0503020204020204" pitchFamily="34" charset="-122"/>
                <a:ea typeface="微软雅黑" panose="020B0503020204020204" pitchFamily="34" charset="-122"/>
              </a:rPr>
              <a:t>  </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13314" name="Text Box 4"/>
          <p:cNvSpPr txBox="1"/>
          <p:nvPr/>
        </p:nvSpPr>
        <p:spPr>
          <a:xfrm>
            <a:off x="252730" y="1761808"/>
            <a:ext cx="6805613" cy="1660525"/>
          </a:xfrm>
          <a:prstGeom prst="rect">
            <a:avLst/>
          </a:prstGeom>
          <a:noFill/>
          <a:ln w="9525">
            <a:noFill/>
          </a:ln>
        </p:spPr>
        <p:txBody>
          <a:bodyPr wrap="square" anchor="t">
            <a:spAutoFit/>
          </a:bodyPr>
          <a:p>
            <a:pPr marL="342900" indent="-342900" eaLnBrk="0" hangingPunct="0">
              <a:lnSpc>
                <a:spcPct val="150000"/>
              </a:lnSpc>
              <a:buClr>
                <a:srgbClr val="0070C0"/>
              </a:buClr>
              <a:buFont typeface="Wingdings" panose="05000000000000000000" pitchFamily="2" charset="2"/>
              <a:buNone/>
            </a:pPr>
            <a:r>
              <a:rPr lang="en-US" altLang="zh-CN" sz="2200">
                <a:solidFill>
                  <a:schemeClr val="tx1"/>
                </a:solidFill>
                <a:latin typeface="仿宋" panose="02010609060101010101" charset="-122"/>
                <a:ea typeface="仿宋" panose="02010609060101010101" charset="-122"/>
              </a:rPr>
              <a:t>		</a:t>
            </a:r>
            <a:r>
              <a:rPr lang="zh-CN" sz="2200">
                <a:solidFill>
                  <a:schemeClr val="tx1"/>
                </a:solidFill>
                <a:latin typeface="宋体" panose="02010600030101010101" pitchFamily="2" charset="-122"/>
                <a:ea typeface="宋体" panose="02010600030101010101" pitchFamily="2" charset="-122"/>
                <a:cs typeface="宋体" panose="02010600030101010101" pitchFamily="2" charset="-122"/>
              </a:rPr>
              <a:t>高分子过滤的膜处理组件可以去除掉内冷水系统中的杂质, 彻底去除内冷水中的固态及离子态铜物质、机械杂质及不溶物。</a:t>
            </a:r>
            <a:r>
              <a:rPr lang="zh-CN" altLang="en-US" dirty="0">
                <a:solidFill>
                  <a:schemeClr val="tx1"/>
                </a:solidFill>
                <a:latin typeface="仿宋" panose="02010609060101010101" charset="-122"/>
                <a:ea typeface="仿宋" panose="02010609060101010101" charset="-122"/>
                <a:sym typeface="Arial" panose="020B0604020202020204" pitchFamily="34" charset="0"/>
              </a:rPr>
              <a:t> </a:t>
            </a:r>
            <a:endParaRPr lang="zh-CN" altLang="en-US" dirty="0">
              <a:solidFill>
                <a:schemeClr val="tx1"/>
              </a:solidFill>
              <a:latin typeface="仿宋" panose="02010609060101010101" charset="-122"/>
              <a:ea typeface="仿宋" panose="02010609060101010101" charset="-122"/>
              <a:sym typeface="Arial" panose="020B0604020202020204" pitchFamily="34" charset="0"/>
            </a:endParaRPr>
          </a:p>
        </p:txBody>
      </p:sp>
      <p:sp>
        <p:nvSpPr>
          <p:cNvPr id="12292" name="文本框 1"/>
          <p:cNvSpPr txBox="1"/>
          <p:nvPr/>
        </p:nvSpPr>
        <p:spPr>
          <a:xfrm>
            <a:off x="63500" y="1049655"/>
            <a:ext cx="8361680" cy="521970"/>
          </a:xfrm>
          <a:prstGeom prst="rect">
            <a:avLst/>
          </a:prstGeom>
          <a:noFill/>
          <a:ln w="9525">
            <a:noFill/>
          </a:ln>
        </p:spPr>
        <p:txBody>
          <a:bodyPr wrap="none" anchor="t">
            <a:spAutoFit/>
          </a:bodyPr>
          <a:p>
            <a:pPr algn="l" eaLnBrk="0" hangingPunct="0"/>
            <a:r>
              <a:rPr lang="zh-CN" altLang="zh-CN" sz="280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rPr>
              <a:t>1.膜处理组件  Membrane Treatment Subassembly  </a:t>
            </a:r>
            <a:endParaRPr lang="zh-CN" altLang="en-US" noProof="1">
              <a:latin typeface="Arial" panose="020B0604020202020204" pitchFamily="34" charset="0"/>
              <a:ea typeface="仿宋" panose="02010609060101010101" charset="-122"/>
            </a:endParaRPr>
          </a:p>
        </p:txBody>
      </p:sp>
      <p:pic>
        <p:nvPicPr>
          <p:cNvPr id="13318" name="图片 8" descr="C:\Users\lieti\Desktop\膜.png膜"/>
          <p:cNvPicPr/>
          <p:nvPr/>
        </p:nvPicPr>
        <p:blipFill>
          <a:blip r:embed="rId1"/>
          <a:stretch>
            <a:fillRect/>
          </a:stretch>
        </p:blipFill>
        <p:spPr>
          <a:xfrm>
            <a:off x="7224713" y="1761808"/>
            <a:ext cx="1200150" cy="4616450"/>
          </a:xfrm>
          <a:prstGeom prst="rect">
            <a:avLst/>
          </a:prstGeom>
          <a:noFill/>
          <a:ln w="9525">
            <a:noFill/>
          </a:ln>
        </p:spPr>
      </p:pic>
      <p:sp>
        <p:nvSpPr>
          <p:cNvPr id="4" name="文本框 3"/>
          <p:cNvSpPr txBox="1"/>
          <p:nvPr/>
        </p:nvSpPr>
        <p:spPr>
          <a:xfrm>
            <a:off x="252730" y="3535045"/>
            <a:ext cx="6805295" cy="2491740"/>
          </a:xfrm>
          <a:prstGeom prst="rect">
            <a:avLst/>
          </a:prstGeom>
          <a:noFill/>
        </p:spPr>
        <p:txBody>
          <a:bodyPr wrap="square" rtlCol="0">
            <a:spAutoFit/>
          </a:bodyPr>
          <a:p>
            <a:pPr marL="342900" indent="-342900" algn="l" eaLnBrk="0" hangingPunct="0">
              <a:lnSpc>
                <a:spcPct val="150000"/>
              </a:lnSpc>
              <a:buClr>
                <a:srgbClr val="0070C0"/>
              </a:buClr>
              <a:buFont typeface="Wingdings" panose="05000000000000000000" pitchFamily="2" charset="2"/>
            </a:pPr>
            <a:r>
              <a:rPr lang="en-US" altLang="zh-CN">
                <a:ea typeface="仿宋" panose="02010609060101010101" charset="-122"/>
              </a:rPr>
              <a:t>    </a:t>
            </a:r>
            <a:r>
              <a:rPr lang="en-US" altLang="zh-CN" sz="1900">
                <a:solidFill>
                  <a:schemeClr val="tx1"/>
                </a:solidFill>
                <a:uFillTx/>
                <a:latin typeface="仿宋" panose="02010609060101010101" charset="-122"/>
                <a:ea typeface="仿宋" panose="02010609060101010101" charset="-122"/>
              </a:rPr>
              <a:t>  </a:t>
            </a:r>
            <a:r>
              <a:rPr lang="zh-CN" sz="2000">
                <a:solidFill>
                  <a:schemeClr val="tx1"/>
                </a:solidFill>
                <a:latin typeface="宋体" panose="02010600030101010101" pitchFamily="2" charset="-122"/>
                <a:ea typeface="宋体" panose="02010600030101010101" pitchFamily="2" charset="-122"/>
              </a:rPr>
              <a:t>The membrane treatment subassembly filtered by macromolecule can remove the impurities in inner-cooling water system, include solid or ion copper substances, mechanical impurities and insoluble substances in inner-cooling water.</a:t>
            </a:r>
            <a:endParaRPr lang="zh-CN" sz="2000">
              <a:solidFill>
                <a:schemeClr val="tx1"/>
              </a:solidFill>
              <a:latin typeface="宋体" panose="02010600030101010101" pitchFamily="2" charset="-122"/>
              <a:ea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矩形 71684"/>
          <p:cNvSpPr/>
          <p:nvPr/>
        </p:nvSpPr>
        <p:spPr>
          <a:xfrm>
            <a:off x="252730" y="333375"/>
            <a:ext cx="6071235" cy="460375"/>
          </a:xfrm>
          <a:prstGeom prst="rect">
            <a:avLst/>
          </a:prstGeom>
          <a:noFill/>
          <a:ln w="9525">
            <a:noFill/>
          </a:ln>
          <a:effectLst>
            <a:prstShdw prst="shdw17" dist="17961" dir="2699999">
              <a:srgbClr val="708688"/>
            </a:prstShdw>
          </a:effectLst>
        </p:spPr>
        <p:txBody>
          <a:bodyPr wrap="square"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二. 工作原理</a:t>
            </a:r>
            <a:r>
              <a:rPr lang="zh-CN" altLang="en-US" b="1" dirty="0">
                <a:solidFill>
                  <a:srgbClr val="0070C0"/>
                </a:solidFill>
                <a:latin typeface="微软雅黑" panose="020B0503020204020204" pitchFamily="34" charset="-122"/>
                <a:ea typeface="微软雅黑" panose="020B0503020204020204" pitchFamily="34" charset="-122"/>
                <a:sym typeface="+mn-ea"/>
              </a:rPr>
              <a:t>  Working principle</a:t>
            </a:r>
            <a:r>
              <a:rPr lang="zh-CN" altLang="en-US" b="1" dirty="0">
                <a:solidFill>
                  <a:srgbClr val="0070C0"/>
                </a:solidFill>
                <a:latin typeface="微软雅黑" panose="020B0503020204020204" pitchFamily="34" charset="-122"/>
                <a:ea typeface="微软雅黑" panose="020B0503020204020204" pitchFamily="34" charset="-122"/>
              </a:rPr>
              <a:t>  </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14339" name="Text Box 4"/>
          <p:cNvSpPr txBox="1"/>
          <p:nvPr/>
        </p:nvSpPr>
        <p:spPr>
          <a:xfrm>
            <a:off x="62865" y="2030730"/>
            <a:ext cx="5988685" cy="1753235"/>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dirty="0">
                <a:solidFill>
                  <a:schemeClr val="tx1"/>
                </a:solidFill>
                <a:latin typeface="仿宋" panose="02010609060101010101" charset="-122"/>
                <a:ea typeface="仿宋" panose="02010609060101010101" charset="-122"/>
              </a:rPr>
              <a:t>      </a:t>
            </a:r>
            <a:r>
              <a:rPr lang="zh-CN">
                <a:solidFill>
                  <a:schemeClr val="tx1"/>
                </a:solidFill>
                <a:latin typeface="宋体" panose="02010600030101010101" pitchFamily="2" charset="-122"/>
                <a:ea typeface="宋体" panose="02010600030101010101" pitchFamily="2" charset="-122"/>
              </a:rPr>
              <a:t>除离子器位于旁路循环系统中，其主要作用是循环处理膜净化装置截留下来的少量离子及杂质。</a:t>
            </a:r>
            <a:endParaRPr lang="zh-CN" altLang="en-US" dirty="0">
              <a:solidFill>
                <a:schemeClr val="tx1"/>
              </a:solidFill>
              <a:latin typeface="宋体" panose="02010600030101010101" pitchFamily="2" charset="-122"/>
              <a:ea typeface="宋体" panose="02010600030101010101" pitchFamily="2" charset="-122"/>
            </a:endParaRPr>
          </a:p>
        </p:txBody>
      </p:sp>
      <p:pic>
        <p:nvPicPr>
          <p:cNvPr id="14341" name="图片 1" descr="图片1"/>
          <p:cNvPicPr>
            <a:picLocks noChangeAspect="1"/>
          </p:cNvPicPr>
          <p:nvPr/>
        </p:nvPicPr>
        <p:blipFill>
          <a:blip r:embed="rId1"/>
          <a:stretch>
            <a:fillRect/>
          </a:stretch>
        </p:blipFill>
        <p:spPr>
          <a:xfrm>
            <a:off x="6097588" y="1870075"/>
            <a:ext cx="2092325" cy="3695700"/>
          </a:xfrm>
          <a:prstGeom prst="rect">
            <a:avLst/>
          </a:prstGeom>
          <a:noFill/>
          <a:ln w="9525">
            <a:noFill/>
          </a:ln>
        </p:spPr>
      </p:pic>
      <p:sp>
        <p:nvSpPr>
          <p:cNvPr id="12292" name="文本框 1"/>
          <p:cNvSpPr txBox="1"/>
          <p:nvPr/>
        </p:nvSpPr>
        <p:spPr>
          <a:xfrm>
            <a:off x="63500" y="1049655"/>
            <a:ext cx="4272280" cy="521970"/>
          </a:xfrm>
          <a:prstGeom prst="rect">
            <a:avLst/>
          </a:prstGeom>
          <a:noFill/>
          <a:ln w="9525">
            <a:noFill/>
          </a:ln>
        </p:spPr>
        <p:txBody>
          <a:bodyPr wrap="none" anchor="t">
            <a:spAutoFit/>
          </a:bodyPr>
          <a:p>
            <a:pPr algn="l" eaLnBrk="0" hangingPunct="0"/>
            <a:r>
              <a:rPr lang="en-US" altLang="zh-CN" sz="280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rPr>
              <a:t>2</a:t>
            </a:r>
            <a:r>
              <a:rPr lang="zh-CN" altLang="zh-CN" sz="280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rPr>
              <a:t>.除离子器  Deionizer  </a:t>
            </a:r>
            <a:endParaRPr lang="zh-CN" altLang="en-US" noProof="1">
              <a:latin typeface="Arial" panose="020B0604020202020204" pitchFamily="34" charset="0"/>
              <a:ea typeface="仿宋" panose="02010609060101010101" charset="-122"/>
            </a:endParaRPr>
          </a:p>
        </p:txBody>
      </p:sp>
      <p:sp>
        <p:nvSpPr>
          <p:cNvPr id="6" name="Text Box 4"/>
          <p:cNvSpPr txBox="1"/>
          <p:nvPr/>
        </p:nvSpPr>
        <p:spPr>
          <a:xfrm>
            <a:off x="62865" y="3897630"/>
            <a:ext cx="5898515" cy="2491740"/>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dirty="0">
                <a:solidFill>
                  <a:schemeClr val="tx1"/>
                </a:solidFill>
                <a:latin typeface="仿宋" panose="02010609060101010101" charset="-122"/>
                <a:ea typeface="仿宋" panose="02010609060101010101" charset="-122"/>
              </a:rPr>
              <a:t>      </a:t>
            </a:r>
            <a:r>
              <a:rPr lang="zh-CN" sz="2000">
                <a:solidFill>
                  <a:schemeClr val="tx1"/>
                </a:solidFill>
                <a:latin typeface="宋体" panose="02010600030101010101" pitchFamily="2" charset="-122"/>
                <a:ea typeface="宋体" panose="02010600030101010101" pitchFamily="2" charset="-122"/>
              </a:rPr>
              <a:t>The deionizer is located in bypass circulatory system, its function includes treating circularly the slight ions and inpurities trapped by membrane purification devices.</a:t>
            </a:r>
            <a:endParaRPr lang="zh-CN" altLang="en-US" dirty="0">
              <a:solidFill>
                <a:schemeClr val="tx1"/>
              </a:solidFill>
              <a:latin typeface="宋体" panose="02010600030101010101" pitchFamily="2" charset="-122"/>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矩形 71684"/>
          <p:cNvSpPr/>
          <p:nvPr/>
        </p:nvSpPr>
        <p:spPr>
          <a:xfrm>
            <a:off x="252730" y="333375"/>
            <a:ext cx="6132195" cy="460375"/>
          </a:xfrm>
          <a:prstGeom prst="rect">
            <a:avLst/>
          </a:prstGeom>
          <a:noFill/>
          <a:ln w="9525">
            <a:noFill/>
          </a:ln>
          <a:effectLst>
            <a:prstShdw prst="shdw17" dist="17961" dir="2699999">
              <a:srgbClr val="708688"/>
            </a:prstShdw>
          </a:effectLst>
        </p:spPr>
        <p:txBody>
          <a:bodyPr wrap="square"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二. 工作原理</a:t>
            </a:r>
            <a:r>
              <a:rPr lang="zh-CN" altLang="en-US" b="1" dirty="0">
                <a:solidFill>
                  <a:srgbClr val="0070C0"/>
                </a:solidFill>
                <a:latin typeface="微软雅黑" panose="020B0503020204020204" pitchFamily="34" charset="-122"/>
                <a:ea typeface="微软雅黑" panose="020B0503020204020204" pitchFamily="34" charset="-122"/>
                <a:sym typeface="+mn-ea"/>
              </a:rPr>
              <a:t>  Working principle</a:t>
            </a:r>
            <a:r>
              <a:rPr lang="zh-CN" altLang="en-US" b="1" dirty="0">
                <a:solidFill>
                  <a:srgbClr val="0070C0"/>
                </a:solidFill>
                <a:latin typeface="微软雅黑" panose="020B0503020204020204" pitchFamily="34" charset="-122"/>
                <a:ea typeface="微软雅黑" panose="020B0503020204020204" pitchFamily="34" charset="-122"/>
              </a:rPr>
              <a:t>  </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15363" name="Text Box 4"/>
          <p:cNvSpPr txBox="1"/>
          <p:nvPr/>
        </p:nvSpPr>
        <p:spPr>
          <a:xfrm>
            <a:off x="67945" y="2030730"/>
            <a:ext cx="5684520" cy="1753235"/>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dirty="0">
                <a:solidFill>
                  <a:schemeClr val="tx1"/>
                </a:solidFill>
                <a:latin typeface="仿宋" panose="02010609060101010101" charset="-122"/>
                <a:ea typeface="仿宋" panose="02010609060101010101" charset="-122"/>
              </a:rPr>
              <a:t>      </a:t>
            </a: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通过计量加药泵，向膜净化装置处理后的内冷水中添加微量的氢氧化钠，提高出水的pH值。</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6" name="标题 1"/>
          <p:cNvSpPr>
            <a:spLocks noGrp="1"/>
          </p:cNvSpPr>
          <p:nvPr/>
        </p:nvSpPr>
        <p:spPr>
          <a:xfrm>
            <a:off x="67310" y="1076960"/>
            <a:ext cx="5685153" cy="593725"/>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marL="0" marR="0" indent="0" algn="l" defTabSz="914400" rtl="0" eaLnBrk="1" fontAlgn="base" latinLnBrk="0" hangingPunct="1">
              <a:lnSpc>
                <a:spcPct val="100000"/>
              </a:lnSpc>
              <a:spcBef>
                <a:spcPct val="0"/>
              </a:spcBef>
              <a:spcAft>
                <a:spcPct val="0"/>
              </a:spcAft>
              <a:buNone/>
            </a:pPr>
            <a:r>
              <a:rPr kumimoji="0" lang="zh-CN"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3.</a:t>
            </a:r>
            <a:r>
              <a:rPr kumimoji="0"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碱化系统 Alkalization System</a:t>
            </a:r>
            <a:endParaRPr kumimoji="0"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endParaRPr>
          </a:p>
        </p:txBody>
      </p:sp>
      <p:pic>
        <p:nvPicPr>
          <p:cNvPr id="3" name="图片 2" descr="微信图片_20180711125838"/>
          <p:cNvPicPr>
            <a:picLocks noChangeAspect="1"/>
          </p:cNvPicPr>
          <p:nvPr/>
        </p:nvPicPr>
        <p:blipFill>
          <a:blip r:embed="rId1"/>
          <a:stretch>
            <a:fillRect/>
          </a:stretch>
        </p:blipFill>
        <p:spPr>
          <a:xfrm>
            <a:off x="5857875" y="1272540"/>
            <a:ext cx="2831465" cy="2288540"/>
          </a:xfrm>
          <a:prstGeom prst="rect">
            <a:avLst/>
          </a:prstGeom>
        </p:spPr>
      </p:pic>
      <p:sp>
        <p:nvSpPr>
          <p:cNvPr id="4" name="Text Box 4"/>
          <p:cNvSpPr txBox="1"/>
          <p:nvPr/>
        </p:nvSpPr>
        <p:spPr>
          <a:xfrm>
            <a:off x="67310" y="3783965"/>
            <a:ext cx="5790565" cy="2491740"/>
          </a:xfrm>
          <a:prstGeom prst="rect">
            <a:avLst/>
          </a:prstGeom>
          <a:noFill/>
          <a:ln w="9525">
            <a:noFill/>
          </a:ln>
        </p:spPr>
        <p:txBody>
          <a:bodyPr wrap="square" anchor="t">
            <a:spAutoFit/>
          </a:bodyPr>
          <a:p>
            <a:pPr marL="342900" indent="-342900" algn="l" eaLnBrk="0" hangingPunct="0">
              <a:lnSpc>
                <a:spcPct val="150000"/>
              </a:lnSpc>
              <a:spcBef>
                <a:spcPct val="20000"/>
              </a:spcBef>
              <a:buClr>
                <a:srgbClr val="0070C0"/>
              </a:buClr>
              <a:buFont typeface="Wingdings" panose="05000000000000000000" pitchFamily="2" charset="2"/>
              <a:buNone/>
            </a:pPr>
            <a:r>
              <a:rPr lang="en-US" altLang="zh-CN" dirty="0">
                <a:solidFill>
                  <a:schemeClr val="tx1"/>
                </a:solidFill>
                <a:latin typeface="仿宋" panose="02010609060101010101" charset="-122"/>
                <a:ea typeface="仿宋" panose="02010609060101010101" charset="-122"/>
              </a:rPr>
              <a:t>    </a:t>
            </a:r>
            <a:r>
              <a:rPr lang="zh-CN" altLang="en-US" sz="2000" dirty="0">
                <a:solidFill>
                  <a:schemeClr val="tx1"/>
                </a:solidFill>
                <a:latin typeface="宋体" panose="02010600030101010101" pitchFamily="2" charset="-122"/>
                <a:ea typeface="宋体" panose="02010600030101010101" pitchFamily="2" charset="-122"/>
              </a:rPr>
              <a:t> </a:t>
            </a:r>
            <a:r>
              <a:rPr lang="zh-CN" sz="2000">
                <a:solidFill>
                  <a:schemeClr val="tx1"/>
                </a:solidFill>
                <a:latin typeface="宋体" panose="02010600030101010101" pitchFamily="2" charset="-122"/>
                <a:ea typeface="宋体" panose="02010600030101010101" pitchFamily="2" charset="-122"/>
              </a:rPr>
              <a:t>Through dosing meter pumps, add trace amount of sodium hydroxide to inner-cooling water treat by membrane purification devices to increase pH value of export water.</a:t>
            </a:r>
            <a:endParaRPr lang="zh-CN" sz="2000">
              <a:solidFill>
                <a:schemeClr val="tx1"/>
              </a:solidFill>
              <a:latin typeface="宋体" panose="02010600030101010101" pitchFamily="2" charset="-122"/>
              <a:ea typeface="宋体" panose="02010600030101010101" pitchFamily="2" charset="-122"/>
            </a:endParaRPr>
          </a:p>
        </p:txBody>
      </p:sp>
      <p:pic>
        <p:nvPicPr>
          <p:cNvPr id="5" name="图片 4" descr="微信图片_20180711130510"/>
          <p:cNvPicPr>
            <a:picLocks noChangeAspect="1"/>
          </p:cNvPicPr>
          <p:nvPr/>
        </p:nvPicPr>
        <p:blipFill>
          <a:blip r:embed="rId2"/>
          <a:stretch>
            <a:fillRect/>
          </a:stretch>
        </p:blipFill>
        <p:spPr>
          <a:xfrm>
            <a:off x="5857875" y="3647440"/>
            <a:ext cx="2830830" cy="30422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矩形 71684"/>
          <p:cNvSpPr/>
          <p:nvPr/>
        </p:nvSpPr>
        <p:spPr>
          <a:xfrm>
            <a:off x="252730" y="333375"/>
            <a:ext cx="6157595" cy="460375"/>
          </a:xfrm>
          <a:prstGeom prst="rect">
            <a:avLst/>
          </a:prstGeom>
          <a:noFill/>
          <a:ln w="9525">
            <a:noFill/>
          </a:ln>
          <a:effectLst>
            <a:prstShdw prst="shdw17" dist="17961" dir="2699999">
              <a:srgbClr val="708688"/>
            </a:prstShdw>
          </a:effectLst>
        </p:spPr>
        <p:txBody>
          <a:bodyPr wrap="square"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二. 工作原理  </a:t>
            </a:r>
            <a:r>
              <a:rPr lang="zh-CN" altLang="en-US" b="1" dirty="0">
                <a:solidFill>
                  <a:srgbClr val="0070C0"/>
                </a:solidFill>
                <a:latin typeface="微软雅黑" panose="020B0503020204020204" pitchFamily="34" charset="-122"/>
                <a:ea typeface="微软雅黑" panose="020B0503020204020204" pitchFamily="34" charset="-122"/>
                <a:sym typeface="+mn-ea"/>
              </a:rPr>
              <a:t>Working principle</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16387" name="Text Box 4"/>
          <p:cNvSpPr txBox="1"/>
          <p:nvPr/>
        </p:nvSpPr>
        <p:spPr>
          <a:xfrm>
            <a:off x="252413" y="1885950"/>
            <a:ext cx="7907337" cy="645160"/>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sz="2200" dirty="0">
                <a:solidFill>
                  <a:schemeClr val="tx1"/>
                </a:solidFill>
                <a:latin typeface="仿宋" panose="02010609060101010101" charset="-122"/>
                <a:ea typeface="仿宋" panose="02010609060101010101" charset="-122"/>
              </a:rPr>
              <a:t> </a:t>
            </a: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能够检测水中电导率和pH值的在线仪表。</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6" name="标题 1"/>
          <p:cNvSpPr>
            <a:spLocks noGrp="1"/>
          </p:cNvSpPr>
          <p:nvPr/>
        </p:nvSpPr>
        <p:spPr>
          <a:xfrm>
            <a:off x="85725" y="1080770"/>
            <a:ext cx="8997315" cy="593725"/>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marL="0" marR="0" indent="0" algn="l" defTabSz="914400" rtl="0" eaLnBrk="1" fontAlgn="base" latinLnBrk="0" hangingPunct="1">
              <a:lnSpc>
                <a:spcPct val="100000"/>
              </a:lnSpc>
              <a:spcBef>
                <a:spcPct val="0"/>
              </a:spcBef>
              <a:spcAft>
                <a:spcPct val="0"/>
              </a:spcAft>
              <a:buNone/>
            </a:pPr>
            <a:r>
              <a:rPr kumimoji="0" lang="zh-CN"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4.二合一水质分析仪 </a:t>
            </a:r>
            <a:r>
              <a:rPr kumimoji="0" lang="zh-CN" altLang="zh-CN" sz="24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Two-in-one Water Quality Analyzer</a:t>
            </a:r>
            <a:r>
              <a:rPr kumimoji="0" lang="zh-CN"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 </a:t>
            </a:r>
            <a:endParaRPr kumimoji="0" lang="zh-CN"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endParaRPr>
          </a:p>
        </p:txBody>
      </p:sp>
      <p:pic>
        <p:nvPicPr>
          <p:cNvPr id="16390" name="图片 3" descr="图片33 (2)"/>
          <p:cNvPicPr>
            <a:picLocks noChangeAspect="1"/>
          </p:cNvPicPr>
          <p:nvPr/>
        </p:nvPicPr>
        <p:blipFill>
          <a:blip r:embed="rId1"/>
          <a:stretch>
            <a:fillRect/>
          </a:stretch>
        </p:blipFill>
        <p:spPr>
          <a:xfrm>
            <a:off x="895350" y="3369945"/>
            <a:ext cx="7078345" cy="3282315"/>
          </a:xfrm>
          <a:prstGeom prst="rect">
            <a:avLst/>
          </a:prstGeom>
          <a:noFill/>
          <a:ln w="9525">
            <a:noFill/>
          </a:ln>
        </p:spPr>
      </p:pic>
      <p:sp>
        <p:nvSpPr>
          <p:cNvPr id="3" name="Text Box 4"/>
          <p:cNvSpPr txBox="1"/>
          <p:nvPr/>
        </p:nvSpPr>
        <p:spPr>
          <a:xfrm>
            <a:off x="114300" y="2531110"/>
            <a:ext cx="8940800" cy="598805"/>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sz="2200" dirty="0">
                <a:solidFill>
                  <a:schemeClr val="tx1"/>
                </a:solidFill>
                <a:latin typeface="仿宋" panose="02010609060101010101" charset="-122"/>
                <a:ea typeface="仿宋" panose="02010609060101010101" charset="-122"/>
              </a:rPr>
              <a:t>  </a:t>
            </a:r>
            <a:r>
              <a:rPr lang="zh-CN" altLang="en-US" sz="2000" dirty="0">
                <a:solidFill>
                  <a:schemeClr val="tx1"/>
                </a:solidFill>
                <a:latin typeface="宋体" panose="02010600030101010101" pitchFamily="2" charset="-122"/>
                <a:ea typeface="宋体" panose="02010600030101010101" pitchFamily="2" charset="-122"/>
              </a:rPr>
              <a:t>The online meter can detect the conductance and pH value of water.</a:t>
            </a:r>
            <a:endParaRPr lang="zh-CN" altLang="en-US" sz="2000" dirty="0">
              <a:solidFill>
                <a:schemeClr val="tx1"/>
              </a:solidFill>
              <a:latin typeface="宋体" panose="02010600030101010101" pitchFamily="2" charset="-122"/>
              <a:ea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矩形 71684"/>
          <p:cNvSpPr/>
          <p:nvPr/>
        </p:nvSpPr>
        <p:spPr>
          <a:xfrm>
            <a:off x="252730" y="333375"/>
            <a:ext cx="6039485" cy="460375"/>
          </a:xfrm>
          <a:prstGeom prst="rect">
            <a:avLst/>
          </a:prstGeom>
          <a:noFill/>
          <a:ln w="9525">
            <a:noFill/>
          </a:ln>
          <a:effectLst>
            <a:prstShdw prst="shdw17" dist="17961" dir="2699999">
              <a:srgbClr val="708688"/>
            </a:prstShdw>
          </a:effectLst>
        </p:spPr>
        <p:txBody>
          <a:bodyPr wrap="square"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二. 工作原理</a:t>
            </a:r>
            <a:r>
              <a:rPr lang="zh-CN" altLang="en-US" b="1" dirty="0">
                <a:solidFill>
                  <a:srgbClr val="0070C0"/>
                </a:solidFill>
                <a:latin typeface="微软雅黑" panose="020B0503020204020204" pitchFamily="34" charset="-122"/>
                <a:ea typeface="微软雅黑" panose="020B0503020204020204" pitchFamily="34" charset="-122"/>
                <a:sym typeface="+mn-ea"/>
              </a:rPr>
              <a:t>  Working principle</a:t>
            </a:r>
            <a:r>
              <a:rPr lang="zh-CN" altLang="en-US" b="1" dirty="0">
                <a:solidFill>
                  <a:srgbClr val="0070C0"/>
                </a:solidFill>
                <a:latin typeface="微软雅黑" panose="020B0503020204020204" pitchFamily="34" charset="-122"/>
                <a:ea typeface="微软雅黑" panose="020B0503020204020204" pitchFamily="34" charset="-122"/>
              </a:rPr>
              <a:t>  </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16387" name="Text Box 4"/>
          <p:cNvSpPr txBox="1"/>
          <p:nvPr/>
        </p:nvSpPr>
        <p:spPr>
          <a:xfrm>
            <a:off x="-228600" y="1637030"/>
            <a:ext cx="6925310" cy="2122805"/>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sz="2200" dirty="0">
                <a:solidFill>
                  <a:schemeClr val="tx1"/>
                </a:solidFill>
                <a:latin typeface="仿宋" panose="02010609060101010101" charset="-122"/>
                <a:ea typeface="仿宋" panose="02010609060101010101" charset="-122"/>
              </a:rPr>
              <a:t>       </a:t>
            </a:r>
            <a:r>
              <a:rPr lang="zh-CN" altLang="en-US" sz="2200" dirty="0">
                <a:solidFill>
                  <a:schemeClr val="tx1"/>
                </a:solidFill>
                <a:latin typeface="宋体" panose="02010600030101010101" pitchFamily="2" charset="-122"/>
                <a:ea typeface="宋体" panose="02010600030101010101" pitchFamily="2" charset="-122"/>
              </a:rPr>
              <a:t>控制程序为全自动智能控制，操作简单，无需人工调整。完善的智能保护系统，出现问题，自动采取保护措施，保证主系统安全。所有数据可进行历史查询，方便运行人员查找分析问题。</a:t>
            </a:r>
            <a:endParaRPr lang="zh-CN" altLang="en-US" sz="2200" dirty="0">
              <a:solidFill>
                <a:schemeClr val="tx1"/>
              </a:solidFill>
              <a:latin typeface="宋体" panose="02010600030101010101" pitchFamily="2" charset="-122"/>
              <a:ea typeface="宋体" panose="02010600030101010101" pitchFamily="2" charset="-122"/>
            </a:endParaRPr>
          </a:p>
        </p:txBody>
      </p:sp>
      <p:sp>
        <p:nvSpPr>
          <p:cNvPr id="6" name="标题 1"/>
          <p:cNvSpPr>
            <a:spLocks noGrp="1"/>
          </p:cNvSpPr>
          <p:nvPr/>
        </p:nvSpPr>
        <p:spPr>
          <a:xfrm>
            <a:off x="48260" y="1043305"/>
            <a:ext cx="9109075" cy="593725"/>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marL="0" marR="0" indent="0" algn="l" defTabSz="914400" rtl="0" eaLnBrk="1" fontAlgn="base" latinLnBrk="0" hangingPunct="1">
              <a:lnSpc>
                <a:spcPct val="100000"/>
              </a:lnSpc>
              <a:spcBef>
                <a:spcPct val="0"/>
              </a:spcBef>
              <a:spcAft>
                <a:spcPct val="0"/>
              </a:spcAft>
              <a:buNone/>
            </a:pPr>
            <a:r>
              <a:rPr kumimoji="0" lang="en-US"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5</a:t>
            </a:r>
            <a:r>
              <a:rPr kumimoji="0" lang="zh-CN"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rPr>
              <a:t>.智能调节仪 Automation Control Apparatus</a:t>
            </a:r>
            <a:endParaRPr kumimoji="0" lang="zh-CN" altLang="zh-CN" sz="2800" b="0" i="0" u="none" strike="noStrike" kern="1200" cap="none" spc="0" normalizeH="0" baseline="0" noProof="1" dirty="0" smtClean="0">
              <a:solidFill>
                <a:schemeClr val="tx1"/>
              </a:solidFill>
              <a:effectLst>
                <a:outerShdw blurRad="31750" dist="25400" dir="5400000" algn="tl" rotWithShape="0">
                  <a:srgbClr val="000000">
                    <a:alpha val="25000"/>
                  </a:srgbClr>
                </a:outerShdw>
              </a:effectLst>
              <a:latin typeface="黑体" panose="02010609060101010101" pitchFamily="2" charset="-122"/>
              <a:ea typeface="黑体" panose="02010609060101010101" pitchFamily="2" charset="-122"/>
              <a:cs typeface="+mj-cs"/>
              <a:sym typeface="+mn-ea"/>
            </a:endParaRPr>
          </a:p>
        </p:txBody>
      </p:sp>
      <p:pic>
        <p:nvPicPr>
          <p:cNvPr id="16391" name="图片 4"/>
          <p:cNvPicPr/>
          <p:nvPr/>
        </p:nvPicPr>
        <p:blipFill>
          <a:blip r:embed="rId1"/>
          <a:stretch>
            <a:fillRect/>
          </a:stretch>
        </p:blipFill>
        <p:spPr>
          <a:xfrm>
            <a:off x="6958013" y="2104708"/>
            <a:ext cx="2032000" cy="1871662"/>
          </a:xfrm>
          <a:prstGeom prst="rect">
            <a:avLst/>
          </a:prstGeom>
          <a:noFill/>
          <a:ln w="9525">
            <a:noFill/>
          </a:ln>
        </p:spPr>
      </p:pic>
      <p:sp>
        <p:nvSpPr>
          <p:cNvPr id="3" name="Text Box 4"/>
          <p:cNvSpPr txBox="1"/>
          <p:nvPr/>
        </p:nvSpPr>
        <p:spPr>
          <a:xfrm>
            <a:off x="-227965" y="3590290"/>
            <a:ext cx="7186295" cy="3369310"/>
          </a:xfrm>
          <a:prstGeom prst="rect">
            <a:avLst/>
          </a:prstGeom>
          <a:noFill/>
          <a:ln w="9525">
            <a:noFill/>
          </a:ln>
        </p:spPr>
        <p:txBody>
          <a:bodyPr wrap="square" anchor="t">
            <a:spAutoFit/>
          </a:bodyPr>
          <a:p>
            <a:pPr marL="342900" indent="-342900" eaLnBrk="0" hangingPunct="0">
              <a:lnSpc>
                <a:spcPct val="150000"/>
              </a:lnSpc>
              <a:spcBef>
                <a:spcPct val="20000"/>
              </a:spcBef>
              <a:buClr>
                <a:srgbClr val="0070C0"/>
              </a:buClr>
              <a:buFont typeface="Wingdings" panose="05000000000000000000" pitchFamily="2" charset="2"/>
              <a:buNone/>
            </a:pPr>
            <a:r>
              <a:rPr lang="zh-CN" altLang="en-US" sz="2200" dirty="0">
                <a:solidFill>
                  <a:schemeClr val="tx1"/>
                </a:solidFill>
                <a:latin typeface="仿宋" panose="02010609060101010101" charset="-122"/>
                <a:ea typeface="仿宋" panose="02010609060101010101" charset="-122"/>
              </a:rPr>
              <a:t>     </a:t>
            </a:r>
            <a:r>
              <a:rPr lang="zh-CN" sz="2000">
                <a:solidFill>
                  <a:schemeClr val="tx1"/>
                </a:solidFill>
                <a:latin typeface="宋体" panose="02010600030101010101" pitchFamily="2" charset="-122"/>
                <a:ea typeface="宋体" panose="02010600030101010101" pitchFamily="2" charset="-122"/>
              </a:rPr>
              <a:t>The control program is fully automatic intelligent control, with simple operation and no manual adjustment. Perfect intelligent protection system, problems, automatic protection measures to ensure the safety of the main system. All data can be querying historically, so that operators can find and analyze problems.</a:t>
            </a:r>
            <a:endParaRPr lang="zh-CN" altLang="en-US" sz="2200" dirty="0">
              <a:solidFill>
                <a:schemeClr val="tx1"/>
              </a:solidFill>
              <a:latin typeface="宋体" panose="02010600030101010101" pitchFamily="2" charset="-122"/>
              <a:ea typeface="宋体" panose="02010600030101010101" pitchFamily="2" charset="-122"/>
            </a:endParaRPr>
          </a:p>
        </p:txBody>
      </p:sp>
      <p:pic>
        <p:nvPicPr>
          <p:cNvPr id="4" name="图片 2" descr="IMG_256"/>
          <p:cNvPicPr>
            <a:picLocks noChangeAspect="1"/>
          </p:cNvPicPr>
          <p:nvPr/>
        </p:nvPicPr>
        <p:blipFill>
          <a:blip r:embed="rId2"/>
          <a:stretch>
            <a:fillRect/>
          </a:stretch>
        </p:blipFill>
        <p:spPr>
          <a:xfrm>
            <a:off x="6958330" y="4355465"/>
            <a:ext cx="2032000" cy="1838960"/>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Text Box 4"/>
          <p:cNvSpPr txBox="1"/>
          <p:nvPr/>
        </p:nvSpPr>
        <p:spPr>
          <a:xfrm>
            <a:off x="692150" y="1136650"/>
            <a:ext cx="7880350" cy="458788"/>
          </a:xfrm>
          <a:prstGeom prst="rect">
            <a:avLst/>
          </a:prstGeom>
          <a:noFill/>
          <a:ln w="9525">
            <a:noFill/>
          </a:ln>
        </p:spPr>
        <p:txBody>
          <a:bodyPr anchor="t">
            <a:spAutoFit/>
          </a:bodyPr>
          <a:p>
            <a:pPr marL="342900" indent="-342900" eaLnBrk="0" hangingPunct="0">
              <a:lnSpc>
                <a:spcPct val="150000"/>
              </a:lnSpc>
              <a:buClr>
                <a:srgbClr val="0070C0"/>
              </a:buClr>
            </a:pPr>
            <a:endParaRPr lang="zh-CN" altLang="en-US" sz="16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459" name="矩形 11268"/>
          <p:cNvSpPr/>
          <p:nvPr/>
        </p:nvSpPr>
        <p:spPr>
          <a:xfrm>
            <a:off x="323850" y="333375"/>
            <a:ext cx="7054215" cy="460375"/>
          </a:xfrm>
          <a:prstGeom prst="rect">
            <a:avLst/>
          </a:prstGeom>
          <a:noFill/>
          <a:ln w="9525">
            <a:noFill/>
          </a:ln>
          <a:effectLst>
            <a:prstShdw prst="shdw17" dist="17961" dir="2699999">
              <a:srgbClr val="708688"/>
            </a:prstShdw>
          </a:effectLst>
        </p:spPr>
        <p:txBody>
          <a:bodyPr wrap="square" anchor="t">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三.设备流程图</a:t>
            </a:r>
            <a:r>
              <a:rPr lang="zh-CN" altLang="en-US" b="1" dirty="0">
                <a:solidFill>
                  <a:srgbClr val="0070C0"/>
                </a:solidFill>
                <a:latin typeface="微软雅黑" panose="020B0503020204020204" pitchFamily="34" charset="-122"/>
                <a:ea typeface="微软雅黑" panose="020B0503020204020204" pitchFamily="34" charset="-122"/>
                <a:sym typeface="+mn-ea"/>
              </a:rPr>
              <a:t> Process Flow Diagram</a:t>
            </a:r>
            <a:r>
              <a:rPr lang="zh-CN" altLang="en-US" b="1" dirty="0">
                <a:solidFill>
                  <a:srgbClr val="0070C0"/>
                </a:solidFill>
                <a:latin typeface="微软雅黑" panose="020B0503020204020204" pitchFamily="34" charset="-122"/>
                <a:ea typeface="微软雅黑" panose="020B0503020204020204" pitchFamily="34" charset="-122"/>
              </a:rPr>
              <a:t>  </a:t>
            </a:r>
            <a:endParaRPr lang="zh-CN" altLang="en-US" b="1" dirty="0">
              <a:solidFill>
                <a:srgbClr val="0070C0"/>
              </a:solidFill>
              <a:latin typeface="微软雅黑" panose="020B0503020204020204" pitchFamily="34" charset="-122"/>
              <a:ea typeface="微软雅黑" panose="020B0503020204020204" pitchFamily="34" charset="-122"/>
            </a:endParaRPr>
          </a:p>
        </p:txBody>
      </p:sp>
      <p:pic>
        <p:nvPicPr>
          <p:cNvPr id="2" name="图片 1" descr="转冷水系统图（改造后）"/>
          <p:cNvPicPr>
            <a:picLocks noChangeAspect="1"/>
          </p:cNvPicPr>
          <p:nvPr/>
        </p:nvPicPr>
        <p:blipFill>
          <a:blip r:embed="rId1"/>
          <a:stretch>
            <a:fillRect/>
          </a:stretch>
        </p:blipFill>
        <p:spPr>
          <a:xfrm>
            <a:off x="754380" y="1136650"/>
            <a:ext cx="7922895" cy="54590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1506" name="文本框 5"/>
          <p:cNvSpPr txBox="1"/>
          <p:nvPr/>
        </p:nvSpPr>
        <p:spPr>
          <a:xfrm>
            <a:off x="292100" y="513080"/>
            <a:ext cx="631634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1507"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18437" name="Text Box 4"/>
          <p:cNvSpPr txBox="1"/>
          <p:nvPr/>
        </p:nvSpPr>
        <p:spPr>
          <a:xfrm>
            <a:off x="635" y="973455"/>
            <a:ext cx="9144000" cy="4569460"/>
          </a:xfrm>
          <a:prstGeom prst="rect">
            <a:avLst/>
          </a:prstGeom>
          <a:noFill/>
          <a:ln w="9525">
            <a:noFill/>
          </a:ln>
        </p:spPr>
        <p:txBody>
          <a:bodyPr wrap="square" anchor="t">
            <a:spAutoFit/>
          </a:bodyPr>
          <a:p>
            <a:pPr marL="342900" indent="-342900" eaLnBrk="0" hangingPunct="0">
              <a:lnSpc>
                <a:spcPct val="150000"/>
              </a:lnSpc>
              <a:buClr>
                <a:srgbClr val="0070C0"/>
              </a:buClr>
              <a:buFont typeface="Wingdings" panose="05000000000000000000" pitchFamily="2" charset="2"/>
              <a:buNone/>
            </a:pPr>
            <a:r>
              <a:rPr sz="2000" b="1" noProof="1">
                <a:solidFill>
                  <a:schemeClr val="tx1"/>
                </a:solidFill>
                <a:latin typeface="黑体" panose="02010609060101010101" pitchFamily="2" charset="-122"/>
                <a:ea typeface="黑体" panose="02010609060101010101" pitchFamily="2" charset="-122"/>
                <a:cs typeface="黑体" panose="02010609060101010101" pitchFamily="2" charset="-122"/>
              </a:rPr>
              <a:t>一、ZSL-1</a:t>
            </a:r>
            <a:r>
              <a:rPr sz="2000" b="1">
                <a:solidFill>
                  <a:schemeClr val="tx1"/>
                </a:solidFill>
                <a:latin typeface="黑体" panose="02010609060101010101" pitchFamily="2" charset="-122"/>
                <a:ea typeface="黑体" panose="02010609060101010101" pitchFamily="2" charset="-122"/>
                <a:cs typeface="黑体" panose="02010609060101010101" pitchFamily="2" charset="-122"/>
                <a:sym typeface="Arial" panose="020B0604020202020204" pitchFamily="34" charset="0"/>
              </a:rPr>
              <a:t>型发电机</a:t>
            </a:r>
            <a:r>
              <a:rPr lang="zh-CN" sz="2000" b="1">
                <a:solidFill>
                  <a:schemeClr val="tx1"/>
                </a:solidFill>
                <a:latin typeface="黑体" panose="02010609060101010101" pitchFamily="2" charset="-122"/>
                <a:ea typeface="黑体" panose="02010609060101010101" pitchFamily="2" charset="-122"/>
                <a:cs typeface="黑体" panose="02010609060101010101" pitchFamily="2" charset="-122"/>
                <a:sym typeface="Arial" panose="020B0604020202020204" pitchFamily="34" charset="0"/>
              </a:rPr>
              <a:t>内</a:t>
            </a:r>
            <a:r>
              <a:rPr sz="2000" b="1">
                <a:solidFill>
                  <a:schemeClr val="tx1"/>
                </a:solidFill>
                <a:latin typeface="黑体" panose="02010609060101010101" pitchFamily="2" charset="-122"/>
                <a:ea typeface="黑体" panose="02010609060101010101" pitchFamily="2" charset="-122"/>
                <a:cs typeface="黑体" panose="02010609060101010101" pitchFamily="2" charset="-122"/>
                <a:sym typeface="Arial" panose="020B0604020202020204" pitchFamily="34" charset="0"/>
              </a:rPr>
              <a:t>冷水处理</a:t>
            </a:r>
            <a:r>
              <a:rPr lang="zh-CN" sz="2000" b="1">
                <a:solidFill>
                  <a:schemeClr val="tx1"/>
                </a:solidFill>
                <a:latin typeface="黑体" panose="02010609060101010101" pitchFamily="2" charset="-122"/>
                <a:ea typeface="黑体" panose="02010609060101010101" pitchFamily="2" charset="-122"/>
                <a:cs typeface="黑体" panose="02010609060101010101" pitchFamily="2" charset="-122"/>
                <a:sym typeface="Arial" panose="020B0604020202020204" pitchFamily="34" charset="0"/>
              </a:rPr>
              <a:t>装置</a:t>
            </a:r>
            <a:r>
              <a:rPr sz="2000" b="1" noProof="1">
                <a:solidFill>
                  <a:schemeClr val="tx1"/>
                </a:solidFill>
                <a:latin typeface="黑体" panose="02010609060101010101" pitchFamily="2" charset="-122"/>
                <a:ea typeface="黑体" panose="02010609060101010101" pitchFamily="2" charset="-122"/>
                <a:cs typeface="黑体" panose="02010609060101010101" pitchFamily="2" charset="-122"/>
              </a:rPr>
              <a:t>系统最主要三项水质数据</a:t>
            </a:r>
            <a:endParaRPr sz="1700" b="1" noProof="1">
              <a:solidFill>
                <a:schemeClr val="tx1"/>
              </a:solidFill>
              <a:ea typeface="仿宋" panose="02010609060101010101"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a:t>
            </a:r>
            <a:r>
              <a:rPr sz="1800" noProof="1">
                <a:solidFill>
                  <a:schemeClr val="tx1"/>
                </a:solidFill>
                <a:latin typeface="宋体" panose="02010600030101010101" pitchFamily="2" charset="-122"/>
                <a:ea typeface="宋体" panose="02010600030101010101" pitchFamily="2" charset="-122"/>
                <a:cs typeface="宋体" panose="02010600030101010101" pitchFamily="2" charset="-122"/>
              </a:rPr>
              <a:t> 1、电导率 2、pH值 3、铜离子含量</a:t>
            </a:r>
            <a:endParaRPr sz="1700" noProof="1">
              <a:solidFill>
                <a:schemeClr val="tx1"/>
              </a:solidFill>
              <a:ea typeface="仿宋" panose="02010609060101010101" charset="-122"/>
            </a:endParaRPr>
          </a:p>
          <a:p>
            <a:pPr marL="342900" indent="-342900" eaLnBrk="0" hangingPunct="0">
              <a:lnSpc>
                <a:spcPct val="150000"/>
              </a:lnSpc>
              <a:buClr>
                <a:srgbClr val="0070C0"/>
              </a:buClr>
              <a:buFont typeface="Wingdings" panose="05000000000000000000" pitchFamily="2" charset="2"/>
              <a:buNone/>
            </a:pPr>
            <a:r>
              <a:rPr sz="2000" b="1" noProof="1">
                <a:solidFill>
                  <a:schemeClr val="tx1"/>
                </a:solidFill>
                <a:latin typeface="黑体" panose="02010609060101010101" pitchFamily="2" charset="-122"/>
                <a:ea typeface="黑体" panose="02010609060101010101" pitchFamily="2" charset="-122"/>
                <a:cs typeface="+mn-cs"/>
              </a:rPr>
              <a:t>二、三项水质数据之间的关联</a:t>
            </a:r>
            <a:endParaRPr sz="1700" b="1" noProof="1">
              <a:solidFill>
                <a:schemeClr val="tx1"/>
              </a:solidFill>
              <a:ea typeface="仿宋" panose="02010609060101010101"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Arial" panose="020B0604020202020204" pitchFamily="34" charset="0"/>
                <a:ea typeface="仿宋" panose="02010609060101010101" charset="-122"/>
                <a:cs typeface="+mn-cs"/>
              </a:rPr>
              <a:t>  </a:t>
            </a: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1、电导率与pH值之间的关系</a:t>
            </a:r>
            <a:endParaRPr sz="1700" noProof="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发电机</a:t>
            </a:r>
            <a:r>
              <a:rPr lang="zh-CN" sz="1700" noProof="1">
                <a:solidFill>
                  <a:schemeClr val="tx1"/>
                </a:solidFill>
                <a:latin typeface="宋体" panose="02010600030101010101" pitchFamily="2" charset="-122"/>
                <a:ea typeface="宋体" panose="02010600030101010101" pitchFamily="2" charset="-122"/>
                <a:cs typeface="宋体" panose="02010600030101010101" pitchFamily="2" charset="-122"/>
              </a:rPr>
              <a:t>内</a:t>
            </a: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冷水</a:t>
            </a: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处理装置是利用计量加碱的方式向水中添加微量的碱性物质，从而提高内冷水的pH值。与此同时由于水体里离子含量的增加，电导率也就会相应的升高。</a:t>
            </a:r>
            <a:endParaRPr sz="1700" noProof="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a:t>
            </a:r>
            <a:r>
              <a:rPr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即电导率与pH值呈正比关系</a:t>
            </a:r>
            <a:r>
              <a:rPr lang="zh-CN"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（加碱提高</a:t>
            </a:r>
            <a:r>
              <a:rPr lang="en-US" altLang="zh-CN"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pH</a:t>
            </a:r>
            <a:r>
              <a:rPr lang="zh-CN" altLang="en-US"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值</a:t>
            </a:r>
            <a:r>
              <a:rPr lang="zh-CN"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时）</a:t>
            </a:r>
            <a:r>
              <a:rPr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。当pH值升高时电导率也会随之升高。</a:t>
            </a:r>
            <a:endParaRPr sz="1700" b="1" noProof="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2、铜离子含量与pH值之间的关系</a:t>
            </a:r>
            <a:endParaRPr sz="1700" noProof="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由Cu- H</a:t>
            </a:r>
            <a:r>
              <a:rPr sz="1700" baseline="-25000" noProof="1">
                <a:solidFill>
                  <a:schemeClr val="tx1"/>
                </a:solidFill>
                <a:latin typeface="宋体" panose="02010600030101010101" pitchFamily="2" charset="-122"/>
                <a:ea typeface="宋体" panose="02010600030101010101" pitchFamily="2" charset="-122"/>
                <a:cs typeface="宋体" panose="02010600030101010101" pitchFamily="2" charset="-122"/>
              </a:rPr>
              <a:t>2</a:t>
            </a: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O体系电位-pH平衡图上可得知，在pH≥7和有氧化剂（溶解氧）存在时，金属铜表面形成的氧化物具有稳定性，能对金属铜基体起到保护作用。</a:t>
            </a:r>
            <a:endParaRPr sz="1700" noProof="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eaLnBrk="0" hangingPunct="0">
              <a:lnSpc>
                <a:spcPct val="150000"/>
              </a:lnSpc>
              <a:buClr>
                <a:srgbClr val="0070C0"/>
              </a:buClr>
              <a:buFont typeface="Wingdings" panose="05000000000000000000" pitchFamily="2" charset="2"/>
              <a:buNone/>
            </a:pPr>
            <a:r>
              <a:rPr sz="1700" noProof="1">
                <a:solidFill>
                  <a:schemeClr val="tx1"/>
                </a:solidFill>
                <a:latin typeface="宋体" panose="02010600030101010101" pitchFamily="2" charset="-122"/>
                <a:ea typeface="宋体" panose="02010600030101010101" pitchFamily="2" charset="-122"/>
                <a:cs typeface="宋体" panose="02010600030101010101" pitchFamily="2" charset="-122"/>
              </a:rPr>
              <a:t>   </a:t>
            </a:r>
            <a:r>
              <a:rPr sz="1700" b="1" noProof="1">
                <a:solidFill>
                  <a:schemeClr val="tx1"/>
                </a:solidFill>
                <a:latin typeface="宋体" panose="02010600030101010101" pitchFamily="2" charset="-122"/>
                <a:ea typeface="宋体" panose="02010600030101010101" pitchFamily="2" charset="-122"/>
                <a:cs typeface="宋体" panose="02010600030101010101" pitchFamily="2" charset="-122"/>
              </a:rPr>
              <a:t>   即铜离子含量与pH值呈反比关系。当pH值降低时，铜腐蚀速率提高，铜离子含量升高。</a:t>
            </a:r>
            <a:endParaRPr sz="1700" b="1" noProof="1">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5602" name="文本框 5"/>
          <p:cNvSpPr txBox="1"/>
          <p:nvPr/>
        </p:nvSpPr>
        <p:spPr>
          <a:xfrm>
            <a:off x="292100" y="513080"/>
            <a:ext cx="6398260"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5603"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5605" name="文本框 99"/>
          <p:cNvSpPr txBox="1"/>
          <p:nvPr/>
        </p:nvSpPr>
        <p:spPr>
          <a:xfrm>
            <a:off x="395605" y="1082675"/>
            <a:ext cx="8654415" cy="398780"/>
          </a:xfrm>
          <a:prstGeom prst="rect">
            <a:avLst/>
          </a:prstGeom>
          <a:noFill/>
          <a:ln w="9525">
            <a:noFill/>
          </a:ln>
        </p:spPr>
        <p:txBody>
          <a:bodyPr wrap="square" anchor="t">
            <a:spAutoFit/>
          </a:bodyPr>
          <a:p>
            <a:r>
              <a:rPr sz="2000" b="1">
                <a:solidFill>
                  <a:schemeClr val="tx1"/>
                </a:solidFill>
                <a:latin typeface="黑体" panose="02010609060101010101" pitchFamily="2" charset="-122"/>
                <a:ea typeface="黑体" panose="02010609060101010101" pitchFamily="2" charset="-122"/>
                <a:cs typeface="黑体" panose="02010609060101010101" pitchFamily="2" charset="-122"/>
              </a:rPr>
              <a:t>三、运行操作中的安全注意事项 </a:t>
            </a:r>
            <a:endParaRPr sz="1600" b="1">
              <a:solidFill>
                <a:schemeClr val="tx1"/>
              </a:solidFill>
              <a:latin typeface="黑体" panose="02010609060101010101" pitchFamily="2" charset="-122"/>
              <a:ea typeface="黑体" panose="02010609060101010101" pitchFamily="2" charset="-122"/>
              <a:cs typeface="黑体" panose="02010609060101010101" pitchFamily="2" charset="-122"/>
            </a:endParaRPr>
          </a:p>
        </p:txBody>
      </p:sp>
      <p:sp>
        <p:nvSpPr>
          <p:cNvPr id="25606" name="文本框 1"/>
          <p:cNvSpPr txBox="1"/>
          <p:nvPr/>
        </p:nvSpPr>
        <p:spPr>
          <a:xfrm>
            <a:off x="143510" y="1509395"/>
            <a:ext cx="8856980" cy="2501265"/>
          </a:xfrm>
          <a:prstGeom prst="rect">
            <a:avLst/>
          </a:prstGeom>
          <a:noFill/>
          <a:ln w="9525">
            <a:noFill/>
          </a:ln>
        </p:spPr>
        <p:txBody>
          <a:bodyPr wrap="square" anchor="ctr">
            <a:spAutoFit/>
          </a:bodyPr>
          <a:p>
            <a:pPr fontAlgn="t">
              <a:lnSpc>
                <a:spcPct val="140000"/>
              </a:lnSpc>
            </a:pPr>
            <a:r>
              <a:rPr lang="en-US" altLang="zh-CN" sz="1600">
                <a:solidFill>
                  <a:schemeClr val="tx2"/>
                </a:solidFill>
                <a:uFillTx/>
                <a:latin typeface="宋体" panose="02010600030101010101" pitchFamily="2" charset="-122"/>
                <a:ea typeface="宋体" panose="02010600030101010101" pitchFamily="2" charset="-122"/>
              </a:rPr>
              <a:t>1. </a:t>
            </a:r>
            <a:r>
              <a:rPr lang="zh-CN" altLang="en-US" sz="1600">
                <a:solidFill>
                  <a:schemeClr val="tx2"/>
                </a:solidFill>
                <a:uFillTx/>
                <a:latin typeface="宋体" panose="02010600030101010101" pitchFamily="2" charset="-122"/>
                <a:ea typeface="宋体" panose="02010600030101010101" pitchFamily="2" charset="-122"/>
              </a:rPr>
              <a:t>设备在更换树脂、冲洗或其它操作，需要排放内冷水时，必须严格监控内冷水箱水位，保持正常运行允许水位。操作结束后，相应的排放阀门必须完全关闭，并重复检查。</a:t>
            </a:r>
            <a:endParaRPr lang="zh-CN" altLang="en-US" sz="1600">
              <a:solidFill>
                <a:schemeClr val="tx2"/>
              </a:solidFill>
              <a:uFillTx/>
              <a:latin typeface="宋体" panose="02010600030101010101" pitchFamily="2" charset="-122"/>
              <a:ea typeface="宋体" panose="02010600030101010101" pitchFamily="2" charset="-122"/>
            </a:endParaRPr>
          </a:p>
          <a:p>
            <a:pPr fontAlgn="t">
              <a:lnSpc>
                <a:spcPct val="140000"/>
              </a:lnSpc>
            </a:pPr>
            <a:r>
              <a:rPr lang="en-US" altLang="zh-CN" sz="1600">
                <a:solidFill>
                  <a:schemeClr val="tx2"/>
                </a:solidFill>
                <a:uFillTx/>
                <a:latin typeface="宋体" panose="02010600030101010101" pitchFamily="2" charset="-122"/>
                <a:ea typeface="宋体" panose="02010600030101010101" pitchFamily="2" charset="-122"/>
              </a:rPr>
              <a:t>2. </a:t>
            </a:r>
            <a:r>
              <a:rPr lang="zh-CN" altLang="en-US" sz="1600">
                <a:solidFill>
                  <a:schemeClr val="tx2"/>
                </a:solidFill>
                <a:uFillTx/>
                <a:latin typeface="宋体" panose="02010600030101010101" pitchFamily="2" charset="-122"/>
                <a:ea typeface="宋体" panose="02010600030101010101" pitchFamily="2" charset="-122"/>
              </a:rPr>
              <a:t>在设备安装调试、更换电极时在线仪表的信号输出要做好屏蔽、保持或者切断与外界的通讯，以免发生错误报警。设备正常运行水质稳定后去掉屏蔽、保持或者接通信号输出即可。</a:t>
            </a:r>
            <a:endParaRPr lang="zh-CN" altLang="en-US" sz="1600">
              <a:solidFill>
                <a:schemeClr val="tx2"/>
              </a:solidFill>
              <a:uFillTx/>
              <a:latin typeface="宋体" panose="02010600030101010101" pitchFamily="2" charset="-122"/>
              <a:ea typeface="宋体" panose="02010600030101010101" pitchFamily="2" charset="-122"/>
            </a:endParaRPr>
          </a:p>
          <a:p>
            <a:pPr fontAlgn="t">
              <a:lnSpc>
                <a:spcPct val="140000"/>
              </a:lnSpc>
            </a:pPr>
            <a:r>
              <a:rPr lang="en-US" altLang="zh-CN" sz="1600">
                <a:solidFill>
                  <a:schemeClr val="tx2"/>
                </a:solidFill>
                <a:uFillTx/>
                <a:latin typeface="宋体" panose="02010600030101010101" pitchFamily="2" charset="-122"/>
                <a:ea typeface="宋体" panose="02010600030101010101" pitchFamily="2" charset="-122"/>
              </a:rPr>
              <a:t>3. </a:t>
            </a:r>
            <a:r>
              <a:rPr lang="zh-CN" altLang="en-US" sz="1600">
                <a:solidFill>
                  <a:schemeClr val="tx2"/>
                </a:solidFill>
                <a:uFillTx/>
                <a:latin typeface="宋体" panose="02010600030101010101" pitchFamily="2" charset="-122"/>
                <a:ea typeface="宋体" panose="02010600030101010101" pitchFamily="2" charset="-122"/>
              </a:rPr>
              <a:t>除设备操作负责人外，其他人员禁止对设备进行操作。</a:t>
            </a:r>
            <a:endParaRPr lang="zh-CN" altLang="en-US" sz="1600">
              <a:solidFill>
                <a:schemeClr val="tx2"/>
              </a:solidFill>
              <a:uFillTx/>
              <a:latin typeface="宋体" panose="02010600030101010101" pitchFamily="2" charset="-122"/>
              <a:ea typeface="宋体" panose="02010600030101010101" pitchFamily="2" charset="-122"/>
            </a:endParaRPr>
          </a:p>
          <a:p>
            <a:pPr fontAlgn="t">
              <a:lnSpc>
                <a:spcPct val="140000"/>
              </a:lnSpc>
            </a:pPr>
            <a:endParaRPr lang="zh-CN" altLang="en-US" sz="1600">
              <a:solidFill>
                <a:schemeClr val="tx2"/>
              </a:solidFill>
              <a:uFillTx/>
              <a:latin typeface="宋体" panose="02010600030101010101" pitchFamily="2" charset="-122"/>
              <a:ea typeface="宋体" panose="02010600030101010101" pitchFamily="2" charset="-122"/>
            </a:endParaRPr>
          </a:p>
          <a:p>
            <a:pPr fontAlgn="t">
              <a:lnSpc>
                <a:spcPct val="140000"/>
              </a:lnSpc>
            </a:pPr>
            <a:endParaRPr lang="zh-CN" altLang="en-US" sz="1600">
              <a:solidFill>
                <a:schemeClr val="tx2"/>
              </a:solidFill>
              <a:uFillTx/>
              <a:latin typeface="宋体" panose="02010600030101010101" pitchFamily="2" charset="-122"/>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5602" name="文本框 5"/>
          <p:cNvSpPr txBox="1"/>
          <p:nvPr/>
        </p:nvSpPr>
        <p:spPr>
          <a:xfrm>
            <a:off x="292100" y="513080"/>
            <a:ext cx="599122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5603"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5606" name="文本框 1"/>
          <p:cNvSpPr txBox="1"/>
          <p:nvPr/>
        </p:nvSpPr>
        <p:spPr>
          <a:xfrm>
            <a:off x="76200" y="1262380"/>
            <a:ext cx="8856980" cy="2157095"/>
          </a:xfrm>
          <a:prstGeom prst="rect">
            <a:avLst/>
          </a:prstGeom>
          <a:noFill/>
          <a:ln w="9525">
            <a:noFill/>
          </a:ln>
        </p:spPr>
        <p:txBody>
          <a:bodyPr wrap="square" anchor="ctr">
            <a:spAutoFit/>
          </a:bodyPr>
          <a:p>
            <a:pPr fontAlgn="t">
              <a:lnSpc>
                <a:spcPct val="140000"/>
              </a:lnSpc>
            </a:pPr>
            <a:r>
              <a:rPr lang="en-US" altLang="zh-CN" sz="1600">
                <a:solidFill>
                  <a:schemeClr val="tx2"/>
                </a:solidFill>
                <a:uFillTx/>
                <a:latin typeface="宋体" panose="02010600030101010101" pitchFamily="2" charset="-122"/>
                <a:ea typeface="宋体" panose="02010600030101010101" pitchFamily="2" charset="-122"/>
              </a:rPr>
              <a:t>4. </a:t>
            </a:r>
            <a:r>
              <a:rPr lang="zh-CN" altLang="en-US" sz="1600">
                <a:solidFill>
                  <a:schemeClr val="tx2"/>
                </a:solidFill>
                <a:uFillTx/>
                <a:latin typeface="宋体" panose="02010600030101010101" pitchFamily="2" charset="-122"/>
                <a:ea typeface="宋体" panose="02010600030101010101" pitchFamily="2" charset="-122"/>
              </a:rPr>
              <a:t>装置长时间停运后，由于离子交换树脂的影响其出水电导率可能偏高，投运时须要对离子交换器进行冲洗，直至出水电导率稳定在合格范围内，方可并入主系统。</a:t>
            </a:r>
            <a:endParaRPr lang="zh-CN" altLang="en-US" sz="1600">
              <a:solidFill>
                <a:schemeClr val="tx2"/>
              </a:solidFill>
              <a:uFillTx/>
              <a:latin typeface="宋体" panose="02010600030101010101" pitchFamily="2" charset="-122"/>
              <a:ea typeface="宋体" panose="02010600030101010101" pitchFamily="2" charset="-122"/>
            </a:endParaRPr>
          </a:p>
          <a:p>
            <a:pPr fontAlgn="t">
              <a:lnSpc>
                <a:spcPct val="140000"/>
              </a:lnSpc>
            </a:pPr>
            <a:r>
              <a:rPr lang="en-US" altLang="zh-CN" sz="1600">
                <a:solidFill>
                  <a:schemeClr val="tx2"/>
                </a:solidFill>
                <a:uFillTx/>
                <a:latin typeface="宋体" panose="02010600030101010101" pitchFamily="2" charset="-122"/>
                <a:ea typeface="宋体" panose="02010600030101010101" pitchFamily="2" charset="-122"/>
              </a:rPr>
              <a:t>5. </a:t>
            </a:r>
            <a:r>
              <a:rPr lang="zh-CN" altLang="en-US" sz="1600">
                <a:solidFill>
                  <a:schemeClr val="tx2"/>
                </a:solidFill>
                <a:uFillTx/>
                <a:latin typeface="宋体" panose="02010600030101010101" pitchFamily="2" charset="-122"/>
                <a:ea typeface="宋体" panose="02010600030101010101" pitchFamily="2" charset="-122"/>
              </a:rPr>
              <a:t>装置的处理流量不建议大幅度调整，建议以</a:t>
            </a:r>
            <a:r>
              <a:rPr lang="en-US" altLang="zh-CN" sz="1600">
                <a:solidFill>
                  <a:schemeClr val="tx2"/>
                </a:solidFill>
                <a:uFillTx/>
                <a:latin typeface="宋体" panose="02010600030101010101" pitchFamily="2" charset="-122"/>
                <a:ea typeface="宋体" panose="02010600030101010101" pitchFamily="2" charset="-122"/>
              </a:rPr>
              <a:t>100L/h</a:t>
            </a:r>
            <a:r>
              <a:rPr lang="zh-CN" altLang="en-US" sz="1600">
                <a:solidFill>
                  <a:schemeClr val="tx2"/>
                </a:solidFill>
                <a:uFillTx/>
                <a:latin typeface="宋体" panose="02010600030101010101" pitchFamily="2" charset="-122"/>
                <a:ea typeface="宋体" panose="02010600030101010101" pitchFamily="2" charset="-122"/>
              </a:rPr>
              <a:t>为一个单位（流量计两个刻度的距离），进行多次调整。调整间隔时间要大于</a:t>
            </a:r>
            <a:r>
              <a:rPr lang="en-US" altLang="zh-CN" sz="1600">
                <a:solidFill>
                  <a:schemeClr val="tx2"/>
                </a:solidFill>
                <a:uFillTx/>
                <a:latin typeface="宋体" panose="02010600030101010101" pitchFamily="2" charset="-122"/>
                <a:ea typeface="宋体" panose="02010600030101010101" pitchFamily="2" charset="-122"/>
              </a:rPr>
              <a:t>3</a:t>
            </a:r>
            <a:r>
              <a:rPr lang="zh-CN" altLang="en-US" sz="1600">
                <a:solidFill>
                  <a:schemeClr val="tx2"/>
                </a:solidFill>
                <a:uFillTx/>
                <a:latin typeface="宋体" panose="02010600030101010101" pitchFamily="2" charset="-122"/>
                <a:ea typeface="宋体" panose="02010600030101010101" pitchFamily="2" charset="-122"/>
              </a:rPr>
              <a:t>小时</a:t>
            </a:r>
            <a:r>
              <a:rPr lang="en-US" altLang="zh-CN" sz="1600">
                <a:solidFill>
                  <a:schemeClr val="tx2"/>
                </a:solidFill>
                <a:uFillTx/>
                <a:latin typeface="宋体" panose="02010600030101010101" pitchFamily="2" charset="-122"/>
                <a:ea typeface="宋体" panose="02010600030101010101" pitchFamily="2" charset="-122"/>
              </a:rPr>
              <a:t>/</a:t>
            </a:r>
            <a:r>
              <a:rPr lang="zh-CN" altLang="en-US" sz="1600">
                <a:solidFill>
                  <a:schemeClr val="tx2"/>
                </a:solidFill>
                <a:uFillTx/>
                <a:latin typeface="宋体" panose="02010600030101010101" pitchFamily="2" charset="-122"/>
                <a:ea typeface="宋体" panose="02010600030101010101" pitchFamily="2" charset="-122"/>
              </a:rPr>
              <a:t>次。</a:t>
            </a:r>
            <a:endParaRPr lang="zh-CN" altLang="en-US" sz="1600">
              <a:solidFill>
                <a:schemeClr val="tx2"/>
              </a:solidFill>
              <a:uFillTx/>
              <a:latin typeface="宋体" panose="02010600030101010101" pitchFamily="2" charset="-122"/>
              <a:ea typeface="宋体" panose="02010600030101010101" pitchFamily="2" charset="-122"/>
            </a:endParaRPr>
          </a:p>
          <a:p>
            <a:pPr fontAlgn="t">
              <a:lnSpc>
                <a:spcPct val="140000"/>
              </a:lnSpc>
            </a:pPr>
            <a:r>
              <a:rPr lang="zh-CN" sz="1600">
                <a:uFillTx/>
                <a:latin typeface="宋体" panose="02010600030101010101" pitchFamily="2" charset="-122"/>
                <a:ea typeface="宋体" panose="02010600030101010101" pitchFamily="2" charset="-122"/>
                <a:sym typeface="+mn-ea"/>
              </a:rPr>
              <a:t>6. 系统起运时阀门操作顺序是，先开出口阀门，再开入口阀门。反之则为系统停运的操作顺序。</a:t>
            </a:r>
            <a:endParaRPr lang="zh-CN" sz="1600">
              <a:uFillTx/>
              <a:latin typeface="宋体" panose="02010600030101010101" pitchFamily="2" charset="-122"/>
              <a:ea typeface="宋体" panose="02010600030101010101" pitchFamily="2" charset="-122"/>
              <a:sym typeface="+mn-ea"/>
            </a:endParaRPr>
          </a:p>
          <a:p>
            <a:pPr fontAlgn="t">
              <a:lnSpc>
                <a:spcPct val="140000"/>
              </a:lnSpc>
            </a:pPr>
            <a:endParaRPr lang="zh-CN" altLang="en-US" sz="1600">
              <a:solidFill>
                <a:schemeClr val="tx2"/>
              </a:solidFill>
              <a:uFillTx/>
              <a:latin typeface="宋体" panose="02010600030101010101" pitchFamily="2" charset="-122"/>
              <a:ea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5602" name="文本框 5"/>
          <p:cNvSpPr txBox="1"/>
          <p:nvPr/>
        </p:nvSpPr>
        <p:spPr>
          <a:xfrm>
            <a:off x="292100" y="513080"/>
            <a:ext cx="613981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5603"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5606" name="文本框 1"/>
          <p:cNvSpPr txBox="1"/>
          <p:nvPr/>
        </p:nvSpPr>
        <p:spPr>
          <a:xfrm>
            <a:off x="143510" y="1426845"/>
            <a:ext cx="8856980" cy="1812925"/>
          </a:xfrm>
          <a:prstGeom prst="rect">
            <a:avLst/>
          </a:prstGeom>
          <a:noFill/>
          <a:ln w="9525">
            <a:noFill/>
          </a:ln>
        </p:spPr>
        <p:txBody>
          <a:bodyPr wrap="square" anchor="ctr">
            <a:spAutoFit/>
          </a:bodyPr>
          <a:p>
            <a:pPr fontAlgn="t">
              <a:lnSpc>
                <a:spcPct val="140000"/>
              </a:lnSpc>
            </a:pPr>
            <a:r>
              <a:rPr lang="zh-CN" sz="1600">
                <a:uFillTx/>
                <a:latin typeface="宋体" panose="02010600030101010101" pitchFamily="2" charset="-122"/>
                <a:ea typeface="宋体" panose="02010600030101010101" pitchFamily="2" charset="-122"/>
                <a:sym typeface="+mn-ea"/>
              </a:rPr>
              <a:t>7. 智能调节仪的给定值设定，调整最高上限是实际入口电导率值+0.30µS/cm，高出后无法设定。</a:t>
            </a:r>
            <a:endParaRPr lang="zh-CN" sz="1600">
              <a:uFillTx/>
              <a:latin typeface="宋体" panose="02010600030101010101" pitchFamily="2" charset="-122"/>
              <a:ea typeface="宋体" panose="02010600030101010101" pitchFamily="2" charset="-122"/>
              <a:sym typeface="+mn-ea"/>
            </a:endParaRPr>
          </a:p>
          <a:p>
            <a:pPr fontAlgn="t">
              <a:lnSpc>
                <a:spcPct val="140000"/>
              </a:lnSpc>
            </a:pPr>
            <a:r>
              <a:rPr lang="en-US" altLang="zh-CN" sz="1600">
                <a:uFillTx/>
                <a:latin typeface="宋体" panose="02010600030101010101" pitchFamily="2" charset="-122"/>
                <a:ea typeface="宋体" panose="02010600030101010101" pitchFamily="2" charset="-122"/>
                <a:sym typeface="+mn-ea"/>
              </a:rPr>
              <a:t>8</a:t>
            </a:r>
            <a:r>
              <a:rPr lang="zh-CN" sz="1600">
                <a:uFillTx/>
                <a:latin typeface="宋体" panose="02010600030101010101" pitchFamily="2" charset="-122"/>
                <a:ea typeface="宋体" panose="02010600030101010101" pitchFamily="2" charset="-122"/>
                <a:sym typeface="+mn-ea"/>
              </a:rPr>
              <a:t>. 请勿擅自打开设备或拆卸进行维修。</a:t>
            </a:r>
            <a:endParaRPr lang="zh-CN" sz="1600">
              <a:uFillTx/>
              <a:latin typeface="宋体" panose="02010600030101010101" pitchFamily="2" charset="-122"/>
              <a:ea typeface="宋体" panose="02010600030101010101" pitchFamily="2" charset="-122"/>
              <a:sym typeface="+mn-ea"/>
            </a:endParaRPr>
          </a:p>
          <a:p>
            <a:pPr fontAlgn="t">
              <a:lnSpc>
                <a:spcPct val="140000"/>
              </a:lnSpc>
            </a:pPr>
            <a:endParaRPr lang="zh-CN" sz="1600">
              <a:solidFill>
                <a:schemeClr val="tx2"/>
              </a:solidFill>
              <a:uFillTx/>
              <a:latin typeface="宋体" panose="02010600030101010101" pitchFamily="2" charset="-122"/>
              <a:ea typeface="宋体" panose="02010600030101010101" pitchFamily="2" charset="-122"/>
            </a:endParaRPr>
          </a:p>
          <a:p>
            <a:pPr fontAlgn="t">
              <a:lnSpc>
                <a:spcPct val="140000"/>
              </a:lnSpc>
            </a:pPr>
            <a:endParaRPr lang="zh-CN" sz="1600">
              <a:uFillTx/>
              <a:latin typeface="宋体" panose="02010600030101010101" pitchFamily="2" charset="-122"/>
              <a:ea typeface="宋体" panose="02010600030101010101" pitchFamily="2" charset="-122"/>
              <a:sym typeface="+mn-ea"/>
            </a:endParaRPr>
          </a:p>
          <a:p>
            <a:pPr fontAlgn="t">
              <a:lnSpc>
                <a:spcPct val="140000"/>
              </a:lnSpc>
            </a:pPr>
            <a:endParaRPr lang="zh-CN" altLang="en-US" sz="1600">
              <a:solidFill>
                <a:schemeClr val="tx2"/>
              </a:solidFill>
              <a:uFillTx/>
              <a:latin typeface="宋体" panose="02010600030101010101" pitchFamily="2" charset="-122"/>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7650" name="文本框 5"/>
          <p:cNvSpPr txBox="1"/>
          <p:nvPr/>
        </p:nvSpPr>
        <p:spPr>
          <a:xfrm>
            <a:off x="292100" y="513080"/>
            <a:ext cx="608647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7651"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7653" name="文本框 99"/>
          <p:cNvSpPr txBox="1"/>
          <p:nvPr/>
        </p:nvSpPr>
        <p:spPr>
          <a:xfrm>
            <a:off x="395605" y="1150620"/>
            <a:ext cx="7909560" cy="398780"/>
          </a:xfrm>
          <a:prstGeom prst="rect">
            <a:avLst/>
          </a:prstGeom>
          <a:noFill/>
          <a:ln w="9525">
            <a:noFill/>
          </a:ln>
        </p:spPr>
        <p:txBody>
          <a:bodyPr wrap="square" anchor="t">
            <a:spAutoFit/>
          </a:bodyPr>
          <a:p>
            <a:r>
              <a:rPr lang="zh-CN" altLang="en-US" sz="2000" b="1">
                <a:latin typeface="黑体" panose="02010609060101010101" pitchFamily="2" charset="-122"/>
                <a:ea typeface="黑体" panose="02010609060101010101" pitchFamily="2" charset="-122"/>
                <a:cs typeface="黑体" panose="02010609060101010101" pitchFamily="2" charset="-122"/>
              </a:rPr>
              <a:t>四、巡检及运行交代  Inspection and operation</a:t>
            </a:r>
            <a:endParaRPr lang="zh-CN" altLang="en-US" sz="2000" b="1">
              <a:latin typeface="黑体" panose="02010609060101010101" pitchFamily="2" charset="-122"/>
              <a:ea typeface="黑体" panose="02010609060101010101" pitchFamily="2" charset="-122"/>
              <a:cs typeface="黑体" panose="02010609060101010101" pitchFamily="2" charset="-122"/>
            </a:endParaRPr>
          </a:p>
        </p:txBody>
      </p:sp>
      <p:sp>
        <p:nvSpPr>
          <p:cNvPr id="27654" name="文本框 2"/>
          <p:cNvSpPr txBox="1"/>
          <p:nvPr/>
        </p:nvSpPr>
        <p:spPr>
          <a:xfrm>
            <a:off x="292100" y="1549400"/>
            <a:ext cx="8524875" cy="829945"/>
          </a:xfrm>
          <a:prstGeom prst="rect">
            <a:avLst/>
          </a:prstGeom>
          <a:noFill/>
          <a:ln w="9525">
            <a:noFill/>
          </a:ln>
        </p:spPr>
        <p:txBody>
          <a:bodyPr wrap="square" anchor="t">
            <a:spAutoFit/>
          </a:bodyPr>
          <a:p>
            <a:pPr>
              <a:lnSpc>
                <a:spcPct val="120000"/>
              </a:lnSpc>
            </a:pPr>
            <a:r>
              <a:rPr lang="en-US" altLang="zh-CN" sz="2000" b="1">
                <a:latin typeface="宋体" panose="02010600030101010101" pitchFamily="2" charset="-122"/>
                <a:ea typeface="宋体" panose="02010600030101010101" pitchFamily="2" charset="-122"/>
              </a:rPr>
              <a:t>1</a:t>
            </a:r>
            <a:r>
              <a:rPr lang="zh-CN" altLang="en-US" sz="2000" b="1">
                <a:latin typeface="宋体" panose="02010600030101010101" pitchFamily="2" charset="-122"/>
                <a:ea typeface="宋体" panose="02010600030101010101" pitchFamily="2" charset="-122"/>
              </a:rPr>
              <a:t>、运行画面：</a:t>
            </a:r>
            <a:r>
              <a:rPr lang="zh-CN" altLang="en-US" sz="2000">
                <a:latin typeface="宋体" panose="02010600030101010101" pitchFamily="2" charset="-122"/>
                <a:ea typeface="宋体" panose="02010600030101010101" pitchFamily="2" charset="-122"/>
              </a:rPr>
              <a:t>装置正常运行时，控制器应显示在 “</a:t>
            </a:r>
            <a:r>
              <a:rPr lang="en-US" altLang="zh-CN" sz="2000" b="1">
                <a:latin typeface="宋体" panose="02010600030101010101" pitchFamily="2" charset="-122"/>
                <a:ea typeface="宋体" panose="02010600030101010101" pitchFamily="2" charset="-122"/>
              </a:rPr>
              <a:t>DD</a:t>
            </a:r>
            <a:r>
              <a:rPr lang="zh-CN" altLang="en-US" sz="2000" b="1">
                <a:latin typeface="宋体" panose="02010600030101010101" pitchFamily="2" charset="-122"/>
                <a:ea typeface="宋体" panose="02010600030101010101" pitchFamily="2" charset="-122"/>
              </a:rPr>
              <a:t>自动调节画面”</a:t>
            </a:r>
            <a:r>
              <a:rPr lang="zh-CN" altLang="en-US" sz="2000">
                <a:latin typeface="宋体" panose="02010600030101010101" pitchFamily="2" charset="-122"/>
                <a:ea typeface="宋体" panose="02010600030101010101" pitchFamily="2" charset="-122"/>
              </a:rPr>
              <a:t>（快捷键</a:t>
            </a:r>
            <a:r>
              <a:rPr lang="en-US" altLang="zh-CN" sz="2000">
                <a:latin typeface="宋体" panose="02010600030101010101" pitchFamily="2" charset="-122"/>
                <a:ea typeface="宋体" panose="02010600030101010101" pitchFamily="2" charset="-122"/>
              </a:rPr>
              <a:t>F1</a:t>
            </a:r>
            <a:r>
              <a:rPr lang="zh-CN" altLang="en-US" sz="2000">
                <a:latin typeface="宋体" panose="02010600030101010101" pitchFamily="2" charset="-122"/>
                <a:ea typeface="宋体" panose="02010600030101010101" pitchFamily="2" charset="-122"/>
              </a:rPr>
              <a:t>）。停运时控制器应断电或显示在</a:t>
            </a:r>
            <a:r>
              <a:rPr lang="zh-CN" altLang="en-US" sz="2000" b="1">
                <a:latin typeface="宋体" panose="02010600030101010101" pitchFamily="2" charset="-122"/>
                <a:ea typeface="宋体" panose="02010600030101010101" pitchFamily="2" charset="-122"/>
              </a:rPr>
              <a:t>“手动画面”</a:t>
            </a:r>
            <a:r>
              <a:rPr lang="zh-CN" altLang="en-US" sz="2000">
                <a:latin typeface="宋体" panose="02010600030101010101" pitchFamily="2" charset="-122"/>
                <a:ea typeface="宋体" panose="02010600030101010101" pitchFamily="2" charset="-122"/>
              </a:rPr>
              <a:t>（快捷键</a:t>
            </a:r>
            <a:r>
              <a:rPr lang="en-US" altLang="zh-CN" sz="2000">
                <a:latin typeface="宋体" panose="02010600030101010101" pitchFamily="2" charset="-122"/>
                <a:ea typeface="宋体" panose="02010600030101010101" pitchFamily="2" charset="-122"/>
              </a:rPr>
              <a:t>F3</a:t>
            </a:r>
            <a:r>
              <a:rPr lang="zh-CN" altLang="en-US" sz="2000">
                <a:latin typeface="宋体" panose="02010600030101010101" pitchFamily="2" charset="-122"/>
                <a:ea typeface="宋体" panose="02010600030101010101" pitchFamily="2" charset="-122"/>
              </a:rPr>
              <a:t>）。</a:t>
            </a:r>
            <a:endParaRPr lang="zh-CN" altLang="en-US" sz="2000">
              <a:latin typeface="Arial" panose="020B0604020202020204" pitchFamily="34" charset="0"/>
              <a:ea typeface="仿宋" panose="02010609060101010101" charset="-122"/>
            </a:endParaRPr>
          </a:p>
        </p:txBody>
      </p:sp>
      <p:pic>
        <p:nvPicPr>
          <p:cNvPr id="16391" name="图片 4"/>
          <p:cNvPicPr/>
          <p:nvPr/>
        </p:nvPicPr>
        <p:blipFill>
          <a:blip r:embed="rId1"/>
          <a:stretch>
            <a:fillRect/>
          </a:stretch>
        </p:blipFill>
        <p:spPr>
          <a:xfrm>
            <a:off x="2399030" y="4236720"/>
            <a:ext cx="2032000" cy="2033905"/>
          </a:xfrm>
          <a:prstGeom prst="rect">
            <a:avLst/>
          </a:prstGeom>
          <a:noFill/>
          <a:ln w="9525">
            <a:noFill/>
          </a:ln>
        </p:spPr>
      </p:pic>
      <p:pic>
        <p:nvPicPr>
          <p:cNvPr id="4" name="图片 2" descr="IMG_256"/>
          <p:cNvPicPr>
            <a:picLocks noChangeAspect="1"/>
          </p:cNvPicPr>
          <p:nvPr/>
        </p:nvPicPr>
        <p:blipFill>
          <a:blip r:embed="rId2"/>
          <a:stretch>
            <a:fillRect/>
          </a:stretch>
        </p:blipFill>
        <p:spPr>
          <a:xfrm>
            <a:off x="154305" y="4237355"/>
            <a:ext cx="2032000" cy="2033270"/>
          </a:xfrm>
          <a:prstGeom prst="rect">
            <a:avLst/>
          </a:prstGeom>
          <a:noFill/>
          <a:ln w="9525">
            <a:noFill/>
          </a:ln>
        </p:spPr>
      </p:pic>
      <p:pic>
        <p:nvPicPr>
          <p:cNvPr id="3" name="图片 -2147482572" descr="IMG_256"/>
          <p:cNvPicPr>
            <a:picLocks noChangeAspect="1"/>
          </p:cNvPicPr>
          <p:nvPr/>
        </p:nvPicPr>
        <p:blipFill>
          <a:blip r:embed="rId3"/>
          <a:stretch>
            <a:fillRect/>
          </a:stretch>
        </p:blipFill>
        <p:spPr>
          <a:xfrm>
            <a:off x="4650740" y="4237355"/>
            <a:ext cx="2032000" cy="2033270"/>
          </a:xfrm>
          <a:prstGeom prst="rect">
            <a:avLst/>
          </a:prstGeom>
          <a:noFill/>
          <a:ln w="9525">
            <a:noFill/>
          </a:ln>
        </p:spPr>
      </p:pic>
      <p:pic>
        <p:nvPicPr>
          <p:cNvPr id="5" name="图片 166" descr="IMG_256"/>
          <p:cNvPicPr>
            <a:picLocks noChangeAspect="1"/>
          </p:cNvPicPr>
          <p:nvPr/>
        </p:nvPicPr>
        <p:blipFill>
          <a:blip r:embed="rId4"/>
          <a:stretch>
            <a:fillRect/>
          </a:stretch>
        </p:blipFill>
        <p:spPr>
          <a:xfrm>
            <a:off x="6901815" y="4236720"/>
            <a:ext cx="2031365" cy="2034540"/>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6303010"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172085" y="1082675"/>
            <a:ext cx="8760460" cy="2639060"/>
          </a:xfrm>
          <a:prstGeom prst="rect">
            <a:avLst/>
          </a:prstGeom>
          <a:noFill/>
          <a:ln w="9525">
            <a:noFill/>
          </a:ln>
        </p:spPr>
        <p:txBody>
          <a:bodyPr wrap="square" anchor="t">
            <a:spAutoFit/>
          </a:bodyPr>
          <a:p>
            <a:pPr>
              <a:lnSpc>
                <a:spcPct val="120000"/>
              </a:lnSpc>
            </a:pPr>
            <a:r>
              <a:rPr lang="en-US" altLang="zh-CN" sz="2000" b="1">
                <a:latin typeface="宋体" panose="02010600030101010101" pitchFamily="2" charset="-122"/>
                <a:ea typeface="宋体" panose="02010600030101010101" pitchFamily="2" charset="-122"/>
                <a:sym typeface="+mn-ea"/>
              </a:rPr>
              <a:t>2</a:t>
            </a:r>
            <a:r>
              <a:rPr lang="zh-CN" altLang="en-US" sz="2000" b="1">
                <a:latin typeface="宋体" panose="02010600030101010101" pitchFamily="2" charset="-122"/>
                <a:ea typeface="宋体" panose="02010600030101010101" pitchFamily="2" charset="-122"/>
                <a:sym typeface="+mn-ea"/>
              </a:rPr>
              <a:t>、取样流量：</a:t>
            </a:r>
            <a:r>
              <a:rPr lang="zh-CN" altLang="en-US" sz="2000">
                <a:latin typeface="宋体" panose="02010600030101010101" pitchFamily="2" charset="-122"/>
                <a:ea typeface="宋体" panose="02010600030101010101" pitchFamily="2" charset="-122"/>
                <a:sym typeface="+mn-ea"/>
              </a:rPr>
              <a:t>保证控制器上显示的“</a:t>
            </a:r>
            <a:r>
              <a:rPr lang="zh-CN" altLang="en-US" sz="2000" b="1">
                <a:latin typeface="宋体" panose="02010600030101010101" pitchFamily="2" charset="-122"/>
                <a:ea typeface="宋体" panose="02010600030101010101" pitchFamily="2" charset="-122"/>
                <a:sym typeface="+mn-ea"/>
              </a:rPr>
              <a:t>取样流量</a:t>
            </a:r>
            <a:r>
              <a:rPr lang="zh-CN" altLang="en-US" sz="2000">
                <a:latin typeface="宋体" panose="02010600030101010101" pitchFamily="2" charset="-122"/>
                <a:ea typeface="宋体" panose="02010600030101010101" pitchFamily="2" charset="-122"/>
                <a:sym typeface="+mn-ea"/>
              </a:rPr>
              <a:t>”在</a:t>
            </a:r>
            <a:r>
              <a:rPr lang="en-US" altLang="zh-CN" sz="2000">
                <a:latin typeface="宋体" panose="02010600030101010101" pitchFamily="2" charset="-122"/>
                <a:ea typeface="宋体" panose="02010600030101010101" pitchFamily="2" charset="-122"/>
                <a:sym typeface="+mn-ea"/>
              </a:rPr>
              <a:t>200</a:t>
            </a:r>
            <a:r>
              <a:rPr lang="zh-CN" altLang="en-US" sz="2000">
                <a:latin typeface="宋体" panose="02010600030101010101" pitchFamily="2" charset="-122"/>
                <a:ea typeface="宋体" panose="02010600030101010101" pitchFamily="2" charset="-122"/>
                <a:sym typeface="+mn-ea"/>
              </a:rPr>
              <a:t>～</a:t>
            </a:r>
            <a:r>
              <a:rPr lang="en-US" altLang="zh-CN" sz="2000">
                <a:latin typeface="宋体" panose="02010600030101010101" pitchFamily="2" charset="-122"/>
                <a:ea typeface="宋体" panose="02010600030101010101" pitchFamily="2" charset="-122"/>
                <a:sym typeface="+mn-ea"/>
              </a:rPr>
              <a:t>300mL/min</a:t>
            </a:r>
            <a:r>
              <a:rPr lang="zh-CN" altLang="en-US" sz="2000">
                <a:latin typeface="宋体" panose="02010600030101010101" pitchFamily="2" charset="-122"/>
                <a:ea typeface="宋体" panose="02010600030101010101" pitchFamily="2" charset="-122"/>
                <a:sym typeface="+mn-ea"/>
              </a:rPr>
              <a:t>（流量数据在控制器</a:t>
            </a:r>
            <a:r>
              <a:rPr lang="en-US" altLang="zh-CN" sz="2000">
                <a:latin typeface="宋体" panose="02010600030101010101" pitchFamily="2" charset="-122"/>
                <a:ea typeface="宋体" panose="02010600030101010101" pitchFamily="2" charset="-122"/>
                <a:sym typeface="+mn-ea"/>
              </a:rPr>
              <a:t>DD</a:t>
            </a:r>
            <a:r>
              <a:rPr lang="zh-CN" altLang="en-US" sz="2000">
                <a:latin typeface="宋体" panose="02010600030101010101" pitchFamily="2" charset="-122"/>
                <a:ea typeface="宋体" panose="02010600030101010101" pitchFamily="2" charset="-122"/>
                <a:sym typeface="+mn-ea"/>
              </a:rPr>
              <a:t>自动调节画面右下方显示），控制柜内的入口取样阀可调整取样流量的大小。</a:t>
            </a:r>
            <a:endParaRPr lang="zh-CN" altLang="en-US" sz="2000">
              <a:latin typeface="宋体" panose="02010600030101010101" pitchFamily="2" charset="-122"/>
              <a:ea typeface="宋体" panose="02010600030101010101" pitchFamily="2" charset="-122"/>
              <a:sym typeface="+mn-ea"/>
            </a:endParaRPr>
          </a:p>
          <a:p>
            <a:pPr>
              <a:lnSpc>
                <a:spcPct val="120000"/>
              </a:lnSpc>
            </a:pPr>
            <a:endParaRPr lang="en-US" altLang="zh-CN" sz="2000" b="1">
              <a:latin typeface="宋体" panose="02010600030101010101" pitchFamily="2" charset="-122"/>
              <a:ea typeface="宋体" panose="02010600030101010101" pitchFamily="2" charset="-122"/>
            </a:endParaRPr>
          </a:p>
          <a:p>
            <a:pPr>
              <a:lnSpc>
                <a:spcPct val="120000"/>
              </a:lnSpc>
            </a:pPr>
            <a:r>
              <a:rPr lang="en-US" altLang="zh-CN" sz="2000" b="1">
                <a:latin typeface="宋体" panose="02010600030101010101" pitchFamily="2" charset="-122"/>
                <a:ea typeface="宋体" panose="02010600030101010101" pitchFamily="2" charset="-122"/>
                <a:sym typeface="+mn-ea"/>
              </a:rPr>
              <a:t>3</a:t>
            </a:r>
            <a:r>
              <a:rPr lang="zh-CN" altLang="en-US" sz="2000" b="1">
                <a:latin typeface="宋体" panose="02010600030101010101" pitchFamily="2" charset="-122"/>
                <a:ea typeface="宋体" panose="02010600030101010101" pitchFamily="2" charset="-122"/>
                <a:sym typeface="+mn-ea"/>
              </a:rPr>
              <a:t>、运行流量：</a:t>
            </a:r>
            <a:r>
              <a:rPr lang="zh-CN" altLang="en-US" sz="2000">
                <a:latin typeface="宋体" panose="02010600030101010101" pitchFamily="2" charset="-122"/>
                <a:ea typeface="宋体" panose="02010600030101010101" pitchFamily="2" charset="-122"/>
                <a:sym typeface="+mn-ea"/>
              </a:rPr>
              <a:t>记录装置入水流量（玻璃浮子流量计）、</a:t>
            </a:r>
            <a:r>
              <a:rPr lang="en-US" altLang="zh-CN" sz="2000">
                <a:latin typeface="宋体" panose="02010600030101010101" pitchFamily="2" charset="-122"/>
                <a:ea typeface="宋体" panose="02010600030101010101" pitchFamily="2" charset="-122"/>
                <a:sym typeface="+mn-ea"/>
              </a:rPr>
              <a:t>A.B</a:t>
            </a:r>
            <a:r>
              <a:rPr lang="zh-CN" altLang="en-US" sz="2000">
                <a:latin typeface="宋体" panose="02010600030101010101" pitchFamily="2" charset="-122"/>
                <a:ea typeface="宋体" panose="02010600030101010101" pitchFamily="2" charset="-122"/>
                <a:sym typeface="+mn-ea"/>
              </a:rPr>
              <a:t>侧循环流量（涡轮电子流量计），当流量异常变化后及时调整回原记录流量。</a:t>
            </a:r>
            <a:endParaRPr lang="zh-CN" altLang="en-US" sz="2000">
              <a:latin typeface="宋体" panose="02010600030101010101" pitchFamily="2" charset="-122"/>
              <a:ea typeface="宋体" panose="02010600030101010101" pitchFamily="2" charset="-122"/>
              <a:sym typeface="+mn-ea"/>
            </a:endParaRPr>
          </a:p>
          <a:p>
            <a:pPr>
              <a:lnSpc>
                <a:spcPct val="120000"/>
              </a:lnSpc>
            </a:pPr>
            <a:endParaRPr lang="en-US" altLang="zh-CN" sz="1800">
              <a:latin typeface="宋体" panose="02010600030101010101" pitchFamily="2" charset="-122"/>
              <a:ea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632904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292100" y="1082675"/>
            <a:ext cx="8493125" cy="1198880"/>
          </a:xfrm>
          <a:prstGeom prst="rect">
            <a:avLst/>
          </a:prstGeom>
          <a:noFill/>
          <a:ln w="9525">
            <a:noFill/>
          </a:ln>
        </p:spPr>
        <p:txBody>
          <a:bodyPr wrap="square" anchor="t">
            <a:spAutoFit/>
          </a:bodyPr>
          <a:p>
            <a:pPr>
              <a:lnSpc>
                <a:spcPct val="120000"/>
              </a:lnSpc>
            </a:pPr>
            <a:r>
              <a:rPr lang="en-US" altLang="zh-CN" sz="2000" b="1">
                <a:latin typeface="宋体" panose="02010600030101010101" pitchFamily="2" charset="-122"/>
                <a:ea typeface="宋体" panose="02010600030101010101" pitchFamily="2" charset="-122"/>
                <a:sym typeface="+mn-ea"/>
              </a:rPr>
              <a:t>4</a:t>
            </a:r>
            <a:r>
              <a:rPr lang="zh-CN" altLang="en-US" sz="2000" b="1">
                <a:latin typeface="宋体" panose="02010600030101010101" pitchFamily="2" charset="-122"/>
                <a:ea typeface="宋体" panose="02010600030101010101" pitchFamily="2" charset="-122"/>
                <a:sym typeface="+mn-ea"/>
              </a:rPr>
              <a:t>、参数调整： </a:t>
            </a:r>
            <a:r>
              <a:rPr lang="zh-CN" altLang="en-US" sz="2000">
                <a:latin typeface="宋体" panose="02010600030101010101" pitchFamily="2" charset="-122"/>
                <a:ea typeface="宋体" panose="02010600030101010101" pitchFamily="2" charset="-122"/>
                <a:sym typeface="+mn-ea"/>
              </a:rPr>
              <a:t> 运行人员在修改装置运行参数时应根据系统水质实际情况酌情渐变调整，调整后应实时监控系统水质变化。</a:t>
            </a:r>
            <a:endParaRPr lang="zh-CN" altLang="en-US" sz="2000">
              <a:latin typeface="宋体" panose="02010600030101010101" pitchFamily="2" charset="-122"/>
              <a:ea typeface="宋体" panose="02010600030101010101" pitchFamily="2" charset="-122"/>
              <a:sym typeface="+mn-ea"/>
            </a:endParaRPr>
          </a:p>
          <a:p>
            <a:pPr>
              <a:lnSpc>
                <a:spcPct val="120000"/>
              </a:lnSpc>
            </a:pPr>
            <a:endParaRPr lang="en-US" altLang="zh-CN" sz="2000">
              <a:latin typeface="宋体" panose="02010600030101010101" pitchFamily="2" charset="-122"/>
              <a:ea typeface="宋体" panose="02010600030101010101" pitchFamily="2" charset="-122"/>
            </a:endParaRPr>
          </a:p>
        </p:txBody>
      </p:sp>
      <p:pic>
        <p:nvPicPr>
          <p:cNvPr id="3" name="图片 8" descr="IMG_256"/>
          <p:cNvPicPr>
            <a:picLocks noChangeAspect="1"/>
          </p:cNvPicPr>
          <p:nvPr/>
        </p:nvPicPr>
        <p:blipFill>
          <a:blip r:embed="rId1"/>
          <a:stretch>
            <a:fillRect/>
          </a:stretch>
        </p:blipFill>
        <p:spPr>
          <a:xfrm>
            <a:off x="395605" y="3484245"/>
            <a:ext cx="3895725" cy="3044825"/>
          </a:xfrm>
          <a:prstGeom prst="rect">
            <a:avLst/>
          </a:prstGeom>
          <a:noFill/>
          <a:ln w="9525">
            <a:noFill/>
          </a:ln>
        </p:spPr>
      </p:pic>
      <p:pic>
        <p:nvPicPr>
          <p:cNvPr id="4" name="图片 167" descr="IMG_256"/>
          <p:cNvPicPr>
            <a:picLocks noChangeAspect="1"/>
          </p:cNvPicPr>
          <p:nvPr/>
        </p:nvPicPr>
        <p:blipFill>
          <a:blip r:embed="rId2"/>
          <a:stretch>
            <a:fillRect/>
          </a:stretch>
        </p:blipFill>
        <p:spPr>
          <a:xfrm>
            <a:off x="4619625" y="3484245"/>
            <a:ext cx="3895725" cy="304546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文本框 5"/>
          <p:cNvSpPr txBox="1"/>
          <p:nvPr/>
        </p:nvSpPr>
        <p:spPr>
          <a:xfrm>
            <a:off x="292100" y="513080"/>
            <a:ext cx="6492240"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114935" y="1256030"/>
            <a:ext cx="8913495" cy="3630930"/>
          </a:xfrm>
          <a:prstGeom prst="rect">
            <a:avLst/>
          </a:prstGeom>
          <a:noFill/>
          <a:ln w="9525">
            <a:noFill/>
          </a:ln>
        </p:spPr>
        <p:txBody>
          <a:bodyPr wrap="square" anchor="t">
            <a:spAutoFit/>
          </a:bodyPr>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1.基本运行设定流程，本智能调节仪运行方式分：电导率（DD）自动控制</a:t>
            </a:r>
            <a:r>
              <a:rPr lang="zh-CN" altLang="en-US" sz="1600">
                <a:latin typeface="宋体" panose="02010600030101010101" pitchFamily="2" charset="-122"/>
                <a:ea typeface="宋体" panose="02010600030101010101" pitchFamily="2" charset="-122"/>
                <a:cs typeface="宋体" panose="02010600030101010101" pitchFamily="2" charset="-122"/>
              </a:rPr>
              <a:t>和</a:t>
            </a:r>
            <a:r>
              <a:rPr lang="en-US" altLang="zh-CN" sz="1600">
                <a:latin typeface="宋体" panose="02010600030101010101" pitchFamily="2" charset="-122"/>
                <a:ea typeface="宋体" panose="02010600030101010101" pitchFamily="2" charset="-122"/>
                <a:cs typeface="宋体" panose="02010600030101010101" pitchFamily="2" charset="-122"/>
              </a:rPr>
              <a:t>手动控制</a:t>
            </a:r>
            <a:r>
              <a:rPr lang="zh-CN" altLang="en-US" sz="1600">
                <a:latin typeface="宋体" panose="02010600030101010101" pitchFamily="2" charset="-122"/>
                <a:ea typeface="宋体" panose="02010600030101010101" pitchFamily="2" charset="-122"/>
                <a:cs typeface="宋体" panose="02010600030101010101" pitchFamily="2" charset="-122"/>
              </a:rPr>
              <a:t>两</a:t>
            </a:r>
            <a:r>
              <a:rPr lang="en-US" altLang="zh-CN" sz="1600">
                <a:latin typeface="宋体" panose="02010600030101010101" pitchFamily="2" charset="-122"/>
                <a:ea typeface="宋体" panose="02010600030101010101" pitchFamily="2" charset="-122"/>
                <a:cs typeface="宋体" panose="02010600030101010101" pitchFamily="2" charset="-122"/>
              </a:rPr>
              <a:t>种模式。注：以电导率（DD）自动控制模式为主要运行模式。所有的控制功能，只能在当前画面下有效。</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The basic working setting process, the intelligent accommodometer is divided into two working modes, conductivity (DD) automatic control and manual control. Notes: the mode of conductivity (DD) automatic control is the main working mode. All control functions can be valid only under the current screen.</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2. DD自动控制画面（快捷键F1）：DD自动控制是通过设置DD给定值，当给定值小于实际值时，碱化系统不工作；当给定值大于实际值时，碱化系统开始工作。</a:t>
            </a:r>
            <a:endParaRPr lang="en-US" altLang="zh-CN" sz="1600">
              <a:latin typeface="Arial" panose="020B0604020202020204" pitchFamily="34" charset="0"/>
              <a:ea typeface="仿宋" panose="02010609060101010101"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DD automatic control screen（Shortcut key F1）, DD automatic control can set DD given value. When given value is less than actual value, the alkalization system stop working. When given value is more than actual value, the alkalization system begin working.</a:t>
            </a:r>
            <a:endParaRPr lang="en-US" altLang="zh-CN" sz="1600">
              <a:latin typeface="宋体" panose="02010600030101010101" pitchFamily="2" charset="-122"/>
              <a:ea typeface="宋体" panose="02010600030101010101" pitchFamily="2" charset="-122"/>
              <a:cs typeface="宋体" panose="02010600030101010101" pitchFamily="2" charset="-122"/>
            </a:endParaRPr>
          </a:p>
        </p:txBody>
      </p:sp>
      <p:pic>
        <p:nvPicPr>
          <p:cNvPr id="3" name="图片 1" descr="IMG_256"/>
          <p:cNvPicPr>
            <a:picLocks noChangeAspect="1"/>
          </p:cNvPicPr>
          <p:nvPr/>
        </p:nvPicPr>
        <p:blipFill>
          <a:blip r:embed="rId1"/>
          <a:stretch>
            <a:fillRect/>
          </a:stretch>
        </p:blipFill>
        <p:spPr>
          <a:xfrm>
            <a:off x="4903470" y="4886960"/>
            <a:ext cx="2461260" cy="1922780"/>
          </a:xfrm>
          <a:prstGeom prst="rect">
            <a:avLst/>
          </a:prstGeom>
          <a:noFill/>
          <a:ln w="9525">
            <a:noFill/>
          </a:ln>
        </p:spPr>
      </p:pic>
      <p:pic>
        <p:nvPicPr>
          <p:cNvPr id="4" name="图片 2" descr="IMG_256"/>
          <p:cNvPicPr>
            <a:picLocks noChangeAspect="1"/>
          </p:cNvPicPr>
          <p:nvPr/>
        </p:nvPicPr>
        <p:blipFill>
          <a:blip r:embed="rId2"/>
          <a:stretch>
            <a:fillRect/>
          </a:stretch>
        </p:blipFill>
        <p:spPr>
          <a:xfrm>
            <a:off x="1225550" y="4886960"/>
            <a:ext cx="2461260" cy="1922780"/>
          </a:xfrm>
          <a:prstGeom prst="rect">
            <a:avLst/>
          </a:prstGeom>
          <a:noFill/>
          <a:ln w="9525">
            <a:noFill/>
          </a:ln>
        </p:spPr>
      </p:pic>
      <p:sp>
        <p:nvSpPr>
          <p:cNvPr id="5" name="文本框 4"/>
          <p:cNvSpPr txBox="1"/>
          <p:nvPr/>
        </p:nvSpPr>
        <p:spPr>
          <a:xfrm>
            <a:off x="114935" y="973455"/>
            <a:ext cx="3069590" cy="398780"/>
          </a:xfrm>
          <a:prstGeom prst="rect">
            <a:avLst/>
          </a:prstGeom>
          <a:noFill/>
        </p:spPr>
        <p:txBody>
          <a:bodyPr wrap="square" rtlCol="0">
            <a:spAutoFit/>
          </a:bodyPr>
          <a:p>
            <a:r>
              <a:rPr lang="zh-CN" altLang="en-US" sz="2000" b="1">
                <a:latin typeface="黑体" panose="02010609060101010101" pitchFamily="2" charset="-122"/>
                <a:ea typeface="黑体" panose="02010609060101010101" pitchFamily="2" charset="-122"/>
              </a:rPr>
              <a:t>五、控制器基本操作</a:t>
            </a:r>
            <a:endParaRPr lang="zh-CN" altLang="en-US" sz="2000" b="1">
              <a:latin typeface="黑体" panose="02010609060101010101" pitchFamily="2" charset="-122"/>
              <a:ea typeface="黑体" panose="0201060906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589597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139065" y="1095375"/>
            <a:ext cx="8679180" cy="1565910"/>
          </a:xfrm>
          <a:prstGeom prst="rect">
            <a:avLst/>
          </a:prstGeom>
          <a:noFill/>
          <a:ln w="9525">
            <a:noFill/>
          </a:ln>
        </p:spPr>
        <p:txBody>
          <a:bodyPr wrap="square" anchor="t">
            <a:spAutoFit/>
          </a:bodyPr>
          <a:p>
            <a:pPr>
              <a:lnSpc>
                <a:spcPct val="120000"/>
              </a:lnSpc>
            </a:pPr>
            <a:r>
              <a:rPr lang="zh-CN" altLang="en-US" sz="1600">
                <a:latin typeface="宋体" panose="02010600030101010101" pitchFamily="2" charset="-122"/>
                <a:ea typeface="宋体" panose="02010600030101010101" pitchFamily="2" charset="-122"/>
                <a:cs typeface="宋体" panose="02010600030101010101" pitchFamily="2" charset="-122"/>
              </a:rPr>
              <a:t>3. 补水控制界面（快捷键F2）：在药箱液位不足时通过控制电磁阀对碱液箱进行补水和加药操作。</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600">
                <a:latin typeface="宋体" panose="02010600030101010101" pitchFamily="2" charset="-122"/>
                <a:ea typeface="宋体" panose="02010600030101010101" pitchFamily="2" charset="-122"/>
                <a:cs typeface="宋体" panose="02010600030101010101" pitchFamily="2" charset="-122"/>
              </a:rPr>
              <a:t>Water supply control screen (Shortcut key F2), when the liquid level of the medicine tank is insufficient, the water supply </a:t>
            </a:r>
            <a:r>
              <a:rPr lang="en-US" altLang="zh-CN" sz="1600">
                <a:latin typeface="宋体" panose="02010600030101010101" pitchFamily="2" charset="-122"/>
                <a:ea typeface="宋体" panose="02010600030101010101" pitchFamily="2" charset="-122"/>
                <a:cs typeface="宋体" panose="02010600030101010101" pitchFamily="2" charset="-122"/>
              </a:rPr>
              <a:t>and Dosing</a:t>
            </a:r>
            <a:r>
              <a:rPr lang="zh-CN" altLang="en-US" sz="1600">
                <a:latin typeface="宋体" panose="02010600030101010101" pitchFamily="2" charset="-122"/>
                <a:ea typeface="宋体" panose="02010600030101010101" pitchFamily="2" charset="-122"/>
                <a:cs typeface="宋体" panose="02010600030101010101" pitchFamily="2" charset="-122"/>
              </a:rPr>
              <a:t> operation is carried out by controlling the solenoid valve.</a:t>
            </a:r>
            <a:endParaRPr lang="zh-CN" altLang="en-US" sz="1600">
              <a:latin typeface="宋体" panose="02010600030101010101" pitchFamily="2" charset="-122"/>
              <a:ea typeface="宋体" panose="02010600030101010101" pitchFamily="2" charset="-122"/>
              <a:cs typeface="宋体" panose="02010600030101010101" pitchFamily="2" charset="-122"/>
            </a:endParaRPr>
          </a:p>
        </p:txBody>
      </p:sp>
      <p:pic>
        <p:nvPicPr>
          <p:cNvPr id="3" name="图片 38" descr="IMG_256"/>
          <p:cNvPicPr>
            <a:picLocks noChangeAspect="1"/>
          </p:cNvPicPr>
          <p:nvPr/>
        </p:nvPicPr>
        <p:blipFill>
          <a:blip r:embed="rId1"/>
          <a:stretch>
            <a:fillRect/>
          </a:stretch>
        </p:blipFill>
        <p:spPr>
          <a:xfrm>
            <a:off x="5062220" y="2661285"/>
            <a:ext cx="2523490" cy="1913890"/>
          </a:xfrm>
          <a:prstGeom prst="rect">
            <a:avLst/>
          </a:prstGeom>
          <a:noFill/>
          <a:ln w="9525">
            <a:noFill/>
          </a:ln>
        </p:spPr>
      </p:pic>
      <p:pic>
        <p:nvPicPr>
          <p:cNvPr id="4" name="图片 10" descr="IMG_256"/>
          <p:cNvPicPr>
            <a:picLocks noChangeAspect="1"/>
          </p:cNvPicPr>
          <p:nvPr/>
        </p:nvPicPr>
        <p:blipFill>
          <a:blip r:embed="rId2"/>
          <a:stretch>
            <a:fillRect/>
          </a:stretch>
        </p:blipFill>
        <p:spPr>
          <a:xfrm>
            <a:off x="1321435" y="2660015"/>
            <a:ext cx="2524125" cy="1915160"/>
          </a:xfrm>
          <a:prstGeom prst="rect">
            <a:avLst/>
          </a:prstGeom>
          <a:noFill/>
          <a:ln w="9525">
            <a:noFill/>
          </a:ln>
        </p:spPr>
      </p:pic>
      <p:pic>
        <p:nvPicPr>
          <p:cNvPr id="5" name="图片 40" descr="C:\Users\Administrator\Desktop\简介.png简介"/>
          <p:cNvPicPr>
            <a:picLocks noChangeAspect="1"/>
          </p:cNvPicPr>
          <p:nvPr/>
        </p:nvPicPr>
        <p:blipFill>
          <a:blip r:embed="rId3"/>
          <a:stretch>
            <a:fillRect/>
          </a:stretch>
        </p:blipFill>
        <p:spPr>
          <a:xfrm>
            <a:off x="5062220" y="4715510"/>
            <a:ext cx="2523490" cy="1886585"/>
          </a:xfrm>
          <a:prstGeom prst="rect">
            <a:avLst/>
          </a:prstGeom>
          <a:noFill/>
          <a:ln w="9525">
            <a:noFill/>
          </a:ln>
        </p:spPr>
      </p:pic>
      <p:pic>
        <p:nvPicPr>
          <p:cNvPr id="6" name="图片 26" descr="C:\Users\Administrator\Desktop\刚刚.png刚刚"/>
          <p:cNvPicPr>
            <a:picLocks noChangeAspect="1"/>
          </p:cNvPicPr>
          <p:nvPr/>
        </p:nvPicPr>
        <p:blipFill>
          <a:blip r:embed="rId4"/>
          <a:stretch>
            <a:fillRect/>
          </a:stretch>
        </p:blipFill>
        <p:spPr>
          <a:xfrm>
            <a:off x="1321435" y="4715510"/>
            <a:ext cx="2524760" cy="1885950"/>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5476240"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292100" y="1166495"/>
            <a:ext cx="8493125" cy="975995"/>
          </a:xfrm>
          <a:prstGeom prst="rect">
            <a:avLst/>
          </a:prstGeom>
          <a:noFill/>
          <a:ln w="9525">
            <a:noFill/>
          </a:ln>
        </p:spPr>
        <p:txBody>
          <a:bodyPr wrap="square" anchor="t">
            <a:spAutoFit/>
          </a:bodyPr>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4</a:t>
            </a:r>
            <a:r>
              <a:rPr lang="zh-CN" altLang="en-US" sz="1600">
                <a:latin typeface="宋体" panose="02010600030101010101" pitchFamily="2" charset="-122"/>
                <a:ea typeface="宋体" panose="02010600030101010101" pitchFamily="2" charset="-122"/>
                <a:cs typeface="宋体" panose="02010600030101010101" pitchFamily="2" charset="-122"/>
              </a:rPr>
              <a:t>. 手动控制界面（快捷键F</a:t>
            </a:r>
            <a:r>
              <a:rPr lang="en-US" altLang="zh-CN" sz="1600">
                <a:latin typeface="宋体" panose="02010600030101010101" pitchFamily="2" charset="-122"/>
                <a:ea typeface="宋体" panose="02010600030101010101" pitchFamily="2" charset="-122"/>
                <a:cs typeface="宋体" panose="02010600030101010101" pitchFamily="2" charset="-122"/>
              </a:rPr>
              <a:t>3</a:t>
            </a:r>
            <a:r>
              <a:rPr lang="zh-CN" altLang="en-US" sz="1600">
                <a:latin typeface="宋体" panose="02010600030101010101" pitchFamily="2" charset="-122"/>
                <a:ea typeface="宋体" panose="02010600030101010101" pitchFamily="2" charset="-122"/>
                <a:cs typeface="宋体" panose="02010600030101010101" pitchFamily="2" charset="-122"/>
              </a:rPr>
              <a:t>）：可手动切换调试键，手动切换装置出入口检测，手动进行加碱操作，手动开启关闭照明灯。</a:t>
            </a:r>
            <a:endParaRPr lang="zh-CN" altLang="en-US" sz="1600">
              <a:latin typeface="Arial" panose="020B0604020202020204" pitchFamily="34" charset="0"/>
              <a:ea typeface="仿宋" panose="02010609060101010101" charset="-122"/>
            </a:endParaRPr>
          </a:p>
          <a:p>
            <a:pPr>
              <a:lnSpc>
                <a:spcPct val="120000"/>
              </a:lnSpc>
            </a:pPr>
            <a:endParaRPr lang="zh-CN" altLang="en-US" sz="1600">
              <a:latin typeface="Arial" panose="020B0604020202020204" pitchFamily="34" charset="0"/>
              <a:ea typeface="仿宋" panose="02010609060101010101" charset="-122"/>
            </a:endParaRPr>
          </a:p>
        </p:txBody>
      </p:sp>
      <p:pic>
        <p:nvPicPr>
          <p:cNvPr id="3" name="图片 -2147482572" descr="IMG_256"/>
          <p:cNvPicPr>
            <a:picLocks noChangeAspect="1"/>
          </p:cNvPicPr>
          <p:nvPr/>
        </p:nvPicPr>
        <p:blipFill>
          <a:blip r:embed="rId1"/>
          <a:stretch>
            <a:fillRect/>
          </a:stretch>
        </p:blipFill>
        <p:spPr>
          <a:xfrm>
            <a:off x="395605" y="3606800"/>
            <a:ext cx="3629660" cy="2881630"/>
          </a:xfrm>
          <a:prstGeom prst="rect">
            <a:avLst/>
          </a:prstGeom>
          <a:noFill/>
          <a:ln w="9525">
            <a:noFill/>
          </a:ln>
        </p:spPr>
      </p:pic>
      <p:pic>
        <p:nvPicPr>
          <p:cNvPr id="4" name="图片 166" descr="IMG_256"/>
          <p:cNvPicPr>
            <a:picLocks noChangeAspect="1"/>
          </p:cNvPicPr>
          <p:nvPr/>
        </p:nvPicPr>
        <p:blipFill>
          <a:blip r:embed="rId2"/>
          <a:stretch>
            <a:fillRect/>
          </a:stretch>
        </p:blipFill>
        <p:spPr>
          <a:xfrm>
            <a:off x="4580255" y="3606800"/>
            <a:ext cx="3629025" cy="288163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5566410"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292100" y="1390650"/>
            <a:ext cx="8493125" cy="5400675"/>
          </a:xfrm>
          <a:prstGeom prst="rect">
            <a:avLst/>
          </a:prstGeom>
          <a:noFill/>
          <a:ln w="9525">
            <a:noFill/>
          </a:ln>
        </p:spPr>
        <p:txBody>
          <a:bodyPr wrap="square" anchor="t">
            <a:spAutoFit/>
          </a:bodyPr>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5</a:t>
            </a:r>
            <a:r>
              <a:rPr lang="zh-CN" altLang="en-US" sz="1600">
                <a:latin typeface="宋体" panose="02010600030101010101" pitchFamily="2" charset="-122"/>
                <a:ea typeface="宋体" panose="02010600030101010101" pitchFamily="2" charset="-122"/>
                <a:cs typeface="宋体" panose="02010600030101010101" pitchFamily="2" charset="-122"/>
              </a:rPr>
              <a:t>、报警控制  Alarm control</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5</a:t>
            </a:r>
            <a:r>
              <a:rPr lang="zh-CN" altLang="en-US" sz="1600">
                <a:latin typeface="宋体" panose="02010600030101010101" pitchFamily="2" charset="-122"/>
                <a:ea typeface="宋体" panose="02010600030101010101" pitchFamily="2" charset="-122"/>
                <a:cs typeface="宋体" panose="02010600030101010101" pitchFamily="2" charset="-122"/>
              </a:rPr>
              <a:t>.1．报警内容  </a:t>
            </a:r>
            <a:r>
              <a:rPr lang="zh-CN" altLang="en-US" sz="1600">
                <a:latin typeface="宋体" panose="02010600030101010101" pitchFamily="2" charset="-122"/>
                <a:ea typeface="宋体" panose="02010600030101010101" pitchFamily="2" charset="-122"/>
                <a:cs typeface="宋体" panose="02010600030101010101" pitchFamily="2" charset="-122"/>
                <a:sym typeface="+mn-ea"/>
              </a:rPr>
              <a:t>Alarm contents：</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600">
                <a:latin typeface="宋体" panose="02010600030101010101" pitchFamily="2" charset="-122"/>
                <a:ea typeface="宋体" panose="02010600030101010101" pitchFamily="2" charset="-122"/>
                <a:cs typeface="宋体" panose="02010600030101010101" pitchFamily="2" charset="-122"/>
              </a:rPr>
              <a:t>1）DD过高报警（Excessive high DD alarm）；2）DD过低报警（Excessive low DD alarm）；</a:t>
            </a:r>
            <a:r>
              <a:rPr lang="en-US" altLang="zh-CN" sz="1600">
                <a:latin typeface="宋体" panose="02010600030101010101" pitchFamily="2" charset="-122"/>
                <a:ea typeface="宋体" panose="02010600030101010101" pitchFamily="2" charset="-122"/>
                <a:cs typeface="宋体" panose="02010600030101010101" pitchFamily="2" charset="-122"/>
              </a:rPr>
              <a:t>3</a:t>
            </a:r>
            <a:r>
              <a:rPr lang="zh-CN" altLang="en-US" sz="1600">
                <a:latin typeface="宋体" panose="02010600030101010101" pitchFamily="2" charset="-122"/>
                <a:ea typeface="宋体" panose="02010600030101010101" pitchFamily="2" charset="-122"/>
                <a:cs typeface="宋体" panose="02010600030101010101" pitchFamily="2" charset="-122"/>
              </a:rPr>
              <a:t>）pH过高报警（Excessive high pH alarm）；4）pH过低报警（Excessive low pH alarm）；</a:t>
            </a:r>
            <a:r>
              <a:rPr lang="en-US" altLang="zh-CN" sz="1600">
                <a:latin typeface="宋体" panose="02010600030101010101" pitchFamily="2" charset="-122"/>
                <a:ea typeface="宋体" panose="02010600030101010101" pitchFamily="2" charset="-122"/>
                <a:cs typeface="宋体" panose="02010600030101010101" pitchFamily="2" charset="-122"/>
              </a:rPr>
              <a:t>5</a:t>
            </a:r>
            <a:r>
              <a:rPr lang="zh-CN" altLang="en-US" sz="1600">
                <a:latin typeface="宋体" panose="02010600030101010101" pitchFamily="2" charset="-122"/>
                <a:ea typeface="宋体" panose="02010600030101010101" pitchFamily="2" charset="-122"/>
                <a:cs typeface="宋体" panose="02010600030101010101" pitchFamily="2" charset="-122"/>
              </a:rPr>
              <a:t>）装置入口取样流量过低报警（Excessive low device inlet sampling flow alarm）</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6</a:t>
            </a:r>
            <a:r>
              <a:rPr lang="zh-CN" altLang="en-US" sz="1600">
                <a:latin typeface="宋体" panose="02010600030101010101" pitchFamily="2" charset="-122"/>
                <a:ea typeface="宋体" panose="02010600030101010101" pitchFamily="2" charset="-122"/>
                <a:cs typeface="宋体" panose="02010600030101010101" pitchFamily="2" charset="-122"/>
              </a:rPr>
              <a:t>）</a:t>
            </a:r>
            <a:r>
              <a:rPr lang="en-US" altLang="zh-CN" sz="1600">
                <a:latin typeface="宋体" panose="02010600030101010101" pitchFamily="2" charset="-122"/>
                <a:ea typeface="宋体" panose="02010600030101010101" pitchFamily="2" charset="-122"/>
                <a:cs typeface="宋体" panose="02010600030101010101" pitchFamily="2" charset="-122"/>
              </a:rPr>
              <a:t>装置入口流量</a:t>
            </a:r>
            <a:r>
              <a:rPr lang="zh-CN" altLang="en-US" sz="1600">
                <a:latin typeface="宋体" panose="02010600030101010101" pitchFamily="2" charset="-122"/>
                <a:ea typeface="宋体" panose="02010600030101010101" pitchFamily="2" charset="-122"/>
                <a:cs typeface="宋体" panose="02010600030101010101" pitchFamily="2" charset="-122"/>
              </a:rPr>
              <a:t>低报警；</a:t>
            </a:r>
            <a:r>
              <a:rPr lang="en-US" altLang="zh-CN" sz="1600">
                <a:latin typeface="宋体" panose="02010600030101010101" pitchFamily="2" charset="-122"/>
                <a:ea typeface="宋体" panose="02010600030101010101" pitchFamily="2" charset="-122"/>
                <a:cs typeface="宋体" panose="02010600030101010101" pitchFamily="2" charset="-122"/>
              </a:rPr>
              <a:t>7</a:t>
            </a:r>
            <a:r>
              <a:rPr lang="zh-CN" altLang="en-US" sz="1600">
                <a:latin typeface="宋体" panose="02010600030101010101" pitchFamily="2" charset="-122"/>
                <a:ea typeface="宋体" panose="02010600030101010101" pitchFamily="2" charset="-122"/>
                <a:cs typeface="宋体" panose="02010600030101010101" pitchFamily="2" charset="-122"/>
              </a:rPr>
              <a:t>）A侧除离子器流量过低报警；</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8</a:t>
            </a:r>
            <a:r>
              <a:rPr lang="zh-CN" altLang="en-US" sz="1600">
                <a:latin typeface="宋体" panose="02010600030101010101" pitchFamily="2" charset="-122"/>
                <a:ea typeface="宋体" panose="02010600030101010101" pitchFamily="2" charset="-122"/>
                <a:cs typeface="宋体" panose="02010600030101010101" pitchFamily="2" charset="-122"/>
              </a:rPr>
              <a:t>）</a:t>
            </a:r>
            <a:r>
              <a:rPr lang="en-US" altLang="zh-CN" sz="1600">
                <a:latin typeface="宋体" panose="02010600030101010101" pitchFamily="2" charset="-122"/>
                <a:ea typeface="宋体" panose="02010600030101010101" pitchFamily="2" charset="-122"/>
                <a:cs typeface="宋体" panose="02010600030101010101" pitchFamily="2" charset="-122"/>
              </a:rPr>
              <a:t>B侧除离子器流量</a:t>
            </a:r>
            <a:r>
              <a:rPr lang="zh-CN" altLang="en-US" sz="1600">
                <a:latin typeface="宋体" panose="02010600030101010101" pitchFamily="2" charset="-122"/>
                <a:ea typeface="宋体" panose="02010600030101010101" pitchFamily="2" charset="-122"/>
                <a:cs typeface="宋体" panose="02010600030101010101" pitchFamily="2" charset="-122"/>
              </a:rPr>
              <a:t>过低报警；</a:t>
            </a:r>
            <a:r>
              <a:rPr lang="en-US" altLang="zh-CN" sz="1600">
                <a:latin typeface="宋体" panose="02010600030101010101" pitchFamily="2" charset="-122"/>
                <a:ea typeface="宋体" panose="02010600030101010101" pitchFamily="2" charset="-122"/>
                <a:cs typeface="宋体" panose="02010600030101010101" pitchFamily="2" charset="-122"/>
              </a:rPr>
              <a:t>9</a:t>
            </a:r>
            <a:r>
              <a:rPr lang="zh-CN" altLang="en-US" sz="1600">
                <a:latin typeface="宋体" panose="02010600030101010101" pitchFamily="2" charset="-122"/>
                <a:ea typeface="宋体" panose="02010600030101010101" pitchFamily="2" charset="-122"/>
                <a:cs typeface="宋体" panose="02010600030101010101" pitchFamily="2" charset="-122"/>
              </a:rPr>
              <a:t>）</a:t>
            </a:r>
            <a:r>
              <a:rPr lang="en-US" altLang="zh-CN" sz="1600">
                <a:latin typeface="宋体" panose="02010600030101010101" pitchFamily="2" charset="-122"/>
                <a:ea typeface="宋体" panose="02010600030101010101" pitchFamily="2" charset="-122"/>
                <a:cs typeface="宋体" panose="02010600030101010101" pitchFamily="2" charset="-122"/>
              </a:rPr>
              <a:t>NaOH 碱液箱液位</a:t>
            </a:r>
            <a:r>
              <a:rPr lang="zh-CN" altLang="en-US" sz="1600">
                <a:latin typeface="宋体" panose="02010600030101010101" pitchFamily="2" charset="-122"/>
                <a:ea typeface="宋体" panose="02010600030101010101" pitchFamily="2" charset="-122"/>
                <a:cs typeface="宋体" panose="02010600030101010101" pitchFamily="2" charset="-122"/>
              </a:rPr>
              <a:t>过高报警；</a:t>
            </a:r>
            <a:r>
              <a:rPr lang="en-US" altLang="zh-CN" sz="1600">
                <a:latin typeface="宋体" panose="02010600030101010101" pitchFamily="2" charset="-122"/>
                <a:ea typeface="宋体" panose="02010600030101010101" pitchFamily="2" charset="-122"/>
                <a:cs typeface="宋体" panose="02010600030101010101" pitchFamily="2" charset="-122"/>
              </a:rPr>
              <a:t>10</a:t>
            </a:r>
            <a:r>
              <a:rPr lang="zh-CN" altLang="en-US" sz="1600">
                <a:latin typeface="宋体" panose="02010600030101010101" pitchFamily="2" charset="-122"/>
                <a:ea typeface="宋体" panose="02010600030101010101" pitchFamily="2" charset="-122"/>
                <a:cs typeface="宋体" panose="02010600030101010101" pitchFamily="2" charset="-122"/>
              </a:rPr>
              <a:t>）</a:t>
            </a:r>
            <a:r>
              <a:rPr lang="en-US" altLang="zh-CN" sz="1600">
                <a:latin typeface="宋体" panose="02010600030101010101" pitchFamily="2" charset="-122"/>
                <a:ea typeface="宋体" panose="02010600030101010101" pitchFamily="2" charset="-122"/>
                <a:cs typeface="宋体" panose="02010600030101010101" pitchFamily="2" charset="-122"/>
              </a:rPr>
              <a:t>NaOH 碱液箱液位</a:t>
            </a:r>
            <a:r>
              <a:rPr lang="zh-CN" altLang="en-US" sz="1600">
                <a:latin typeface="宋体" panose="02010600030101010101" pitchFamily="2" charset="-122"/>
                <a:ea typeface="宋体" panose="02010600030101010101" pitchFamily="2" charset="-122"/>
                <a:cs typeface="宋体" panose="02010600030101010101" pitchFamily="2" charset="-122"/>
              </a:rPr>
              <a:t>过低报警。</a:t>
            </a:r>
            <a:endParaRPr lang="zh-CN" altLang="en-US" sz="16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5.2报警显示（快捷键F4）</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Alarm display（Figure 4）（Shortcut key F4）</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1.报警画面的进入  </a:t>
            </a:r>
            <a:r>
              <a:rPr lang="en-US" altLang="zh-CN" sz="1600">
                <a:latin typeface="宋体" panose="02010600030101010101" pitchFamily="2" charset="-122"/>
                <a:ea typeface="宋体" panose="02010600030101010101" pitchFamily="2" charset="-122"/>
                <a:cs typeface="宋体" panose="02010600030101010101" pitchFamily="2" charset="-122"/>
                <a:sym typeface="+mn-ea"/>
              </a:rPr>
              <a:t>Enter alarm screen</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rPr>
              <a:t>当出现报警时，在运行画面和自检画面都有报警提示，点击快捷键F4，可进入报警画面，查看报警内容、时间、状态；在历史数据查询画面也可查看报警内容、时间状态。</a:t>
            </a:r>
            <a:endParaRPr lang="en-US" altLang="zh-CN" sz="1600">
              <a:latin typeface="Arial" panose="020B0604020202020204" pitchFamily="34" charset="0"/>
              <a:ea typeface="仿宋" panose="02010609060101010101" charset="-122"/>
            </a:endParaRPr>
          </a:p>
          <a:p>
            <a:pPr>
              <a:lnSpc>
                <a:spcPct val="120000"/>
              </a:lnSpc>
            </a:pPr>
            <a:r>
              <a:rPr lang="en-US" altLang="zh-CN" sz="1600">
                <a:latin typeface="宋体" panose="02010600030101010101" pitchFamily="2" charset="-122"/>
                <a:ea typeface="宋体" panose="02010600030101010101" pitchFamily="2" charset="-122"/>
              </a:rPr>
              <a:t>When the alarm occurs, both the running screen and the self-check screen have alarm prompts. Click the shortcut key F4 to enter the alarm screen, and check the alarm content, time and status. In the historical data query screen, we can also check the alarm content, time and status.</a:t>
            </a:r>
            <a:endParaRPr lang="en-US" altLang="zh-CN" sz="1600">
              <a:latin typeface="Arial" panose="020B0604020202020204" pitchFamily="34" charset="0"/>
              <a:ea typeface="仿宋" panose="02010609060101010101" charset="-122"/>
            </a:endParaRPr>
          </a:p>
          <a:p>
            <a:pPr>
              <a:lnSpc>
                <a:spcPct val="120000"/>
              </a:lnSpc>
            </a:pPr>
            <a:endParaRPr lang="en-US" altLang="zh-CN" sz="1600">
              <a:latin typeface="Arial" panose="020B0604020202020204" pitchFamily="34" charset="0"/>
              <a:ea typeface="仿宋" panose="0201060906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580199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292100" y="1390650"/>
            <a:ext cx="8493125" cy="2745740"/>
          </a:xfrm>
          <a:prstGeom prst="rect">
            <a:avLst/>
          </a:prstGeom>
          <a:noFill/>
          <a:ln w="9525">
            <a:noFill/>
          </a:ln>
        </p:spPr>
        <p:txBody>
          <a:bodyPr wrap="square" anchor="t">
            <a:spAutoFit/>
          </a:bodyPr>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2.报警状态  Alarm status</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其中后缀ALM的报警是当前触发报警，后缀RTN的报警是已消除的报警</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The alarm with the suffix ALM is the current trigger alarm, the alarm with the suffix RTN is the eliminated alarm.</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3.报警发生  Alarm occur</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有报警触发后，应及时查看对比报警内容，查找原因，报警解除后，运行画面不提示报警。</a:t>
            </a:r>
            <a:endParaRPr lang="en-US" altLang="zh-CN"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After the alarm is triggered, the alarm content should be checked timely to find the cause. After the alarm is removed, the operation screen does not prompt the alarm.</a:t>
            </a:r>
            <a:endParaRPr lang="zh-CN" altLang="en-US" sz="1600">
              <a:latin typeface="宋体" panose="02010600030101010101" pitchFamily="2" charset="-122"/>
              <a:ea typeface="宋体" panose="02010600030101010101" pitchFamily="2" charset="-122"/>
              <a:cs typeface="宋体" panose="02010600030101010101" pitchFamily="2" charset="-122"/>
            </a:endParaRPr>
          </a:p>
        </p:txBody>
      </p:sp>
      <p:pic>
        <p:nvPicPr>
          <p:cNvPr id="1073742852" name="图片 1073742851" descr="IMG_256"/>
          <p:cNvPicPr>
            <a:picLocks noChangeAspect="1"/>
          </p:cNvPicPr>
          <p:nvPr/>
        </p:nvPicPr>
        <p:blipFill>
          <a:blip r:embed="rId1"/>
          <a:stretch>
            <a:fillRect/>
          </a:stretch>
        </p:blipFill>
        <p:spPr>
          <a:xfrm>
            <a:off x="754380" y="4137025"/>
            <a:ext cx="3257550" cy="2432050"/>
          </a:xfrm>
          <a:prstGeom prst="rect">
            <a:avLst/>
          </a:prstGeom>
          <a:noFill/>
          <a:ln w="9525">
            <a:noFill/>
          </a:ln>
        </p:spPr>
      </p:pic>
      <p:pic>
        <p:nvPicPr>
          <p:cNvPr id="1073742853" name="图片 1073742852" descr="IMG_256"/>
          <p:cNvPicPr>
            <a:picLocks noChangeAspect="1"/>
          </p:cNvPicPr>
          <p:nvPr/>
        </p:nvPicPr>
        <p:blipFill>
          <a:blip r:embed="rId2"/>
          <a:stretch>
            <a:fillRect/>
          </a:stretch>
        </p:blipFill>
        <p:spPr>
          <a:xfrm>
            <a:off x="4942205" y="4136390"/>
            <a:ext cx="3270250" cy="2432050"/>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5855335"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sp>
        <p:nvSpPr>
          <p:cNvPr id="28677" name="文本框 1"/>
          <p:cNvSpPr txBox="1"/>
          <p:nvPr/>
        </p:nvSpPr>
        <p:spPr>
          <a:xfrm>
            <a:off x="145415" y="1082675"/>
            <a:ext cx="8853170" cy="4220845"/>
          </a:xfrm>
          <a:prstGeom prst="rect">
            <a:avLst/>
          </a:prstGeom>
          <a:noFill/>
          <a:ln w="9525">
            <a:noFill/>
          </a:ln>
        </p:spPr>
        <p:txBody>
          <a:bodyPr wrap="square" anchor="t">
            <a:spAutoFit/>
          </a:bodyPr>
          <a:p>
            <a:pPr>
              <a:lnSpc>
                <a:spcPct val="120000"/>
              </a:lnSpc>
            </a:pPr>
            <a:r>
              <a:rPr lang="en-US" sz="1600">
                <a:latin typeface="宋体" panose="02010600030101010101" pitchFamily="2" charset="-122"/>
                <a:ea typeface="宋体" panose="02010600030101010101" pitchFamily="2" charset="-122"/>
                <a:cs typeface="宋体" panose="02010600030101010101" pitchFamily="2" charset="-122"/>
              </a:rPr>
              <a:t>6</a:t>
            </a:r>
            <a:r>
              <a:rPr sz="1600">
                <a:latin typeface="宋体" panose="02010600030101010101" pitchFamily="2" charset="-122"/>
                <a:ea typeface="宋体" panose="02010600030101010101" pitchFamily="2" charset="-122"/>
                <a:cs typeface="宋体" panose="02010600030101010101" pitchFamily="2" charset="-122"/>
              </a:rPr>
              <a:t>、历史数据  </a:t>
            </a:r>
            <a:r>
              <a:rPr sz="1600">
                <a:latin typeface="宋体" panose="02010600030101010101" pitchFamily="2" charset="-122"/>
                <a:ea typeface="宋体" panose="02010600030101010101" pitchFamily="2" charset="-122"/>
                <a:cs typeface="宋体" panose="02010600030101010101" pitchFamily="2" charset="-122"/>
                <a:sym typeface="+mn-ea"/>
              </a:rPr>
              <a:t>Historical data</a:t>
            </a:r>
            <a:endParaRPr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sz="1600">
                <a:latin typeface="宋体" panose="02010600030101010101" pitchFamily="2" charset="-122"/>
                <a:ea typeface="宋体" panose="02010600030101010101" pitchFamily="2" charset="-122"/>
                <a:cs typeface="宋体" panose="02010600030101010101" pitchFamily="2" charset="-122"/>
              </a:rPr>
              <a:t>6</a:t>
            </a:r>
            <a:r>
              <a:rPr sz="1600">
                <a:latin typeface="宋体" panose="02010600030101010101" pitchFamily="2" charset="-122"/>
                <a:ea typeface="宋体" panose="02010600030101010101" pitchFamily="2" charset="-122"/>
                <a:cs typeface="宋体" panose="02010600030101010101" pitchFamily="2" charset="-122"/>
              </a:rPr>
              <a:t>.1历史数据储存  </a:t>
            </a:r>
            <a:r>
              <a:rPr sz="1600">
                <a:latin typeface="宋体" panose="02010600030101010101" pitchFamily="2" charset="-122"/>
                <a:ea typeface="宋体" panose="02010600030101010101" pitchFamily="2" charset="-122"/>
                <a:cs typeface="宋体" panose="02010600030101010101" pitchFamily="2" charset="-122"/>
                <a:sym typeface="+mn-ea"/>
              </a:rPr>
              <a:t>Historical data store</a:t>
            </a:r>
            <a:endParaRPr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sz="1600">
                <a:latin typeface="宋体" panose="02010600030101010101" pitchFamily="2" charset="-122"/>
                <a:ea typeface="宋体" panose="02010600030101010101" pitchFamily="2" charset="-122"/>
                <a:cs typeface="宋体" panose="02010600030101010101" pitchFamily="2" charset="-122"/>
              </a:rPr>
              <a:t>本智能调节仪，支持达到2G Horner的HE-MC1的Micro SD卡，DD\PH数据每五分钟记录一次，按时间储存在Micro SD卡里。</a:t>
            </a:r>
            <a:endParaRPr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sz="1600">
                <a:latin typeface="宋体" panose="02010600030101010101" pitchFamily="2" charset="-122"/>
                <a:ea typeface="宋体" panose="02010600030101010101" pitchFamily="2" charset="-122"/>
                <a:cs typeface="宋体" panose="02010600030101010101" pitchFamily="2" charset="-122"/>
              </a:rPr>
              <a:t>The intelligent accommodometer support 2G Horner HE-MC1 Micro SD card, DD\PH data is recorded every five minutes, the data store in Micro SD card by time.）</a:t>
            </a:r>
            <a:endParaRPr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sz="1600">
                <a:latin typeface="宋体" panose="02010600030101010101" pitchFamily="2" charset="-122"/>
                <a:ea typeface="宋体" panose="02010600030101010101" pitchFamily="2" charset="-122"/>
                <a:cs typeface="宋体" panose="02010600030101010101" pitchFamily="2" charset="-122"/>
              </a:rPr>
              <a:t>6</a:t>
            </a:r>
            <a:r>
              <a:rPr sz="1600">
                <a:latin typeface="宋体" panose="02010600030101010101" pitchFamily="2" charset="-122"/>
                <a:ea typeface="宋体" panose="02010600030101010101" pitchFamily="2" charset="-122"/>
                <a:cs typeface="宋体" panose="02010600030101010101" pitchFamily="2" charset="-122"/>
              </a:rPr>
              <a:t>.2历史数据查询（Historical data query</a:t>
            </a:r>
            <a:endParaRPr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sz="1600">
                <a:latin typeface="宋体" panose="02010600030101010101" pitchFamily="2" charset="-122"/>
                <a:ea typeface="宋体" panose="02010600030101010101" pitchFamily="2" charset="-122"/>
                <a:cs typeface="宋体" panose="02010600030101010101" pitchFamily="2" charset="-122"/>
              </a:rPr>
              <a:t>Micro SD卡的数据可在电脑以电子表格形式打开，也可通过智能调节仪历史数据查询画面查询，分类（图</a:t>
            </a:r>
            <a:r>
              <a:rPr lang="en-US" sz="1600">
                <a:latin typeface="宋体" panose="02010600030101010101" pitchFamily="2" charset="-122"/>
                <a:ea typeface="宋体" panose="02010600030101010101" pitchFamily="2" charset="-122"/>
                <a:cs typeface="宋体" panose="02010600030101010101" pitchFamily="2" charset="-122"/>
              </a:rPr>
              <a:t>1</a:t>
            </a:r>
            <a:r>
              <a:rPr sz="1600">
                <a:latin typeface="宋体" panose="02010600030101010101" pitchFamily="2" charset="-122"/>
                <a:ea typeface="宋体" panose="02010600030101010101" pitchFamily="2" charset="-122"/>
                <a:cs typeface="宋体" panose="02010600030101010101" pitchFamily="2" charset="-122"/>
              </a:rPr>
              <a:t>）按日期时间（图</a:t>
            </a:r>
            <a:r>
              <a:rPr lang="en-US" sz="1600">
                <a:latin typeface="宋体" panose="02010600030101010101" pitchFamily="2" charset="-122"/>
                <a:ea typeface="宋体" panose="02010600030101010101" pitchFamily="2" charset="-122"/>
                <a:cs typeface="宋体" panose="02010600030101010101" pitchFamily="2" charset="-122"/>
              </a:rPr>
              <a:t>2</a:t>
            </a:r>
            <a:r>
              <a:rPr sz="1600">
                <a:latin typeface="宋体" panose="02010600030101010101" pitchFamily="2" charset="-122"/>
                <a:ea typeface="宋体" panose="02010600030101010101" pitchFamily="2" charset="-122"/>
                <a:cs typeface="宋体" panose="02010600030101010101" pitchFamily="2" charset="-122"/>
              </a:rPr>
              <a:t>）进行查询。</a:t>
            </a:r>
            <a:endParaRPr sz="16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sz="1600">
                <a:latin typeface="宋体" panose="02010600030101010101" pitchFamily="2" charset="-122"/>
                <a:ea typeface="宋体" panose="02010600030101010101" pitchFamily="2" charset="-122"/>
                <a:cs typeface="宋体" panose="02010600030101010101" pitchFamily="2" charset="-122"/>
              </a:rPr>
              <a:t>Micro SD card data can be opened by spreadsheet manner in computer, it also can be inquired by intelligent accommodometer historical data query screen, the classification query is shown in Figure </a:t>
            </a:r>
            <a:r>
              <a:rPr lang="en-US" sz="1600">
                <a:latin typeface="宋体" panose="02010600030101010101" pitchFamily="2" charset="-122"/>
                <a:ea typeface="宋体" panose="02010600030101010101" pitchFamily="2" charset="-122"/>
                <a:cs typeface="宋体" panose="02010600030101010101" pitchFamily="2" charset="-122"/>
              </a:rPr>
              <a:t>1</a:t>
            </a:r>
            <a:r>
              <a:rPr sz="1600">
                <a:latin typeface="宋体" panose="02010600030101010101" pitchFamily="2" charset="-122"/>
                <a:ea typeface="宋体" panose="02010600030101010101" pitchFamily="2" charset="-122"/>
                <a:cs typeface="宋体" panose="02010600030101010101" pitchFamily="2" charset="-122"/>
              </a:rPr>
              <a:t> and the query by the date is shown in Figure </a:t>
            </a:r>
            <a:r>
              <a:rPr lang="en-US" sz="1600">
                <a:latin typeface="宋体" panose="02010600030101010101" pitchFamily="2" charset="-122"/>
                <a:ea typeface="宋体" panose="02010600030101010101" pitchFamily="2" charset="-122"/>
                <a:cs typeface="宋体" panose="02010600030101010101" pitchFamily="2" charset="-122"/>
              </a:rPr>
              <a:t>2</a:t>
            </a:r>
            <a:r>
              <a:rPr sz="1600">
                <a:latin typeface="宋体" panose="02010600030101010101" pitchFamily="2" charset="-122"/>
                <a:ea typeface="宋体" panose="02010600030101010101" pitchFamily="2" charset="-122"/>
                <a:cs typeface="宋体" panose="02010600030101010101" pitchFamily="2" charset="-122"/>
              </a:rPr>
              <a:t>.</a:t>
            </a:r>
            <a:endParaRPr sz="1600">
              <a:latin typeface="Arial" panose="020B0604020202020204" pitchFamily="34" charset="0"/>
              <a:ea typeface="仿宋" panose="02010609060101010101" charset="-122"/>
            </a:endParaRPr>
          </a:p>
          <a:p>
            <a:pPr>
              <a:lnSpc>
                <a:spcPct val="120000"/>
              </a:lnSpc>
            </a:pPr>
            <a:endParaRPr lang="zh-CN" altLang="en-US" sz="1600">
              <a:latin typeface="Arial" panose="020B0604020202020204" pitchFamily="34" charset="0"/>
              <a:ea typeface="仿宋" panose="02010609060101010101" charset="-122"/>
            </a:endParaRPr>
          </a:p>
        </p:txBody>
      </p:sp>
      <p:pic>
        <p:nvPicPr>
          <p:cNvPr id="3" name="图片 30" descr="IMG_256"/>
          <p:cNvPicPr>
            <a:picLocks noChangeAspect="1"/>
          </p:cNvPicPr>
          <p:nvPr/>
        </p:nvPicPr>
        <p:blipFill>
          <a:blip r:embed="rId1"/>
          <a:stretch>
            <a:fillRect/>
          </a:stretch>
        </p:blipFill>
        <p:spPr>
          <a:xfrm>
            <a:off x="1572260" y="4681855"/>
            <a:ext cx="2366645" cy="1809115"/>
          </a:xfrm>
          <a:prstGeom prst="rect">
            <a:avLst/>
          </a:prstGeom>
          <a:noFill/>
          <a:ln w="9525">
            <a:noFill/>
          </a:ln>
        </p:spPr>
      </p:pic>
      <p:pic>
        <p:nvPicPr>
          <p:cNvPr id="4" name="图片 51" descr="IMG_256"/>
          <p:cNvPicPr>
            <a:picLocks noChangeAspect="1"/>
          </p:cNvPicPr>
          <p:nvPr/>
        </p:nvPicPr>
        <p:blipFill>
          <a:blip r:embed="rId2"/>
          <a:stretch>
            <a:fillRect/>
          </a:stretch>
        </p:blipFill>
        <p:spPr>
          <a:xfrm>
            <a:off x="4578985" y="4686300"/>
            <a:ext cx="2366010" cy="1804670"/>
          </a:xfrm>
          <a:prstGeom prst="rect">
            <a:avLst/>
          </a:prstGeom>
          <a:noFill/>
          <a:ln w="9525">
            <a:noFill/>
          </a:ln>
        </p:spPr>
      </p:pic>
      <p:sp>
        <p:nvSpPr>
          <p:cNvPr id="5" name="文本框 4"/>
          <p:cNvSpPr txBox="1"/>
          <p:nvPr/>
        </p:nvSpPr>
        <p:spPr>
          <a:xfrm>
            <a:off x="3734435" y="6490970"/>
            <a:ext cx="1113155" cy="398780"/>
          </a:xfrm>
          <a:prstGeom prst="rect">
            <a:avLst/>
          </a:prstGeom>
          <a:noFill/>
        </p:spPr>
        <p:txBody>
          <a:bodyPr wrap="none" rtlCol="0" anchor="t">
            <a:spAutoFit/>
          </a:bodyPr>
          <a:p>
            <a:r>
              <a:rPr sz="2000">
                <a:ea typeface="仿宋" panose="02010609060101010101" charset="-122"/>
                <a:sym typeface="+mn-ea"/>
              </a:rPr>
              <a:t>Figure </a:t>
            </a:r>
            <a:r>
              <a:rPr lang="en-US" sz="2000">
                <a:ea typeface="仿宋" panose="02010609060101010101" charset="-122"/>
                <a:sym typeface="+mn-ea"/>
              </a:rPr>
              <a:t>1</a:t>
            </a:r>
            <a:endParaRPr lang="zh-CN" altLang="en-US" sz="2000">
              <a:ea typeface="仿宋" panose="0201060906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框 2"/>
          <p:cNvSpPr txBox="1"/>
          <p:nvPr/>
        </p:nvSpPr>
        <p:spPr>
          <a:xfrm>
            <a:off x="395288" y="620713"/>
            <a:ext cx="1549400" cy="461962"/>
          </a:xfrm>
          <a:prstGeom prst="rect">
            <a:avLst/>
          </a:prstGeom>
          <a:noFill/>
          <a:ln w="9525">
            <a:noFill/>
          </a:ln>
        </p:spPr>
        <p:txBody>
          <a:bodyPr anchor="t">
            <a:spAutoFit/>
          </a:bodyPr>
          <a:p>
            <a:endParaRPr lang="zh-CN" altLang="zh-CN" dirty="0">
              <a:latin typeface="Arial" panose="020B0604020202020204" pitchFamily="34" charset="0"/>
              <a:ea typeface="仿宋" panose="02010609060101010101" charset="-122"/>
            </a:endParaRPr>
          </a:p>
        </p:txBody>
      </p:sp>
      <p:sp>
        <p:nvSpPr>
          <p:cNvPr id="28674" name="文本框 5"/>
          <p:cNvSpPr txBox="1"/>
          <p:nvPr/>
        </p:nvSpPr>
        <p:spPr>
          <a:xfrm>
            <a:off x="292100" y="513080"/>
            <a:ext cx="5801360" cy="460375"/>
          </a:xfrm>
          <a:prstGeom prst="rect">
            <a:avLst/>
          </a:prstGeom>
          <a:noFill/>
          <a:ln w="9525">
            <a:noFill/>
          </a:ln>
        </p:spPr>
        <p:txBody>
          <a:bodyPr wrap="square" anchor="t">
            <a:spAutoFit/>
          </a:bodyPr>
          <a:p>
            <a:r>
              <a:rPr lang="zh-CN" altLang="en-US" b="1" dirty="0">
                <a:solidFill>
                  <a:srgbClr val="0070C0"/>
                </a:solidFill>
                <a:latin typeface="微软雅黑" panose="020B0503020204020204" pitchFamily="34" charset="-122"/>
                <a:ea typeface="微软雅黑" panose="020B0503020204020204" pitchFamily="34" charset="-122"/>
              </a:rPr>
              <a:t>四、快速使用指南</a:t>
            </a:r>
            <a:r>
              <a:rPr lang="zh-CN" altLang="en-US" b="1" dirty="0">
                <a:solidFill>
                  <a:srgbClr val="0070C0"/>
                </a:solidFill>
                <a:latin typeface="微软雅黑" panose="020B0503020204020204" pitchFamily="34" charset="-122"/>
                <a:ea typeface="微软雅黑" panose="020B0503020204020204" pitchFamily="34" charset="-122"/>
                <a:sym typeface="+mn-ea"/>
              </a:rPr>
              <a:t> operating guide</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8675" name="Rectangle 77"/>
          <p:cNvSpPr/>
          <p:nvPr/>
        </p:nvSpPr>
        <p:spPr>
          <a:xfrm>
            <a:off x="0" y="0"/>
            <a:ext cx="9144000" cy="457200"/>
          </a:xfrm>
          <a:prstGeom prst="rect">
            <a:avLst/>
          </a:prstGeom>
          <a:noFill/>
          <a:ln w="9525">
            <a:noFill/>
          </a:ln>
          <a:effectLst>
            <a:prstShdw prst="shdw17" dist="17961" dir="2699999">
              <a:srgbClr val="708688"/>
            </a:prstShdw>
          </a:effectLst>
        </p:spPr>
        <p:txBody>
          <a:bodyPr wrap="none" lIns="1142640" tIns="914112" rIns="1142640" bIns="914112" anchor="ctr">
            <a:spAutoFit/>
          </a:bodyPr>
          <a:p>
            <a:pPr eaLnBrk="0" hangingPunct="0"/>
            <a:endParaRPr lang="zh-CN" altLang="en-US" dirty="0">
              <a:latin typeface="Arial" panose="020B0604020202020204" pitchFamily="34" charset="0"/>
              <a:ea typeface="仿宋" panose="02010609060101010101" charset="-122"/>
            </a:endParaRPr>
          </a:p>
        </p:txBody>
      </p:sp>
      <p:pic>
        <p:nvPicPr>
          <p:cNvPr id="3" name="图片 33" descr="IMG_256"/>
          <p:cNvPicPr>
            <a:picLocks noChangeAspect="1"/>
          </p:cNvPicPr>
          <p:nvPr/>
        </p:nvPicPr>
        <p:blipFill>
          <a:blip r:embed="rId1"/>
          <a:stretch>
            <a:fillRect/>
          </a:stretch>
        </p:blipFill>
        <p:spPr>
          <a:xfrm>
            <a:off x="1054100" y="1550035"/>
            <a:ext cx="3274060" cy="2299970"/>
          </a:xfrm>
          <a:prstGeom prst="rect">
            <a:avLst/>
          </a:prstGeom>
          <a:noFill/>
          <a:ln w="9525">
            <a:noFill/>
          </a:ln>
        </p:spPr>
      </p:pic>
      <p:pic>
        <p:nvPicPr>
          <p:cNvPr id="4" name="图片 52" descr="IMG_256"/>
          <p:cNvPicPr>
            <a:picLocks noChangeAspect="1"/>
          </p:cNvPicPr>
          <p:nvPr/>
        </p:nvPicPr>
        <p:blipFill>
          <a:blip r:embed="rId2"/>
          <a:stretch>
            <a:fillRect/>
          </a:stretch>
        </p:blipFill>
        <p:spPr>
          <a:xfrm>
            <a:off x="4686300" y="1550670"/>
            <a:ext cx="3273425" cy="2299335"/>
          </a:xfrm>
          <a:prstGeom prst="rect">
            <a:avLst/>
          </a:prstGeom>
          <a:noFill/>
          <a:ln w="9525">
            <a:noFill/>
          </a:ln>
        </p:spPr>
      </p:pic>
      <p:pic>
        <p:nvPicPr>
          <p:cNvPr id="5" name="图片 37" descr="IMG_256"/>
          <p:cNvPicPr>
            <a:picLocks noChangeAspect="1"/>
          </p:cNvPicPr>
          <p:nvPr/>
        </p:nvPicPr>
        <p:blipFill>
          <a:blip r:embed="rId3"/>
          <a:stretch>
            <a:fillRect/>
          </a:stretch>
        </p:blipFill>
        <p:spPr>
          <a:xfrm>
            <a:off x="1054100" y="4109720"/>
            <a:ext cx="3274060" cy="2139315"/>
          </a:xfrm>
          <a:prstGeom prst="rect">
            <a:avLst/>
          </a:prstGeom>
          <a:noFill/>
          <a:ln w="9525">
            <a:noFill/>
          </a:ln>
        </p:spPr>
      </p:pic>
      <p:pic>
        <p:nvPicPr>
          <p:cNvPr id="6" name="图片 34" descr="IMG_256"/>
          <p:cNvPicPr>
            <a:picLocks noChangeAspect="1"/>
          </p:cNvPicPr>
          <p:nvPr/>
        </p:nvPicPr>
        <p:blipFill>
          <a:blip r:embed="rId4"/>
          <a:stretch>
            <a:fillRect/>
          </a:stretch>
        </p:blipFill>
        <p:spPr>
          <a:xfrm>
            <a:off x="4686300" y="4109720"/>
            <a:ext cx="3273425" cy="2139315"/>
          </a:xfrm>
          <a:prstGeom prst="rect">
            <a:avLst/>
          </a:prstGeom>
          <a:noFill/>
          <a:ln w="9525">
            <a:noFill/>
          </a:ln>
        </p:spPr>
      </p:pic>
      <p:sp>
        <p:nvSpPr>
          <p:cNvPr id="7" name="文本框 6"/>
          <p:cNvSpPr txBox="1"/>
          <p:nvPr/>
        </p:nvSpPr>
        <p:spPr>
          <a:xfrm>
            <a:off x="3734435" y="6490970"/>
            <a:ext cx="1113155" cy="398780"/>
          </a:xfrm>
          <a:prstGeom prst="rect">
            <a:avLst/>
          </a:prstGeom>
          <a:noFill/>
        </p:spPr>
        <p:txBody>
          <a:bodyPr wrap="none" rtlCol="0" anchor="t">
            <a:spAutoFit/>
          </a:bodyPr>
          <a:p>
            <a:r>
              <a:rPr sz="2000">
                <a:ea typeface="仿宋" panose="02010609060101010101" charset="-122"/>
                <a:sym typeface="+mn-ea"/>
              </a:rPr>
              <a:t>Figure </a:t>
            </a:r>
            <a:r>
              <a:rPr lang="en-US" sz="2000">
                <a:ea typeface="仿宋" panose="02010609060101010101" charset="-122"/>
                <a:sym typeface="+mn-ea"/>
              </a:rPr>
              <a:t>2</a:t>
            </a:r>
            <a:endParaRPr lang="zh-CN" altLang="en-US" sz="2000">
              <a:ea typeface="仿宋" panose="02010609060101010101"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Rectangle 3"/>
          <p:cNvSpPr/>
          <p:nvPr/>
        </p:nvSpPr>
        <p:spPr>
          <a:xfrm>
            <a:off x="0" y="0"/>
            <a:ext cx="9144000" cy="457200"/>
          </a:xfrm>
          <a:prstGeom prst="rect">
            <a:avLst/>
          </a:prstGeom>
          <a:noFill/>
          <a:ln w="9525">
            <a:noFill/>
          </a:ln>
          <a:effectLst>
            <a:prstShdw prst="shdw17" dist="17961" dir="2699999">
              <a:srgbClr val="708688"/>
            </a:prstShdw>
          </a:effectLst>
        </p:spPr>
        <p:txBody>
          <a:bodyPr wrap="none" anchor="ctr">
            <a:spAutoFit/>
          </a:bodyPr>
          <a:p>
            <a:pPr indent="444500" eaLnBrk="0" hangingPunct="0"/>
            <a:endParaRPr lang="zh-CN" altLang="zh-CN" sz="1500" dirty="0">
              <a:latin typeface="新宋体" panose="02010609030101010101" charset="-122"/>
              <a:ea typeface="黑体" panose="02010609060101010101" pitchFamily="2" charset="-122"/>
            </a:endParaRPr>
          </a:p>
        </p:txBody>
      </p:sp>
      <p:sp>
        <p:nvSpPr>
          <p:cNvPr id="29698" name="Text Box 4"/>
          <p:cNvSpPr txBox="1"/>
          <p:nvPr/>
        </p:nvSpPr>
        <p:spPr>
          <a:xfrm>
            <a:off x="1763713" y="2349500"/>
            <a:ext cx="5534025" cy="1736725"/>
          </a:xfrm>
          <a:prstGeom prst="rect">
            <a:avLst/>
          </a:prstGeom>
          <a:noFill/>
          <a:ln w="9525">
            <a:noFill/>
          </a:ln>
        </p:spPr>
        <p:txBody>
          <a:bodyPr anchor="t">
            <a:spAutoFit/>
          </a:bodyPr>
          <a:p>
            <a:pPr algn="ctr"/>
            <a:r>
              <a:rPr lang="zh-CN" altLang="en-US" sz="5400" b="1" dirty="0">
                <a:solidFill>
                  <a:srgbClr val="404040"/>
                </a:solidFill>
                <a:latin typeface="微软雅黑" panose="020B0503020204020204" pitchFamily="34" charset="-122"/>
                <a:ea typeface="微软雅黑" panose="020B0503020204020204" pitchFamily="34" charset="-122"/>
              </a:rPr>
              <a:t>课件</a:t>
            </a:r>
            <a:r>
              <a:rPr lang="zh-CN" altLang="zh-CN" sz="5400" b="1" dirty="0">
                <a:solidFill>
                  <a:srgbClr val="404040"/>
                </a:solidFill>
                <a:latin typeface="微软雅黑" panose="020B0503020204020204" pitchFamily="34" charset="-122"/>
                <a:ea typeface="微软雅黑" panose="020B0503020204020204" pitchFamily="34" charset="-122"/>
              </a:rPr>
              <a:t>完毕</a:t>
            </a:r>
            <a:r>
              <a:rPr lang="zh-CN" altLang="en-US" sz="5400" b="1" dirty="0">
                <a:solidFill>
                  <a:srgbClr val="404040"/>
                </a:solidFill>
                <a:latin typeface="微软雅黑" panose="020B0503020204020204" pitchFamily="34" charset="-122"/>
                <a:ea typeface="微软雅黑" panose="020B0503020204020204" pitchFamily="34" charset="-122"/>
              </a:rPr>
              <a:t>，</a:t>
            </a:r>
            <a:endParaRPr lang="zh-CN" altLang="en-US" sz="5400" b="1" dirty="0">
              <a:solidFill>
                <a:srgbClr val="404040"/>
              </a:solidFill>
              <a:latin typeface="微软雅黑" panose="020B0503020204020204" pitchFamily="34" charset="-122"/>
              <a:ea typeface="微软雅黑" panose="020B0503020204020204" pitchFamily="34" charset="-122"/>
            </a:endParaRPr>
          </a:p>
          <a:p>
            <a:pPr algn="ctr"/>
            <a:r>
              <a:rPr lang="zh-CN" altLang="zh-CN" sz="5400" b="1" dirty="0">
                <a:solidFill>
                  <a:srgbClr val="404040"/>
                </a:solidFill>
                <a:latin typeface="微软雅黑" panose="020B0503020204020204" pitchFamily="34" charset="-122"/>
                <a:ea typeface="微软雅黑" panose="020B0503020204020204" pitchFamily="34" charset="-122"/>
              </a:rPr>
              <a:t>谢谢！</a:t>
            </a:r>
            <a:endParaRPr lang="zh-CN" altLang="zh-CN" sz="5400" b="1" dirty="0">
              <a:solidFill>
                <a:srgbClr val="3333CC"/>
              </a:solidFill>
              <a:latin typeface="新宋体" panose="02010609030101010101" charset="-122"/>
              <a:ea typeface="新宋体" panose="02010609030101010101"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62.xml><?xml version="1.0" encoding="utf-8"?>
<p:tagLst xmlns:p="http://schemas.openxmlformats.org/presentationml/2006/main">
  <p:tag name="commondata" val="eyJoZGlkIjoiMzMwNDdhOGUxZWMwN2Q1YmQ5NmYyZjlkM2Y2MDFhNTgifQ=="/>
</p:tagLst>
</file>

<file path=ppt/theme/theme1.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
  <a:themeElements>
    <a:clrScheme name="2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默认设计模板">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2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默认设计模板">
  <a:themeElements>
    <a:clrScheme name="3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默认设计模板">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3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默认设计模板">
  <a:themeElements>
    <a:clrScheme name="4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默认设计模板">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4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神华模板</Template>
  <TotalTime>0</TotalTime>
  <Words>6860</Words>
  <Application>WPS 演示</Application>
  <PresentationFormat>在屏幕上显示</PresentationFormat>
  <Paragraphs>189</Paragraphs>
  <Slides>25</Slides>
  <Notes>0</Notes>
  <HiddenSlides>0</HiddenSlides>
  <MMClips>0</MMClips>
  <ScaleCrop>false</ScaleCrop>
  <HeadingPairs>
    <vt:vector size="6" baseType="variant">
      <vt:variant>
        <vt:lpstr>已用的字体</vt:lpstr>
      </vt:variant>
      <vt:variant>
        <vt:i4>10</vt:i4>
      </vt:variant>
      <vt:variant>
        <vt:lpstr>主题</vt:lpstr>
      </vt:variant>
      <vt:variant>
        <vt:i4>8</vt:i4>
      </vt:variant>
      <vt:variant>
        <vt:lpstr>幻灯片标题</vt:lpstr>
      </vt:variant>
      <vt:variant>
        <vt:i4>25</vt:i4>
      </vt:variant>
    </vt:vector>
  </HeadingPairs>
  <TitlesOfParts>
    <vt:vector size="43" baseType="lpstr">
      <vt:lpstr>Arial</vt:lpstr>
      <vt:lpstr>宋体</vt:lpstr>
      <vt:lpstr>Wingdings</vt:lpstr>
      <vt:lpstr>仿宋_GB2312</vt:lpstr>
      <vt:lpstr>仿宋</vt:lpstr>
      <vt:lpstr>新宋体</vt:lpstr>
      <vt:lpstr>黑体</vt:lpstr>
      <vt:lpstr>Segoe UI</vt:lpstr>
      <vt:lpstr>微软雅黑</vt:lpstr>
      <vt:lpstr>Arial Unicode MS</vt:lpstr>
      <vt:lpstr>1_默认设计模板</vt:lpstr>
      <vt:lpstr>1_默认设计模板_2</vt:lpstr>
      <vt:lpstr>2_默认设计模板</vt:lpstr>
      <vt:lpstr>3_默认设计模板</vt:lpstr>
      <vt:lpstr>4_默认设计模板</vt:lpstr>
      <vt:lpstr>2_默认设计模板_2</vt:lpstr>
      <vt:lpstr>3_默认设计模板_2</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草樣年華</cp:lastModifiedBy>
  <cp:revision>776</cp:revision>
  <dcterms:created xsi:type="dcterms:W3CDTF">2013-02-06T05:15:00Z</dcterms:created>
  <dcterms:modified xsi:type="dcterms:W3CDTF">2024-11-28T02:42:14Z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8EE0B5D5448040D7A75585CFAAB75FD0_12</vt:lpwstr>
  </property>
</Properties>
</file>