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102" r:id="rId1"/>
    <p:sldMasterId id="2147485139" r:id="rId2"/>
  </p:sldMasterIdLst>
  <p:notesMasterIdLst>
    <p:notesMasterId r:id="rId3"/>
  </p:notesMasterIdLst>
  <p:sldIdLst>
    <p:sldId id="922" r:id="rId4"/>
    <p:sldId id="927" r:id="rId5"/>
    <p:sldId id="931" r:id="rId6"/>
    <p:sldId id="934" r:id="rId7"/>
    <p:sldId id="940" r:id="rId9"/>
    <p:sldId id="943" r:id="rId10"/>
    <p:sldId id="946" r:id="rId11"/>
    <p:sldId id="949" r:id="rId12"/>
    <p:sldId id="955" r:id="rId14"/>
    <p:sldId id="958" r:id="rId15"/>
    <p:sldId id="961" r:id="rId16"/>
    <p:sldId id="964" r:id="rId17"/>
    <p:sldId id="967" r:id="rId18"/>
    <p:sldId id="973" r:id="rId20"/>
    <p:sldId id="976" r:id="rId21"/>
    <p:sldId id="979" r:id="rId22"/>
    <p:sldId id="982" r:id="rId23"/>
    <p:sldId id="985" r:id="rId24"/>
    <p:sldId id="991" r:id="rId26"/>
    <p:sldId id="994" r:id="rId27"/>
    <p:sldId id="997" r:id="rId28"/>
    <p:sldId id="1000" r:id="rId29"/>
    <p:sldId id="1003"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103" r:id="rId1"/>
    <p:sldLayoutId id="2147485104" r:id="rId2"/>
    <p:sldLayoutId id="2147485105" r:id="rId3"/>
    <p:sldLayoutId id="2147485106" r:id="rId4"/>
    <p:sldLayoutId id="2147485107" r:id="rId5"/>
    <p:sldLayoutId id="2147485108" r:id="rId6"/>
    <p:sldLayoutId id="2147485109" r:id="rId7"/>
    <p:sldLayoutId id="2147485110" r:id="rId8"/>
    <p:sldLayoutId id="2147485111" r:id="rId9"/>
    <p:sldLayoutId id="2147485112" r:id="rId10"/>
    <p:sldLayoutId id="214748511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140" r:id="rId1"/>
    <p:sldLayoutId id="2147485141" r:id="rId2"/>
    <p:sldLayoutId id="2147485142" r:id="rId3"/>
    <p:sldLayoutId id="2147485143" r:id="rId4"/>
    <p:sldLayoutId id="2147485144" r:id="rId5"/>
    <p:sldLayoutId id="2147485145" r:id="rId6"/>
    <p:sldLayoutId id="2147485146" r:id="rId7"/>
    <p:sldLayoutId id="2147485147" r:id="rId8"/>
    <p:sldLayoutId id="2147485148" r:id="rId9"/>
    <p:sldLayoutId id="2147485149" r:id="rId10"/>
    <p:sldLayoutId id="214748515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tags" Target="../tags/tag174.xml"/><Relationship Id="rId14" Type="http://schemas.openxmlformats.org/officeDocument/2006/relationships/tags" Target="../tags/tag175.xml"/><Relationship Id="rId15" Type="http://schemas.openxmlformats.org/officeDocument/2006/relationships/tags" Target="../tags/tag176.xml"/><Relationship Id="rId16" Type="http://schemas.openxmlformats.org/officeDocument/2006/relationships/tags" Target="../tags/tag177.xml"/><Relationship Id="rId17" Type="http://schemas.openxmlformats.org/officeDocument/2006/relationships/tags" Target="../tags/tag178.xml"/><Relationship Id="rId18" Type="http://schemas.openxmlformats.org/officeDocument/2006/relationships/tags" Target="../tags/tag179.xml"/><Relationship Id="rId19" Type="http://schemas.openxmlformats.org/officeDocument/2006/relationships/tags" Target="../tags/tag180.xml"/><Relationship Id="rId20" Type="http://schemas.openxmlformats.org/officeDocument/2006/relationships/tags" Target="../tags/tag181.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tags" Target="../tags/tag206.xml"/><Relationship Id="rId14" Type="http://schemas.openxmlformats.org/officeDocument/2006/relationships/tags" Target="../tags/tag207.xml"/><Relationship Id="rId15" Type="http://schemas.openxmlformats.org/officeDocument/2006/relationships/tags" Target="../tags/tag208.xml"/><Relationship Id="rId16" Type="http://schemas.openxmlformats.org/officeDocument/2006/relationships/tags" Target="../tags/tag209.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tags" Target="../tags/tag237.xml"/><Relationship Id="rId14" Type="http://schemas.openxmlformats.org/officeDocument/2006/relationships/tags" Target="../tags/tag238.xml"/><Relationship Id="rId15" Type="http://schemas.openxmlformats.org/officeDocument/2006/relationships/tags" Target="../tags/tag239.xml"/><Relationship Id="rId16" Type="http://schemas.openxmlformats.org/officeDocument/2006/relationships/tags" Target="../tags/tag240.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tags" Target="../tags/tag296.xml"/><Relationship Id="rId14" Type="http://schemas.openxmlformats.org/officeDocument/2006/relationships/tags" Target="../tags/tag297.xml"/><Relationship Id="rId15" Type="http://schemas.openxmlformats.org/officeDocument/2006/relationships/tags" Target="../tags/tag298.xml"/><Relationship Id="rId16" Type="http://schemas.openxmlformats.org/officeDocument/2006/relationships/tags" Target="../tags/tag299.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tags" Target="../tags/tag324.xml"/><Relationship Id="rId14" Type="http://schemas.openxmlformats.org/officeDocument/2006/relationships/tags" Target="../tags/tag325.xml"/><Relationship Id="rId15" Type="http://schemas.openxmlformats.org/officeDocument/2006/relationships/tags" Target="../tags/tag326.xml"/><Relationship Id="rId16" Type="http://schemas.openxmlformats.org/officeDocument/2006/relationships/tags" Target="../tags/tag327.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tags" Target="../tags/tag355.xml"/><Relationship Id="rId14" Type="http://schemas.openxmlformats.org/officeDocument/2006/relationships/tags" Target="../tags/tag356.xml"/><Relationship Id="rId15" Type="http://schemas.openxmlformats.org/officeDocument/2006/relationships/tags" Target="../tags/tag357.xml"/><Relationship Id="rId16" Type="http://schemas.openxmlformats.org/officeDocument/2006/relationships/tags" Target="../tags/tag358.xml"/><Relationship Id="rId17" Type="http://schemas.openxmlformats.org/officeDocument/2006/relationships/tags" Target="../tags/tag359.xml"/><Relationship Id="rId18" Type="http://schemas.openxmlformats.org/officeDocument/2006/relationships/tags" Target="../tags/tag360.xml"/><Relationship Id="rId19" Type="http://schemas.openxmlformats.org/officeDocument/2006/relationships/tags" Target="../tags/tag361.xml"/><Relationship Id="rId20" Type="http://schemas.openxmlformats.org/officeDocument/2006/relationships/tags" Target="../tags/tag362.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2024年生物医学工程的创新技术</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2"/>
          <p:cNvSpPr>
            <a:spLocks noGrp="1"/>
          </p:cNvSpPr>
          <p:nvPr>
            <p:ph type="title" idx="2"/>
            <p:custDataLst>
              <p:tags r:id="rId1"/>
            </p:custDataLst>
          </p:nvPr>
        </p:nvSpPr>
        <p:spPr/>
        <p:txBody>
          <a:bodyPr>
            <a:normAutofit fontScale="96667"/>
          </a:bodyPr>
          <a:p>
            <a:r>
              <a:rPr altLang="en-US" dirty="0" lang="zh-CN">
                <a:solidFill>
                  <a:schemeClr val="tx1"/>
                </a:solidFill>
              </a:rPr>
              <a:t>目录</a:t>
            </a:r>
            <a:endParaRPr altLang="en-US" dirty="0" lang="zh-CN">
              <a:solidFill>
                <a:schemeClr val="tx1"/>
              </a:solidFill>
            </a:endParaRPr>
          </a:p>
        </p:txBody>
      </p:sp>
      <p:sp>
        <p:nvSpPr>
          <p:cNvPr id="1048912" name="文本占位符 6"/>
          <p:cNvSpPr>
            <a:spLocks noGrp="1"/>
          </p:cNvSpPr>
          <p:nvPr>
            <p:ph type="body" idx="1"/>
            <p:custDataLst>
              <p:tags r:id="rId2"/>
            </p:custDataLst>
          </p:nvPr>
        </p:nvSpPr>
        <p:spPr/>
        <p:txBody>
          <a:bodyPr/>
          <a:p>
            <a:r>
              <a:rPr altLang="en-US" dirty="0" lang="zh-CN"/>
              <a:t>CONTENTS</a:t>
            </a:r>
            <a:endParaRPr altLang="en-US" dirty="0" lang="zh-CN"/>
          </a:p>
        </p:txBody>
      </p:sp>
      <p:sp>
        <p:nvSpPr>
          <p:cNvPr id="1048914" name="矩形 21"/>
          <p:cNvSpPr/>
          <p:nvPr>
            <p:custDataLst>
              <p:tags r:id="rId3"/>
            </p:custDataLst>
          </p:nvPr>
        </p:nvSpPr>
        <p:spPr>
          <a:xfrm>
            <a:off x="4431665" y="65976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77105" y="1535430"/>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7914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添加目录标题</a:t>
            </a:r>
            <a:endParaRPr altLang="en-US" dirty="0" sz="2000" lang="zh-CN">
              <a:solidFill>
                <a:schemeClr val="lt1"/>
              </a:solidFill>
              <a:latin typeface="+mj-ea"/>
              <a:ea typeface="+mj-ea"/>
              <a:cs typeface="MiSans Normal" panose="00000500000000000000" charset="-122"/>
              <a:sym typeface="+mn-ea"/>
            </a:endParaRPr>
          </a:p>
        </p:txBody>
      </p:sp>
      <p:sp>
        <p:nvSpPr>
          <p:cNvPr id="1048920" name="矩形 3"/>
          <p:cNvSpPr/>
          <p:nvPr>
            <p:custDataLst>
              <p:tags r:id="rId6"/>
            </p:custDataLst>
          </p:nvPr>
        </p:nvSpPr>
        <p:spPr>
          <a:xfrm>
            <a:off x="4431665" y="257492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77105" y="344995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9430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生物医学工程的发展历程</a:t>
            </a:r>
            <a:endParaRPr altLang="en-US" dirty="0" sz="2000" lang="zh-CN">
              <a:solidFill>
                <a:schemeClr val="lt1"/>
              </a:solidFill>
              <a:latin typeface="+mj-ea"/>
              <a:ea typeface="+mj-ea"/>
              <a:cs typeface="MiSans Normal" panose="00000500000000000000" charset="-122"/>
              <a:sym typeface="+mn-ea"/>
            </a:endParaRPr>
          </a:p>
        </p:txBody>
      </p:sp>
      <p:sp>
        <p:nvSpPr>
          <p:cNvPr id="1048926" name="矩形 10"/>
          <p:cNvSpPr/>
          <p:nvPr>
            <p:custDataLst>
              <p:tags r:id="rId9"/>
            </p:custDataLst>
          </p:nvPr>
        </p:nvSpPr>
        <p:spPr>
          <a:xfrm>
            <a:off x="4431665" y="449008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77105" y="536511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60946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2024年生物医学工程的创新技术</a:t>
            </a:r>
            <a:endParaRPr altLang="en-US" dirty="0" sz="2000" lang="zh-CN">
              <a:solidFill>
                <a:schemeClr val="lt1"/>
              </a:solidFill>
              <a:latin typeface="+mj-ea"/>
              <a:ea typeface="+mj-ea"/>
              <a:cs typeface="MiSans Normal" panose="00000500000000000000" charset="-122"/>
              <a:sym typeface="+mn-ea"/>
            </a:endParaRPr>
          </a:p>
        </p:txBody>
      </p:sp>
      <p:sp>
        <p:nvSpPr>
          <p:cNvPr id="1048932" name="矩形 40"/>
          <p:cNvSpPr/>
          <p:nvPr>
            <p:custDataLst>
              <p:tags r:id="rId12"/>
            </p:custDataLst>
          </p:nvPr>
        </p:nvSpPr>
        <p:spPr>
          <a:xfrm>
            <a:off x="8164830" y="161734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509635" y="2493010"/>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92795" y="173672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生物医学工程的应用领域</a:t>
            </a:r>
            <a:endParaRPr altLang="en-US" dirty="0" sz="2000" lang="zh-CN">
              <a:solidFill>
                <a:schemeClr val="lt1"/>
              </a:solidFill>
              <a:latin typeface="+mj-ea"/>
              <a:ea typeface="+mj-ea"/>
              <a:cs typeface="MiSans Normal" panose="00000500000000000000" charset="-122"/>
              <a:sym typeface="+mn-ea"/>
            </a:endParaRPr>
          </a:p>
        </p:txBody>
      </p:sp>
      <p:sp>
        <p:nvSpPr>
          <p:cNvPr id="1048938" name="矩形 45"/>
          <p:cNvSpPr/>
          <p:nvPr>
            <p:custDataLst>
              <p:tags r:id="rId15"/>
            </p:custDataLst>
          </p:nvPr>
        </p:nvSpPr>
        <p:spPr>
          <a:xfrm>
            <a:off x="8164830" y="353250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509635" y="440753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92795" y="365188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生物医学工程的挑战与未来发展</a:t>
            </a:r>
            <a:endParaRPr altLang="en-US" dirty="0" sz="2000" lang="zh-CN">
              <a:solidFill>
                <a:schemeClr val="lt1"/>
              </a:solidFill>
              <a:latin typeface="+mj-ea"/>
              <a:ea typeface="+mj-ea"/>
              <a:cs typeface="MiSans Normal" panose="00000500000000000000" charset="-122"/>
              <a:sym typeface="+mn-ea"/>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4"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06"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0"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2" name="标题 14"/>
          <p:cNvSpPr>
            <a:spLocks noGrp="1"/>
          </p:cNvSpPr>
          <p:nvPr>
            <p:ph type="title" idx="4"/>
            <p:custDataLst>
              <p:tags r:id="rId2"/>
            </p:custDataLst>
          </p:nvPr>
        </p:nvSpPr>
        <p:spPr/>
        <p:txBody>
          <a:bodyPr>
            <a:normAutofit fontScale="90000"/>
          </a:bodyPr>
          <a:p>
            <a:r>
              <a:rPr altLang="en-US" dirty="0" lang="zh-CN"/>
              <a:t>生物医学工程的发展历程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08" name="标题 1"/>
          <p:cNvSpPr>
            <a:spLocks noGrp="1"/>
          </p:cNvSpPr>
          <p:nvPr>
            <p:ph type="title" idx="3"/>
          </p:nvPr>
        </p:nvSpPr>
        <p:spPr/>
        <p:txBody>
          <a:bodyPr>
            <a:normAutofit fontScale="93750"/>
          </a:bodyPr>
          <a:p>
            <a:r>
              <a:rPr altLang="en-US" lang="zh-CN"/>
              <a:t>生物医学工程的定义与背景</a:t>
            </a:r>
            <a:endParaRPr altLang="en-US" lang="zh-CN"/>
          </a:p>
        </p:txBody>
      </p:sp>
      <p:sp>
        <p:nvSpPr>
          <p:cNvPr id="1049210" name="Freeform 27"/>
          <p:cNvSpPr/>
          <p:nvPr>
            <p:custDataLst>
              <p:tags r:id="rId1"/>
            </p:custDataLst>
          </p:nvPr>
        </p:nvSpPr>
        <p:spPr bwMode="auto">
          <a:xfrm>
            <a:off x="608330" y="5934672"/>
            <a:ext cx="189810" cy="174458"/>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12" name="矩形: 圆角 32"/>
          <p:cNvSpPr/>
          <p:nvPr>
            <p:custDataLst>
              <p:tags r:id="rId2"/>
            </p:custDataLst>
          </p:nvPr>
        </p:nvSpPr>
        <p:spPr>
          <a:xfrm flipH="1">
            <a:off x="738343" y="136868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14" name="任意多边形: 形状 33"/>
          <p:cNvSpPr/>
          <p:nvPr>
            <p:custDataLst>
              <p:tags r:id="rId3"/>
            </p:custDataLst>
          </p:nvPr>
        </p:nvSpPr>
        <p:spPr bwMode="auto">
          <a:xfrm>
            <a:off x="608330" y="5123544"/>
            <a:ext cx="2217174" cy="91764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16" name="正文"/>
          <p:cNvSpPr txBox="1"/>
          <p:nvPr>
            <p:custDataLst>
              <p:tags r:id="rId4"/>
            </p:custDataLst>
          </p:nvPr>
        </p:nvSpPr>
        <p:spPr>
          <a:xfrm>
            <a:off x="873531" y="1459883"/>
            <a:ext cx="1971629" cy="364386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生物医学工程的定义：结合生物学、医学和工程学等多学科交叉的领域，旨在解决医学领域中的问题，提高人类健康和生活质量。</a:t>
            </a:r>
            <a:endParaRPr altLang="en-US" dirty="0" sz="1600" lang="zh-CN" spc="150">
              <a:solidFill>
                <a:schemeClr val="tx1">
                  <a:lumMod val="65000"/>
                  <a:lumOff val="35000"/>
                </a:schemeClr>
              </a:solidFill>
              <a:latin typeface="+mn-ea"/>
            </a:endParaRPr>
          </a:p>
        </p:txBody>
      </p:sp>
      <p:sp>
        <p:nvSpPr>
          <p:cNvPr id="1049218" name="标题"/>
          <p:cNvSpPr txBox="1"/>
          <p:nvPr>
            <p:custDataLst>
              <p:tags r:id="rId5"/>
            </p:custDataLst>
          </p:nvPr>
        </p:nvSpPr>
        <p:spPr>
          <a:xfrm>
            <a:off x="678188" y="5173350"/>
            <a:ext cx="2119731" cy="66876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20" name="Freeform 27"/>
          <p:cNvSpPr/>
          <p:nvPr>
            <p:custDataLst>
              <p:tags r:id="rId6"/>
            </p:custDataLst>
          </p:nvPr>
        </p:nvSpPr>
        <p:spPr bwMode="auto">
          <a:xfrm>
            <a:off x="3473799" y="5934672"/>
            <a:ext cx="189810" cy="174458"/>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22" name="矩形: 圆角 38"/>
          <p:cNvSpPr/>
          <p:nvPr>
            <p:custDataLst>
              <p:tags r:id="rId7"/>
            </p:custDataLst>
          </p:nvPr>
        </p:nvSpPr>
        <p:spPr>
          <a:xfrm flipH="1">
            <a:off x="3603813" y="136868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24" name="任意多边形: 形状 39"/>
          <p:cNvSpPr/>
          <p:nvPr>
            <p:custDataLst>
              <p:tags r:id="rId8"/>
            </p:custDataLst>
          </p:nvPr>
        </p:nvSpPr>
        <p:spPr bwMode="auto">
          <a:xfrm>
            <a:off x="3473799" y="5123544"/>
            <a:ext cx="2217174" cy="91764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26" name="正文"/>
          <p:cNvSpPr txBox="1"/>
          <p:nvPr>
            <p:custDataLst>
              <p:tags r:id="rId9"/>
            </p:custDataLst>
          </p:nvPr>
        </p:nvSpPr>
        <p:spPr>
          <a:xfrm>
            <a:off x="3739001" y="1459883"/>
            <a:ext cx="1971629" cy="364386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生物医学工程的发展历程：从早期的简单医疗设备到现代的复杂生物医学系统，生物医学工程经历了漫长的发展过程。</a:t>
            </a:r>
            <a:endParaRPr altLang="en-US" dirty="0" sz="1600" lang="zh-CN" spc="150">
              <a:solidFill>
                <a:schemeClr val="tx1">
                  <a:lumMod val="65000"/>
                  <a:lumOff val="35000"/>
                </a:schemeClr>
              </a:solidFill>
              <a:latin typeface="+mn-ea"/>
            </a:endParaRPr>
          </a:p>
        </p:txBody>
      </p:sp>
      <p:sp>
        <p:nvSpPr>
          <p:cNvPr id="1049228" name="标题"/>
          <p:cNvSpPr txBox="1"/>
          <p:nvPr>
            <p:custDataLst>
              <p:tags r:id="rId10"/>
            </p:custDataLst>
          </p:nvPr>
        </p:nvSpPr>
        <p:spPr>
          <a:xfrm>
            <a:off x="3543657" y="5173350"/>
            <a:ext cx="2119731" cy="66876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30" name="Freeform 27"/>
          <p:cNvSpPr/>
          <p:nvPr>
            <p:custDataLst>
              <p:tags r:id="rId11"/>
            </p:custDataLst>
          </p:nvPr>
        </p:nvSpPr>
        <p:spPr bwMode="auto">
          <a:xfrm>
            <a:off x="6339268" y="5934672"/>
            <a:ext cx="189810" cy="174458"/>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32" name="矩形: 圆角 68"/>
          <p:cNvSpPr/>
          <p:nvPr>
            <p:custDataLst>
              <p:tags r:id="rId12"/>
            </p:custDataLst>
          </p:nvPr>
        </p:nvSpPr>
        <p:spPr>
          <a:xfrm flipH="1">
            <a:off x="6469282" y="136868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34" name="任意多边形: 形状 69"/>
          <p:cNvSpPr/>
          <p:nvPr>
            <p:custDataLst>
              <p:tags r:id="rId13"/>
            </p:custDataLst>
          </p:nvPr>
        </p:nvSpPr>
        <p:spPr bwMode="auto">
          <a:xfrm>
            <a:off x="6339268" y="5123544"/>
            <a:ext cx="2217174" cy="91764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36" name="正文"/>
          <p:cNvSpPr txBox="1"/>
          <p:nvPr>
            <p:custDataLst>
              <p:tags r:id="rId14"/>
            </p:custDataLst>
          </p:nvPr>
        </p:nvSpPr>
        <p:spPr>
          <a:xfrm>
            <a:off x="6604470" y="1459883"/>
            <a:ext cx="1971629" cy="364386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生物医学工程的重要性：在医疗保健、医疗器械、生物材料、组织工程和神经工程等领域发挥着重要作用，为医学研究和治疗提供了新的方法和手段。</a:t>
            </a:r>
            <a:endParaRPr altLang="en-US" dirty="0" sz="1600" lang="zh-CN" spc="150">
              <a:solidFill>
                <a:schemeClr val="tx1">
                  <a:lumMod val="65000"/>
                  <a:lumOff val="35000"/>
                </a:schemeClr>
              </a:solidFill>
              <a:latin typeface="+mn-ea"/>
            </a:endParaRPr>
          </a:p>
        </p:txBody>
      </p:sp>
      <p:sp>
        <p:nvSpPr>
          <p:cNvPr id="1049238" name="标题"/>
          <p:cNvSpPr txBox="1"/>
          <p:nvPr>
            <p:custDataLst>
              <p:tags r:id="rId15"/>
            </p:custDataLst>
          </p:nvPr>
        </p:nvSpPr>
        <p:spPr>
          <a:xfrm>
            <a:off x="6409126" y="5173350"/>
            <a:ext cx="2119731" cy="66876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40" name="Freeform 27"/>
          <p:cNvSpPr/>
          <p:nvPr>
            <p:custDataLst>
              <p:tags r:id="rId16"/>
            </p:custDataLst>
          </p:nvPr>
        </p:nvSpPr>
        <p:spPr bwMode="auto">
          <a:xfrm>
            <a:off x="9204738" y="5934672"/>
            <a:ext cx="189810" cy="174458"/>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42" name="矩形: 圆角 74"/>
          <p:cNvSpPr/>
          <p:nvPr>
            <p:custDataLst>
              <p:tags r:id="rId17"/>
            </p:custDataLst>
          </p:nvPr>
        </p:nvSpPr>
        <p:spPr>
          <a:xfrm flipH="1">
            <a:off x="9335398" y="136868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44" name="任意多边形: 形状 75"/>
          <p:cNvSpPr/>
          <p:nvPr>
            <p:custDataLst>
              <p:tags r:id="rId18"/>
            </p:custDataLst>
          </p:nvPr>
        </p:nvSpPr>
        <p:spPr bwMode="auto">
          <a:xfrm>
            <a:off x="9204738" y="5123544"/>
            <a:ext cx="2217174" cy="91764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46" name="正文"/>
          <p:cNvSpPr txBox="1"/>
          <p:nvPr>
            <p:custDataLst>
              <p:tags r:id="rId19"/>
            </p:custDataLst>
          </p:nvPr>
        </p:nvSpPr>
        <p:spPr>
          <a:xfrm>
            <a:off x="9469939" y="1459883"/>
            <a:ext cx="1971629" cy="364386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生物医学工程的未来趋势：随着科技的不断进步和创新，生物医学工程将迎来更多的发展机遇和挑战，为人类健康事业做出更大的贡献。</a:t>
            </a:r>
            <a:endParaRPr altLang="en-US" dirty="0" sz="1600" lang="zh-CN" spc="150">
              <a:solidFill>
                <a:schemeClr val="tx1">
                  <a:lumMod val="65000"/>
                  <a:lumOff val="35000"/>
                </a:schemeClr>
              </a:solidFill>
              <a:latin typeface="+mn-ea"/>
            </a:endParaRPr>
          </a:p>
        </p:txBody>
      </p:sp>
      <p:sp>
        <p:nvSpPr>
          <p:cNvPr id="1049248" name="标题"/>
          <p:cNvSpPr txBox="1"/>
          <p:nvPr>
            <p:custDataLst>
              <p:tags r:id="rId20"/>
            </p:custDataLst>
          </p:nvPr>
        </p:nvSpPr>
        <p:spPr>
          <a:xfrm>
            <a:off x="9275242" y="5173350"/>
            <a:ext cx="2119731" cy="66876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06" name="标题 1"/>
          <p:cNvSpPr>
            <a:spLocks noGrp="1"/>
          </p:cNvSpPr>
          <p:nvPr>
            <p:ph type="title" idx="3"/>
          </p:nvPr>
        </p:nvSpPr>
        <p:spPr/>
        <p:txBody>
          <a:bodyPr>
            <a:normAutofit fontScale="96875"/>
          </a:bodyPr>
          <a:p>
            <a:r>
              <a:rPr altLang="en-US" lang="zh-CN"/>
              <a:t>生物医学工程的发展阶段</a:t>
            </a:r>
            <a:endParaRPr altLang="en-US" lang="zh-CN"/>
          </a:p>
        </p:txBody>
      </p:sp>
      <p:sp>
        <p:nvSpPr>
          <p:cNvPr id="1049308"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初期阶段：20世纪初，生物医学工程开始萌芽，主要应用于医学影像技术。</a:t>
            </a:r>
            <a:endParaRPr altLang="en-US" dirty="0" sz="1200" lang="zh-CN" spc="150">
              <a:solidFill>
                <a:schemeClr val="tx1">
                  <a:lumMod val="85000"/>
                  <a:lumOff val="15000"/>
                </a:schemeClr>
              </a:solidFill>
              <a:latin typeface="+mn-ea"/>
              <a:sym typeface="+mn-ea"/>
            </a:endParaRPr>
          </a:p>
        </p:txBody>
      </p:sp>
      <p:sp>
        <p:nvSpPr>
          <p:cNvPr id="1049310"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2"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4"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发展阶段：20世纪中叶，生物医学工程逐渐发展壮大，涵盖了生物材料、生物力学、生物信息等多个领域。</a:t>
            </a:r>
            <a:endParaRPr altLang="en-US" dirty="0" sz="1200" lang="zh-CN" spc="150">
              <a:solidFill>
                <a:schemeClr val="tx1">
                  <a:lumMod val="85000"/>
                  <a:lumOff val="15000"/>
                </a:schemeClr>
              </a:solidFill>
              <a:latin typeface="+mn-ea"/>
              <a:sym typeface="+mn-ea"/>
            </a:endParaRPr>
          </a:p>
        </p:txBody>
      </p:sp>
      <p:sp>
        <p:nvSpPr>
          <p:cNvPr id="1049316"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8"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0"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成熟阶段：20世纪末至21世纪初，生物医学工程进入成熟期，广泛应用于医疗、康复、保健等领域。</a:t>
            </a:r>
            <a:endParaRPr altLang="en-US" dirty="0" sz="1200" lang="zh-CN" spc="150">
              <a:solidFill>
                <a:schemeClr val="tx1">
                  <a:lumMod val="85000"/>
                  <a:lumOff val="15000"/>
                </a:schemeClr>
              </a:solidFill>
              <a:latin typeface="+mn-ea"/>
              <a:sym typeface="+mn-ea"/>
            </a:endParaRPr>
          </a:p>
        </p:txBody>
      </p:sp>
      <p:sp>
        <p:nvSpPr>
          <p:cNvPr id="1049322"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4"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创新阶段：21世纪以来，随着人工智能、大数据等技术的不断发展，生物医学工程不断创新，为医疗健康领域带来更多可能性。</a:t>
            </a:r>
            <a:endParaRPr altLang="en-US" dirty="0" sz="1200" lang="zh-CN" spc="150">
              <a:solidFill>
                <a:schemeClr val="tx1">
                  <a:lumMod val="85000"/>
                  <a:lumOff val="15000"/>
                </a:schemeClr>
              </a:solidFill>
              <a:latin typeface="+mn-ea"/>
              <a:sym typeface="+mn-ea"/>
            </a:endParaRPr>
          </a:p>
        </p:txBody>
      </p:sp>
      <p:sp>
        <p:nvSpPr>
          <p:cNvPr id="1049328"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0"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88" name="标题 1"/>
          <p:cNvSpPr>
            <a:spLocks noGrp="1"/>
          </p:cNvSpPr>
          <p:nvPr>
            <p:ph type="title" idx="3"/>
          </p:nvPr>
        </p:nvSpPr>
        <p:spPr/>
        <p:txBody>
          <a:bodyPr>
            <a:normAutofit fontScale="96875"/>
          </a:bodyPr>
          <a:p>
            <a:r>
              <a:rPr altLang="en-US" lang="zh-CN"/>
              <a:t>生物医学工程的重要意义</a:t>
            </a:r>
            <a:endParaRPr altLang="en-US" lang="zh-CN"/>
          </a:p>
        </p:txBody>
      </p:sp>
      <p:sp>
        <p:nvSpPr>
          <p:cNvPr id="1049390" name="梯形 7"/>
          <p:cNvSpPr/>
          <p:nvPr>
            <p:custDataLst>
              <p:tags r:id="rId1"/>
            </p:custDataLst>
          </p:nvPr>
        </p:nvSpPr>
        <p:spPr>
          <a:xfrm flipV="1">
            <a:off x="608330" y="2627913"/>
            <a:ext cx="2497083" cy="24208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392" name="任意多边形: 形状 9"/>
          <p:cNvSpPr/>
          <p:nvPr>
            <p:custDataLst>
              <p:tags r:id="rId2"/>
            </p:custDataLst>
          </p:nvPr>
        </p:nvSpPr>
        <p:spPr>
          <a:xfrm>
            <a:off x="689657" y="2309594"/>
            <a:ext cx="2331128" cy="326875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394" name="矩形: 圆顶角 10"/>
          <p:cNvSpPr/>
          <p:nvPr>
            <p:custDataLst>
              <p:tags r:id="rId3"/>
            </p:custDataLst>
          </p:nvPr>
        </p:nvSpPr>
        <p:spPr>
          <a:xfrm flipH="1">
            <a:off x="608330" y="1991274"/>
            <a:ext cx="2497083" cy="636682"/>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396" name="正文"/>
          <p:cNvSpPr txBox="1"/>
          <p:nvPr>
            <p:custDataLst>
              <p:tags r:id="rId4"/>
            </p:custDataLst>
          </p:nvPr>
        </p:nvSpPr>
        <p:spPr>
          <a:xfrm>
            <a:off x="736674" y="2903027"/>
            <a:ext cx="2240460" cy="2675698"/>
          </a:xfrm>
          <a:prstGeom prst="rect"/>
          <a:noFill/>
        </p:spPr>
        <p:txBody>
          <a:bodyPr anchor="t" anchorCtr="0" bIns="46800" lIns="90000" rIns="90000" rtlCol="0" tIns="46800" wrap="square">
            <a:normAutofit fontScale="92857"/>
          </a:bodyPr>
          <a:p>
            <a:pPr algn="ctr" fontAlgn="auto" indent="0">
              <a:lnSpc>
                <a:spcPct val="130000"/>
              </a:lnSpc>
              <a:spcAft>
                <a:spcPts val="1000"/>
              </a:spcAft>
            </a:pPr>
            <a:r>
              <a:rPr altLang="en-US" sz="1400" lang="zh-CN" spc="150">
                <a:solidFill>
                  <a:schemeClr val="tx1">
                    <a:lumMod val="65000"/>
                    <a:lumOff val="35000"/>
                  </a:schemeClr>
                </a:solidFill>
                <a:latin typeface="+mn-ea"/>
              </a:rPr>
              <a:t>推动医疗技术的发展：生物医学工程为医疗领域提供了许多创新技术，如人工器官、生物材料、医疗机器人等，有助于提高医疗水平和治疗效果。</a:t>
            </a:r>
            <a:endParaRPr altLang="en-US" sz="1400" lang="zh-CN" spc="150">
              <a:solidFill>
                <a:schemeClr val="tx1">
                  <a:lumMod val="65000"/>
                  <a:lumOff val="35000"/>
                </a:schemeClr>
              </a:solidFill>
              <a:latin typeface="+mn-ea"/>
            </a:endParaRPr>
          </a:p>
        </p:txBody>
      </p:sp>
      <p:sp>
        <p:nvSpPr>
          <p:cNvPr id="1049398" name="梯形 40"/>
          <p:cNvSpPr/>
          <p:nvPr>
            <p:custDataLst>
              <p:tags r:id="rId5"/>
            </p:custDataLst>
          </p:nvPr>
        </p:nvSpPr>
        <p:spPr>
          <a:xfrm flipV="1">
            <a:off x="3432540" y="2627913"/>
            <a:ext cx="2497083" cy="24208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400" name="任意多边形: 形状 41"/>
          <p:cNvSpPr/>
          <p:nvPr>
            <p:custDataLst>
              <p:tags r:id="rId6"/>
            </p:custDataLst>
          </p:nvPr>
        </p:nvSpPr>
        <p:spPr>
          <a:xfrm>
            <a:off x="3513867" y="2309594"/>
            <a:ext cx="2331128" cy="326875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402" name="矩形: 圆顶角 42"/>
          <p:cNvSpPr/>
          <p:nvPr>
            <p:custDataLst>
              <p:tags r:id="rId7"/>
            </p:custDataLst>
          </p:nvPr>
        </p:nvSpPr>
        <p:spPr>
          <a:xfrm flipH="1">
            <a:off x="3432540" y="1991274"/>
            <a:ext cx="2497083" cy="636682"/>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404" name="正文"/>
          <p:cNvSpPr txBox="1"/>
          <p:nvPr>
            <p:custDataLst>
              <p:tags r:id="rId8"/>
            </p:custDataLst>
          </p:nvPr>
        </p:nvSpPr>
        <p:spPr>
          <a:xfrm>
            <a:off x="3560884" y="2903027"/>
            <a:ext cx="2240460" cy="2675698"/>
          </a:xfrm>
          <a:prstGeom prst="rect"/>
          <a:noFill/>
        </p:spPr>
        <p:txBody>
          <a:bodyPr anchor="t" anchorCtr="0" bIns="46800" lIns="90000" rIns="90000" rtlCol="0" tIns="46800" wrap="square">
            <a:normAutofit fontScale="92857"/>
          </a:bodyPr>
          <a:p>
            <a:pPr algn="ctr" fontAlgn="auto" indent="0">
              <a:lnSpc>
                <a:spcPct val="130000"/>
              </a:lnSpc>
              <a:spcAft>
                <a:spcPts val="1000"/>
              </a:spcAft>
            </a:pPr>
            <a:r>
              <a:rPr altLang="en-US" sz="1400" lang="zh-CN" spc="150">
                <a:solidFill>
                  <a:schemeClr val="tx1">
                    <a:lumMod val="65000"/>
                    <a:lumOff val="35000"/>
                  </a:schemeClr>
                </a:solidFill>
                <a:latin typeface="+mn-ea"/>
              </a:rPr>
              <a:t>改善人类健康和生活质量：生物医学工程的应用不仅局限于医疗领域，还涉及到康复、保健、医疗器械等多个方面，为人类健康和生活质量的提高做出了重要贡献。</a:t>
            </a:r>
            <a:endParaRPr altLang="en-US" sz="1400" lang="zh-CN" spc="150">
              <a:solidFill>
                <a:schemeClr val="tx1">
                  <a:lumMod val="65000"/>
                  <a:lumOff val="35000"/>
                </a:schemeClr>
              </a:solidFill>
              <a:latin typeface="+mn-ea"/>
            </a:endParaRPr>
          </a:p>
        </p:txBody>
      </p:sp>
      <p:sp>
        <p:nvSpPr>
          <p:cNvPr id="1049406" name="梯形 46"/>
          <p:cNvSpPr/>
          <p:nvPr>
            <p:custDataLst>
              <p:tags r:id="rId9"/>
            </p:custDataLst>
          </p:nvPr>
        </p:nvSpPr>
        <p:spPr>
          <a:xfrm flipV="1">
            <a:off x="6256750" y="2627913"/>
            <a:ext cx="2497083" cy="24208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408" name="任意多边形: 形状 47"/>
          <p:cNvSpPr/>
          <p:nvPr>
            <p:custDataLst>
              <p:tags r:id="rId10"/>
            </p:custDataLst>
          </p:nvPr>
        </p:nvSpPr>
        <p:spPr>
          <a:xfrm>
            <a:off x="6338077" y="2309594"/>
            <a:ext cx="2331128" cy="326875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410" name="矩形: 圆顶角 48"/>
          <p:cNvSpPr/>
          <p:nvPr>
            <p:custDataLst>
              <p:tags r:id="rId11"/>
            </p:custDataLst>
          </p:nvPr>
        </p:nvSpPr>
        <p:spPr>
          <a:xfrm flipH="1">
            <a:off x="6256750" y="1991274"/>
            <a:ext cx="2497083" cy="636682"/>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412" name="正文"/>
          <p:cNvSpPr txBox="1"/>
          <p:nvPr>
            <p:custDataLst>
              <p:tags r:id="rId12"/>
            </p:custDataLst>
          </p:nvPr>
        </p:nvSpPr>
        <p:spPr>
          <a:xfrm>
            <a:off x="6385094" y="2903027"/>
            <a:ext cx="2240460" cy="2675698"/>
          </a:xfrm>
          <a:prstGeom prst="rect"/>
          <a:noFill/>
        </p:spPr>
        <p:txBody>
          <a:bodyPr anchor="t" anchorCtr="0" bIns="46800" lIns="90000" rIns="90000" rtlCol="0" tIns="46800" wrap="square">
            <a:normAutofit fontScale="8375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促进经济发展：生物医学工程是一个新兴的产业，其发展对于经济增长和就业具有重要意义。同时，生物医学工程的应用还涉及到许多其他领域，如医疗器械、生物材料、医疗信息等，这些领域的发展也将促进经济的增长。</a:t>
            </a:r>
            <a:endParaRPr altLang="en-US" sz="1600" lang="zh-CN" spc="150">
              <a:solidFill>
                <a:schemeClr val="tx1">
                  <a:lumMod val="65000"/>
                  <a:lumOff val="35000"/>
                </a:schemeClr>
              </a:solidFill>
              <a:latin typeface="+mn-ea"/>
            </a:endParaRPr>
          </a:p>
        </p:txBody>
      </p:sp>
      <p:sp>
        <p:nvSpPr>
          <p:cNvPr id="1049414" name="梯形 52"/>
          <p:cNvSpPr/>
          <p:nvPr>
            <p:custDataLst>
              <p:tags r:id="rId13"/>
            </p:custDataLst>
          </p:nvPr>
        </p:nvSpPr>
        <p:spPr>
          <a:xfrm flipV="1">
            <a:off x="9080325" y="2627913"/>
            <a:ext cx="2497083" cy="242089"/>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416" name="任意多边形: 形状 53"/>
          <p:cNvSpPr/>
          <p:nvPr>
            <p:custDataLst>
              <p:tags r:id="rId14"/>
            </p:custDataLst>
          </p:nvPr>
        </p:nvSpPr>
        <p:spPr>
          <a:xfrm>
            <a:off x="9162287" y="2309594"/>
            <a:ext cx="2331128" cy="326875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418" name="矩形: 圆顶角 54"/>
          <p:cNvSpPr/>
          <p:nvPr>
            <p:custDataLst>
              <p:tags r:id="rId15"/>
            </p:custDataLst>
          </p:nvPr>
        </p:nvSpPr>
        <p:spPr>
          <a:xfrm flipH="1">
            <a:off x="9080325" y="1991274"/>
            <a:ext cx="2497083" cy="636682"/>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420" name="正文"/>
          <p:cNvSpPr txBox="1"/>
          <p:nvPr>
            <p:custDataLst>
              <p:tags r:id="rId16"/>
            </p:custDataLst>
          </p:nvPr>
        </p:nvSpPr>
        <p:spPr>
          <a:xfrm>
            <a:off x="9208669" y="2903027"/>
            <a:ext cx="2240460" cy="2675698"/>
          </a:xfrm>
          <a:prstGeom prst="rect"/>
          <a:noFill/>
        </p:spPr>
        <p:txBody>
          <a:bodyPr anchor="t" anchorCtr="0" bIns="46800" lIns="90000" rIns="90000" rtlCol="0" tIns="46800" wrap="square">
            <a:normAutofit fontScale="92857" lnSpcReduction="10000"/>
          </a:bodyPr>
          <a:p>
            <a:pPr algn="ctr" fontAlgn="auto" indent="0">
              <a:lnSpc>
                <a:spcPct val="130000"/>
              </a:lnSpc>
              <a:spcAft>
                <a:spcPts val="1000"/>
              </a:spcAft>
            </a:pPr>
            <a:r>
              <a:rPr altLang="en-US" dirty="0" sz="1400" lang="zh-CN" spc="150">
                <a:solidFill>
                  <a:schemeClr val="tx1">
                    <a:lumMod val="65000"/>
                    <a:lumOff val="35000"/>
                  </a:schemeClr>
                </a:solidFill>
                <a:latin typeface="+mn-ea"/>
              </a:rPr>
              <a:t>推动科技创新：生物医学工程是一个多学科交叉的领域，其发展需要不断进行科技创新和研发。这些创新不仅有助于提高医疗水平和治疗效果，还可以推动其他领域的科技创新和发展。</a:t>
            </a:r>
            <a:endParaRPr altLang="en-US" dirty="0" sz="14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78"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80" name="标题 14"/>
          <p:cNvSpPr>
            <a:spLocks noGrp="1"/>
          </p:cNvSpPr>
          <p:nvPr>
            <p:ph type="title" idx="4"/>
            <p:custDataLst>
              <p:tags r:id="rId2"/>
            </p:custDataLst>
          </p:nvPr>
        </p:nvSpPr>
        <p:spPr/>
        <p:txBody>
          <a:bodyPr>
            <a:normAutofit fontScale="90000"/>
          </a:bodyPr>
          <a:p>
            <a:r>
              <a:rPr altLang="en-US" dirty="0" lang="zh-CN"/>
              <a:t>2024年生物医学工程的创新技术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06" name="标题 1"/>
          <p:cNvSpPr>
            <a:spLocks noGrp="1"/>
          </p:cNvSpPr>
          <p:nvPr>
            <p:ph type="title" idx="3"/>
          </p:nvPr>
        </p:nvSpPr>
        <p:spPr/>
        <p:txBody>
          <a:bodyPr>
            <a:normAutofit fontScale="96875"/>
          </a:bodyPr>
          <a:p>
            <a:r>
              <a:rPr altLang="en-US" lang="zh-CN"/>
              <a:t>组织工程与再生医学</a:t>
            </a:r>
            <a:endParaRPr altLang="en-US" lang="zh-CN"/>
          </a:p>
        </p:txBody>
      </p:sp>
      <p:sp>
        <p:nvSpPr>
          <p:cNvPr id="1049608"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0"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12"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组织工程：利用细胞、生物材料和生物反应器构建人体组织和器官的技术</a:t>
            </a:r>
            <a:endParaRPr altLang="en-US" dirty="0" sz="2000" lang="zh-CN" spc="200">
              <a:solidFill>
                <a:schemeClr val="tx1">
                  <a:lumMod val="85000"/>
                  <a:lumOff val="15000"/>
                </a:schemeClr>
              </a:solidFill>
              <a:latin typeface="+mn-ea"/>
              <a:sym typeface="+mn-ea"/>
            </a:endParaRPr>
          </a:p>
        </p:txBody>
      </p:sp>
      <p:sp>
        <p:nvSpPr>
          <p:cNvPr id="1049614"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6"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18"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再生医学：通过刺激机体自身再生能力来修复损伤组织和器官的技术</a:t>
            </a:r>
            <a:endParaRPr altLang="en-US" dirty="0" sz="2000" lang="zh-CN" spc="200">
              <a:solidFill>
                <a:schemeClr val="tx1">
                  <a:lumMod val="85000"/>
                  <a:lumOff val="15000"/>
                </a:schemeClr>
              </a:solidFill>
              <a:latin typeface="+mn-ea"/>
              <a:sym typeface="+mn-ea"/>
            </a:endParaRPr>
          </a:p>
        </p:txBody>
      </p:sp>
      <p:sp>
        <p:nvSpPr>
          <p:cNvPr id="1049620"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2"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4"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3D生物打印：利用3D打印技术构建人体组织和器官的技术</a:t>
            </a:r>
            <a:endParaRPr altLang="en-US" dirty="0" sz="2000" lang="zh-CN" spc="200">
              <a:solidFill>
                <a:schemeClr val="tx1">
                  <a:lumMod val="85000"/>
                  <a:lumOff val="15000"/>
                </a:schemeClr>
              </a:solidFill>
              <a:latin typeface="+mn-ea"/>
              <a:sym typeface="+mn-ea"/>
            </a:endParaRPr>
          </a:p>
        </p:txBody>
      </p:sp>
      <p:sp>
        <p:nvSpPr>
          <p:cNvPr id="1049626"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8"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0"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细胞治疗：通过移植或注入细胞来治疗疾病的技术</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88" name="标题 1"/>
          <p:cNvSpPr>
            <a:spLocks noGrp="1"/>
          </p:cNvSpPr>
          <p:nvPr>
            <p:ph type="title" idx="3"/>
          </p:nvPr>
        </p:nvSpPr>
        <p:spPr/>
        <p:txBody>
          <a:bodyPr>
            <a:normAutofit fontScale="96875"/>
          </a:bodyPr>
          <a:p>
            <a:r>
              <a:rPr altLang="en-US" lang="zh-CN"/>
              <a:t>生物材料与仿生技术</a:t>
            </a:r>
            <a:endParaRPr altLang="en-US" lang="zh-CN"/>
          </a:p>
        </p:txBody>
      </p:sp>
      <p:sp>
        <p:nvSpPr>
          <p:cNvPr id="104969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仿生技术的应用：制造更接近人体组织的生物材料，提高医疗效果和安全性</a:t>
            </a:r>
            <a:endParaRPr altLang="zh-CN" dirty="0" lang="en-US">
              <a:solidFill>
                <a:schemeClr val="dk1">
                  <a:lumMod val="80000"/>
                  <a:lumOff val="20000"/>
                </a:schemeClr>
              </a:solidFill>
              <a:latin typeface="+mn-ea"/>
              <a:sym typeface="+mn-ea"/>
            </a:endParaRPr>
          </a:p>
        </p:txBody>
      </p:sp>
      <p:sp>
        <p:nvSpPr>
          <p:cNvPr id="104969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生物材料的应用：用于制造人工器官、组织工程和药物传递等</a:t>
            </a:r>
            <a:endParaRPr altLang="en-US" dirty="0" lang="zh-CN">
              <a:solidFill>
                <a:schemeClr val="dk1">
                  <a:lumMod val="80000"/>
                  <a:lumOff val="20000"/>
                </a:schemeClr>
              </a:solidFill>
              <a:latin typeface="+mn-ea"/>
              <a:sym typeface="+mn-ea"/>
            </a:endParaRPr>
          </a:p>
        </p:txBody>
      </p:sp>
      <p:sp>
        <p:nvSpPr>
          <p:cNvPr id="104970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仿生技术的原理：模仿自然界的生物结构和功能，提高材料性能和功能</a:t>
            </a:r>
            <a:endParaRPr altLang="en-US" dirty="0" lang="zh-CN">
              <a:solidFill>
                <a:schemeClr val="dk1">
                  <a:lumMod val="80000"/>
                  <a:lumOff val="20000"/>
                </a:schemeClr>
              </a:solidFill>
              <a:latin typeface="+mn-ea"/>
              <a:sym typeface="+mn-ea"/>
            </a:endParaRPr>
          </a:p>
        </p:txBody>
      </p:sp>
      <p:sp>
        <p:nvSpPr>
          <p:cNvPr id="104971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未来发展趋势：结合其他技术，如3D打印、纳米技术等，实现更高级别的仿生</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78" name="标题 1"/>
          <p:cNvSpPr>
            <a:spLocks noGrp="1"/>
          </p:cNvSpPr>
          <p:nvPr>
            <p:ph type="title" idx="3"/>
          </p:nvPr>
        </p:nvSpPr>
        <p:spPr/>
        <p:txBody>
          <a:bodyPr>
            <a:normAutofit fontScale="96875"/>
          </a:bodyPr>
          <a:p>
            <a:r>
              <a:rPr altLang="en-US" lang="zh-CN"/>
              <a:t>生物信息与计算生物学</a:t>
            </a:r>
            <a:endParaRPr altLang="en-US" lang="zh-CN"/>
          </a:p>
        </p:txBody>
      </p:sp>
      <p:sp>
        <p:nvSpPr>
          <p:cNvPr id="104978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生物医学工程与生物信息学的结合：利用生物信息学的方法对生物医学工程进行优化和改进</a:t>
            </a:r>
            <a:endParaRPr altLang="zh-CN" dirty="0" lang="en-US">
              <a:solidFill>
                <a:schemeClr val="dk1">
                  <a:lumMod val="80000"/>
                  <a:lumOff val="20000"/>
                </a:schemeClr>
              </a:solidFill>
              <a:latin typeface="+mn-ea"/>
              <a:sym typeface="+mn-ea"/>
            </a:endParaRPr>
          </a:p>
        </p:txBody>
      </p:sp>
      <p:sp>
        <p:nvSpPr>
          <p:cNvPr id="104978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生物信息学：研究生物大分子的结构、功能和相互作用，以及与疾病的关系</a:t>
            </a:r>
            <a:endParaRPr altLang="en-US" dirty="0" sz="1600" lang="zh-CN">
              <a:solidFill>
                <a:schemeClr val="dk1">
                  <a:lumMod val="80000"/>
                  <a:lumOff val="20000"/>
                </a:schemeClr>
              </a:solidFill>
              <a:latin typeface="+mn-ea"/>
              <a:sym typeface="+mn-ea"/>
            </a:endParaRPr>
          </a:p>
        </p:txBody>
      </p:sp>
      <p:sp>
        <p:nvSpPr>
          <p:cNvPr id="104979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计算生物学：利用计算机技术对生物大分子进行模拟和预测，为药物研发提供新思路</a:t>
            </a:r>
            <a:endParaRPr altLang="en-US" dirty="0" lang="zh-CN">
              <a:solidFill>
                <a:schemeClr val="dk1">
                  <a:lumMod val="80000"/>
                  <a:lumOff val="20000"/>
                </a:schemeClr>
              </a:solidFill>
              <a:latin typeface="+mn-ea"/>
              <a:sym typeface="+mn-ea"/>
            </a:endParaRPr>
          </a:p>
        </p:txBody>
      </p:sp>
      <p:sp>
        <p:nvSpPr>
          <p:cNvPr id="104980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生物医学工程与计算生物学的结合：利用计算生物学的方法对生物医学工程进行模拟和预测，提高其性能和效率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68" name="标题 1"/>
          <p:cNvSpPr>
            <a:spLocks noGrp="1"/>
          </p:cNvSpPr>
          <p:nvPr>
            <p:ph type="title" idx="3"/>
          </p:nvPr>
        </p:nvSpPr>
        <p:spPr/>
        <p:txBody>
          <a:bodyPr>
            <a:normAutofit fontScale="96875"/>
          </a:bodyPr>
          <a:p>
            <a:r>
              <a:rPr altLang="en-US" lang="zh-CN"/>
              <a:t>纳米技术与基因编辑</a:t>
            </a:r>
            <a:endParaRPr altLang="en-US" lang="zh-CN"/>
          </a:p>
        </p:txBody>
      </p:sp>
      <p:sp>
        <p:nvSpPr>
          <p:cNvPr id="1049870"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2"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4"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6"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8"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基因编辑技术的原理与发展</a:t>
            </a:r>
            <a:endParaRPr altLang="en-US" sz="1400" lang="zh-CN" spc="150">
              <a:solidFill>
                <a:schemeClr val="tx1"/>
              </a:solidFill>
              <a:effectLst/>
              <a:latin typeface="+mn-ea"/>
              <a:sym typeface="+mn-ea"/>
            </a:endParaRPr>
          </a:p>
        </p:txBody>
      </p:sp>
      <p:sp>
        <p:nvSpPr>
          <p:cNvPr id="1049880"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纳米技术在生物医学工程中的应用</a:t>
            </a:r>
            <a:endParaRPr altLang="en-US" dirty="0" sz="1400" lang="zh-CN" spc="150">
              <a:solidFill>
                <a:schemeClr val="tx1"/>
              </a:solidFill>
              <a:effectLst/>
              <a:latin typeface="+mn-ea"/>
              <a:sym typeface="+mn-ea"/>
            </a:endParaRPr>
          </a:p>
        </p:txBody>
      </p:sp>
      <p:sp>
        <p:nvSpPr>
          <p:cNvPr id="1049882"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纳米技术与基因编辑的结合及其优势</a:t>
            </a:r>
            <a:endParaRPr altLang="en-US" sz="1400" lang="zh-CN" spc="150">
              <a:solidFill>
                <a:schemeClr val="tx1"/>
              </a:solidFill>
              <a:effectLst/>
              <a:latin typeface="+mn-ea"/>
              <a:sym typeface="+mn-ea"/>
            </a:endParaRPr>
          </a:p>
        </p:txBody>
      </p:sp>
      <p:sp>
        <p:nvSpPr>
          <p:cNvPr id="1049884"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未来展望：纳米技术与基因编辑在生物医学工程中的前景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942"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944" name="标题 14"/>
          <p:cNvSpPr>
            <a:spLocks noGrp="1"/>
          </p:cNvSpPr>
          <p:nvPr>
            <p:ph type="title" idx="4"/>
            <p:custDataLst>
              <p:tags r:id="rId2"/>
            </p:custDataLst>
          </p:nvPr>
        </p:nvSpPr>
        <p:spPr/>
        <p:txBody>
          <a:bodyPr>
            <a:normAutofit fontScale="90000"/>
          </a:bodyPr>
          <a:p>
            <a:r>
              <a:rPr altLang="en-US" dirty="0" lang="zh-CN"/>
              <a:t>生物医学工程的应用领域</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70" name="标题 1"/>
          <p:cNvSpPr>
            <a:spLocks noGrp="1"/>
          </p:cNvSpPr>
          <p:nvPr>
            <p:ph type="title" idx="3"/>
          </p:nvPr>
        </p:nvSpPr>
        <p:spPr/>
        <p:txBody>
          <a:bodyPr>
            <a:normAutofit fontScale="93750"/>
          </a:bodyPr>
          <a:p>
            <a:r>
              <a:rPr altLang="en-US" lang="zh-CN"/>
              <a:t>医学影像技术</a:t>
            </a:r>
            <a:endParaRPr altLang="en-US" lang="zh-CN"/>
          </a:p>
        </p:txBody>
      </p:sp>
      <p:sp>
        <p:nvSpPr>
          <p:cNvPr id="1050072"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MRI技术：利用磁场和射频脉冲对人体内部进行成像，用于诊断疾病</a:t>
            </a:r>
            <a:endParaRPr altLang="zh-CN" dirty="0" lang="en-US">
              <a:solidFill>
                <a:schemeClr val="dk1">
                  <a:lumMod val="80000"/>
                  <a:lumOff val="20000"/>
                </a:schemeClr>
              </a:solidFill>
              <a:latin typeface="+mn-ea"/>
              <a:sym typeface="+mn-ea"/>
            </a:endParaRPr>
          </a:p>
        </p:txBody>
      </p:sp>
      <p:sp>
        <p:nvSpPr>
          <p:cNvPr id="1050080"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4"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6"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X光技术：利用X射线对人体内部进行成像，用于诊断疾病</a:t>
            </a:r>
            <a:endParaRPr altLang="en-US" dirty="0" lang="zh-CN">
              <a:solidFill>
                <a:schemeClr val="dk1">
                  <a:lumMod val="80000"/>
                  <a:lumOff val="20000"/>
                </a:schemeClr>
              </a:solidFill>
              <a:latin typeface="+mn-ea"/>
              <a:sym typeface="+mn-ea"/>
            </a:endParaRPr>
          </a:p>
        </p:txBody>
      </p:sp>
      <p:sp>
        <p:nvSpPr>
          <p:cNvPr id="1050088"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2"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4"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CT技术：利用计算机对X光图像进行重建，生成三维图像，用于诊断疾病</a:t>
            </a:r>
            <a:endParaRPr altLang="en-US" dirty="0" lang="zh-CN">
              <a:solidFill>
                <a:schemeClr val="dk1">
                  <a:lumMod val="80000"/>
                  <a:lumOff val="20000"/>
                </a:schemeClr>
              </a:solidFill>
              <a:latin typeface="+mn-ea"/>
              <a:sym typeface="+mn-ea"/>
            </a:endParaRPr>
          </a:p>
        </p:txBody>
      </p:sp>
      <p:sp>
        <p:nvSpPr>
          <p:cNvPr id="1050096"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8"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0"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2"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超声技术：利用声波在人体内部反射的原理，生成图像，用于诊断疾病</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60" name="标题 1"/>
          <p:cNvSpPr>
            <a:spLocks noGrp="1"/>
          </p:cNvSpPr>
          <p:nvPr>
            <p:ph type="title" idx="3"/>
          </p:nvPr>
        </p:nvSpPr>
        <p:spPr/>
        <p:txBody>
          <a:bodyPr>
            <a:normAutofit fontScale="93750"/>
          </a:bodyPr>
          <a:p>
            <a:r>
              <a:rPr altLang="en-US" lang="zh-CN"/>
              <a:t>生物传感器与检测技术</a:t>
            </a:r>
            <a:endParaRPr altLang="en-US" lang="zh-CN"/>
          </a:p>
        </p:txBody>
      </p:sp>
      <p:sp>
        <p:nvSpPr>
          <p:cNvPr id="1050162" name="Rectangle 6"/>
          <p:cNvSpPr/>
          <p:nvPr>
            <p:custDataLst>
              <p:tags r:id="rId1"/>
            </p:custDataLst>
          </p:nvPr>
        </p:nvSpPr>
        <p:spPr>
          <a:xfrm>
            <a:off x="810494" y="1704472"/>
            <a:ext cx="10767106"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64" name="Rectangle 6"/>
          <p:cNvSpPr/>
          <p:nvPr>
            <p:custDataLst>
              <p:tags r:id="rId2"/>
            </p:custDataLst>
          </p:nvPr>
        </p:nvSpPr>
        <p:spPr>
          <a:xfrm>
            <a:off x="810494" y="2839896"/>
            <a:ext cx="10767106"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66" name="Rectangle 6"/>
          <p:cNvSpPr/>
          <p:nvPr>
            <p:custDataLst>
              <p:tags r:id="rId3"/>
            </p:custDataLst>
          </p:nvPr>
        </p:nvSpPr>
        <p:spPr>
          <a:xfrm>
            <a:off x="810494" y="3975957"/>
            <a:ext cx="10767106"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68" name="Rectangle 6"/>
          <p:cNvSpPr/>
          <p:nvPr>
            <p:custDataLst>
              <p:tags r:id="rId4"/>
            </p:custDataLst>
          </p:nvPr>
        </p:nvSpPr>
        <p:spPr>
          <a:xfrm>
            <a:off x="810494" y="5111381"/>
            <a:ext cx="10767106"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70" name="矩形: 圆角 26"/>
          <p:cNvSpPr/>
          <p:nvPr>
            <p:custDataLst>
              <p:tags r:id="rId5"/>
            </p:custDataLst>
          </p:nvPr>
        </p:nvSpPr>
        <p:spPr>
          <a:xfrm>
            <a:off x="608330" y="2837353"/>
            <a:ext cx="1967178" cy="759595"/>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172" name="矩形: 圆角 27"/>
          <p:cNvSpPr/>
          <p:nvPr>
            <p:custDataLst>
              <p:tags r:id="rId6"/>
            </p:custDataLst>
          </p:nvPr>
        </p:nvSpPr>
        <p:spPr>
          <a:xfrm>
            <a:off x="608330" y="1701929"/>
            <a:ext cx="1967178" cy="759595"/>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74" name="矩形: 圆角 28"/>
          <p:cNvSpPr/>
          <p:nvPr>
            <p:custDataLst>
              <p:tags r:id="rId7"/>
            </p:custDataLst>
          </p:nvPr>
        </p:nvSpPr>
        <p:spPr>
          <a:xfrm>
            <a:off x="608330" y="5108203"/>
            <a:ext cx="1967178" cy="759595"/>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176" name="矩形: 圆角 29"/>
          <p:cNvSpPr/>
          <p:nvPr>
            <p:custDataLst>
              <p:tags r:id="rId8"/>
            </p:custDataLst>
          </p:nvPr>
        </p:nvSpPr>
        <p:spPr>
          <a:xfrm>
            <a:off x="608330" y="3972778"/>
            <a:ext cx="1967178" cy="759595"/>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178" name="正文"/>
          <p:cNvSpPr txBox="1"/>
          <p:nvPr>
            <p:custDataLst>
              <p:tags r:id="rId9"/>
            </p:custDataLst>
          </p:nvPr>
        </p:nvSpPr>
        <p:spPr>
          <a:xfrm>
            <a:off x="2793355" y="1708922"/>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生物传感器简介：生物传感器是一种利用生物分子识别元件对目标物质进行检测的技术，具有高灵敏度、高特异性和非侵入性等优点。</a:t>
            </a:r>
            <a:endParaRPr altLang="en-US" sz="1400" lang="zh-CN" spc="150">
              <a:solidFill>
                <a:schemeClr val="tx1">
                  <a:lumMod val="65000"/>
                  <a:lumOff val="35000"/>
                </a:schemeClr>
              </a:solidFill>
              <a:latin typeface="+mn-ea"/>
            </a:endParaRPr>
          </a:p>
        </p:txBody>
      </p:sp>
      <p:sp>
        <p:nvSpPr>
          <p:cNvPr id="1050180" name="标题"/>
          <p:cNvSpPr txBox="1"/>
          <p:nvPr>
            <p:custDataLst>
              <p:tags r:id="rId10"/>
            </p:custDataLst>
          </p:nvPr>
        </p:nvSpPr>
        <p:spPr>
          <a:xfrm>
            <a:off x="711955" y="1708922"/>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82" name="正文"/>
          <p:cNvSpPr txBox="1"/>
          <p:nvPr>
            <p:custDataLst>
              <p:tags r:id="rId11"/>
            </p:custDataLst>
          </p:nvPr>
        </p:nvSpPr>
        <p:spPr>
          <a:xfrm>
            <a:off x="2793355" y="2844346"/>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生物传感器在生物医学工程中的应用：生物传感器在生物医学工程中广泛应用于疾病诊断、药物研发、环境监测等领域。</a:t>
            </a:r>
            <a:endParaRPr altLang="en-US" sz="1400" lang="zh-CN" spc="150">
              <a:solidFill>
                <a:schemeClr val="tx1">
                  <a:lumMod val="65000"/>
                  <a:lumOff val="35000"/>
                </a:schemeClr>
              </a:solidFill>
              <a:latin typeface="+mn-ea"/>
            </a:endParaRPr>
          </a:p>
        </p:txBody>
      </p:sp>
      <p:sp>
        <p:nvSpPr>
          <p:cNvPr id="1050184" name="标题"/>
          <p:cNvSpPr txBox="1"/>
          <p:nvPr>
            <p:custDataLst>
              <p:tags r:id="rId12"/>
            </p:custDataLst>
          </p:nvPr>
        </p:nvSpPr>
        <p:spPr>
          <a:xfrm>
            <a:off x="711955" y="2844346"/>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86" name="正文"/>
          <p:cNvSpPr txBox="1"/>
          <p:nvPr>
            <p:custDataLst>
              <p:tags r:id="rId13"/>
            </p:custDataLst>
          </p:nvPr>
        </p:nvSpPr>
        <p:spPr>
          <a:xfrm>
            <a:off x="2793355" y="3979771"/>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生物传感器的分类：根据生物分子识别元件的不同，生物传感器可分为酶传感器、免疫传感器、组织传感器等。</a:t>
            </a:r>
            <a:endParaRPr altLang="en-US" sz="1400" lang="zh-CN" spc="150">
              <a:solidFill>
                <a:schemeClr val="tx1">
                  <a:lumMod val="65000"/>
                  <a:lumOff val="35000"/>
                </a:schemeClr>
              </a:solidFill>
              <a:latin typeface="+mn-ea"/>
            </a:endParaRPr>
          </a:p>
        </p:txBody>
      </p:sp>
      <p:sp>
        <p:nvSpPr>
          <p:cNvPr id="1050188" name="标题"/>
          <p:cNvSpPr txBox="1"/>
          <p:nvPr>
            <p:custDataLst>
              <p:tags r:id="rId14"/>
            </p:custDataLst>
          </p:nvPr>
        </p:nvSpPr>
        <p:spPr>
          <a:xfrm>
            <a:off x="711955" y="3979771"/>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90" name="正文"/>
          <p:cNvSpPr txBox="1"/>
          <p:nvPr>
            <p:custDataLst>
              <p:tags r:id="rId15"/>
            </p:custDataLst>
          </p:nvPr>
        </p:nvSpPr>
        <p:spPr>
          <a:xfrm>
            <a:off x="2793355" y="5115196"/>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生物传感器的未来发展：随着生物医学工程的不断发展，生物传感器的应用领域将不断扩大，未来将应用于更多领域，为人类健康和生活带来更多便利。</a:t>
            </a:r>
            <a:endParaRPr altLang="en-US" sz="1400" lang="zh-CN" spc="150">
              <a:solidFill>
                <a:schemeClr val="tx1">
                  <a:lumMod val="65000"/>
                  <a:lumOff val="35000"/>
                </a:schemeClr>
              </a:solidFill>
              <a:latin typeface="+mn-ea"/>
            </a:endParaRPr>
          </a:p>
        </p:txBody>
      </p:sp>
      <p:sp>
        <p:nvSpPr>
          <p:cNvPr id="1050192" name="标题"/>
          <p:cNvSpPr txBox="1"/>
          <p:nvPr>
            <p:custDataLst>
              <p:tags r:id="rId16"/>
            </p:custDataLst>
          </p:nvPr>
        </p:nvSpPr>
        <p:spPr>
          <a:xfrm>
            <a:off x="711955" y="5115196"/>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50" name="标题 1"/>
          <p:cNvSpPr>
            <a:spLocks noGrp="1"/>
          </p:cNvSpPr>
          <p:nvPr>
            <p:ph type="title" idx="3"/>
          </p:nvPr>
        </p:nvSpPr>
        <p:spPr/>
        <p:txBody>
          <a:bodyPr>
            <a:normAutofit fontScale="93750"/>
          </a:bodyPr>
          <a:p>
            <a:r>
              <a:rPr altLang="en-US" lang="zh-CN"/>
              <a:t>医疗机器人与辅助技术</a:t>
            </a:r>
            <a:endParaRPr altLang="en-US" lang="zh-CN"/>
          </a:p>
        </p:txBody>
      </p:sp>
      <p:sp>
        <p:nvSpPr>
          <p:cNvPr id="105025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医疗机器人：手术机器人、康复机器人、护理机器人等</a:t>
            </a:r>
            <a:endParaRPr altLang="en-US" dirty="0" sz="2000" lang="zh-CN" spc="150">
              <a:solidFill>
                <a:schemeClr val="tx1">
                  <a:lumMod val="75000"/>
                  <a:lumOff val="25000"/>
                </a:schemeClr>
              </a:solidFill>
              <a:latin typeface="+mn-ea"/>
              <a:sym typeface="+mn-ea"/>
            </a:endParaRPr>
          </a:p>
        </p:txBody>
      </p:sp>
      <p:sp>
        <p:nvSpPr>
          <p:cNvPr id="105025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辅助技术：虚拟现实、增强现实、人工智能等</a:t>
            </a:r>
            <a:endParaRPr altLang="en-US" dirty="0" sz="2000" lang="zh-CN" spc="150">
              <a:solidFill>
                <a:schemeClr val="tx1">
                  <a:lumMod val="75000"/>
                  <a:lumOff val="25000"/>
                </a:schemeClr>
              </a:solidFill>
              <a:latin typeface="+mn-ea"/>
              <a:sym typeface="+mn-ea"/>
            </a:endParaRPr>
          </a:p>
        </p:txBody>
      </p:sp>
      <p:sp>
        <p:nvSpPr>
          <p:cNvPr id="105026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医疗机器人应用：手术辅助、康复治疗、护理服务等领域</a:t>
            </a:r>
            <a:endParaRPr altLang="en-US" dirty="0" sz="2000" lang="zh-CN" spc="150">
              <a:solidFill>
                <a:schemeClr val="tx1">
                  <a:lumMod val="75000"/>
                  <a:lumOff val="25000"/>
                </a:schemeClr>
              </a:solidFill>
              <a:latin typeface="+mn-ea"/>
              <a:sym typeface="+mn-ea"/>
            </a:endParaRPr>
          </a:p>
        </p:txBody>
      </p:sp>
      <p:sp>
        <p:nvSpPr>
          <p:cNvPr id="105026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7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7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辅助技术的应用：虚拟手术训练、康复治疗辅助、智能诊断等</a:t>
            </a:r>
            <a:endParaRPr altLang="en-US" dirty="0" sz="2000" lang="zh-CN" spc="150">
              <a:solidFill>
                <a:schemeClr val="tx1">
                  <a:lumMod val="75000"/>
                  <a:lumOff val="25000"/>
                </a:schemeClr>
              </a:solidFill>
              <a:latin typeface="+mn-ea"/>
              <a:sym typeface="+mn-ea"/>
            </a:endParaRPr>
          </a:p>
        </p:txBody>
      </p:sp>
      <p:sp>
        <p:nvSpPr>
          <p:cNvPr id="105027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332" name="标题 1"/>
          <p:cNvSpPr>
            <a:spLocks noGrp="1"/>
          </p:cNvSpPr>
          <p:nvPr>
            <p:ph type="title" idx="3"/>
          </p:nvPr>
        </p:nvSpPr>
        <p:spPr/>
        <p:txBody>
          <a:bodyPr>
            <a:normAutofit fontScale="93750"/>
          </a:bodyPr>
          <a:p>
            <a:r>
              <a:rPr altLang="en-US" lang="zh-CN"/>
              <a:t>个性化医疗与精准医学</a:t>
            </a:r>
            <a:endParaRPr altLang="en-US" lang="zh-CN"/>
          </a:p>
        </p:txBody>
      </p:sp>
      <p:sp>
        <p:nvSpPr>
          <p:cNvPr id="105033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生物医学工程在个性化医疗和精准医学中的应用</a:t>
            </a:r>
            <a:endParaRPr altLang="zh-CN" dirty="0" lang="en-US">
              <a:solidFill>
                <a:schemeClr val="dk1">
                  <a:lumMod val="80000"/>
                  <a:lumOff val="20000"/>
                </a:schemeClr>
              </a:solidFill>
              <a:latin typeface="+mn-ea"/>
              <a:sym typeface="+mn-ea"/>
            </a:endParaRPr>
          </a:p>
        </p:txBody>
      </p:sp>
      <p:sp>
        <p:nvSpPr>
          <p:cNvPr id="105034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个性化医疗：根据患者的个体差异，提供定制化的治疗方案和服务</a:t>
            </a:r>
            <a:endParaRPr altLang="en-US" dirty="0" lang="zh-CN">
              <a:solidFill>
                <a:schemeClr val="dk1">
                  <a:lumMod val="80000"/>
                  <a:lumOff val="20000"/>
                </a:schemeClr>
              </a:solidFill>
              <a:latin typeface="+mn-ea"/>
              <a:sym typeface="+mn-ea"/>
            </a:endParaRPr>
          </a:p>
        </p:txBody>
      </p:sp>
      <p:sp>
        <p:nvSpPr>
          <p:cNvPr id="105035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精准医学：通过基因测序等先进技术，实现疾病的精准诊断和治疗</a:t>
            </a:r>
            <a:endParaRPr altLang="en-US" dirty="0" lang="zh-CN">
              <a:solidFill>
                <a:schemeClr val="dk1">
                  <a:lumMod val="80000"/>
                  <a:lumOff val="20000"/>
                </a:schemeClr>
              </a:solidFill>
              <a:latin typeface="+mn-ea"/>
              <a:sym typeface="+mn-ea"/>
            </a:endParaRPr>
          </a:p>
        </p:txBody>
      </p:sp>
      <p:sp>
        <p:nvSpPr>
          <p:cNvPr id="105035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未来发展趋势和挑战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22"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424" name="标题 14"/>
          <p:cNvSpPr>
            <a:spLocks noGrp="1"/>
          </p:cNvSpPr>
          <p:nvPr>
            <p:ph type="title" idx="4"/>
            <p:custDataLst>
              <p:tags r:id="rId2"/>
            </p:custDataLst>
          </p:nvPr>
        </p:nvSpPr>
        <p:spPr/>
        <p:txBody>
          <a:bodyPr>
            <a:normAutofit fontScale="90000"/>
          </a:bodyPr>
          <a:p>
            <a:r>
              <a:rPr altLang="en-US" dirty="0" lang="zh-CN"/>
              <a:t>生物医学工程的挑战与未来发展</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550" name="标题 1"/>
          <p:cNvSpPr>
            <a:spLocks noGrp="1"/>
          </p:cNvSpPr>
          <p:nvPr>
            <p:ph type="title" idx="3"/>
          </p:nvPr>
        </p:nvSpPr>
        <p:spPr/>
        <p:txBody>
          <a:bodyPr>
            <a:normAutofit fontScale="93750"/>
          </a:bodyPr>
          <a:p>
            <a:r>
              <a:rPr altLang="en-US" lang="zh-CN"/>
              <a:t>技术挑战与瓶颈问题</a:t>
            </a:r>
            <a:endParaRPr altLang="en-US" lang="zh-CN"/>
          </a:p>
        </p:txBody>
      </p:sp>
      <p:sp>
        <p:nvSpPr>
          <p:cNvPr id="1050552"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54"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556"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技术挑战：生物医学工程领域面临的技术难题和挑战</a:t>
            </a:r>
            <a:endParaRPr altLang="en-US" dirty="0" sz="2000" lang="zh-CN" spc="200">
              <a:solidFill>
                <a:schemeClr val="tx1">
                  <a:lumMod val="85000"/>
                  <a:lumOff val="15000"/>
                </a:schemeClr>
              </a:solidFill>
              <a:latin typeface="+mn-ea"/>
              <a:sym typeface="+mn-ea"/>
            </a:endParaRPr>
          </a:p>
        </p:txBody>
      </p:sp>
      <p:sp>
        <p:nvSpPr>
          <p:cNvPr id="1050558"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60"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62"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瓶颈问题：当前生物医学工程领域亟待解决的关键问题和发展瓶颈</a:t>
            </a:r>
            <a:endParaRPr altLang="en-US" dirty="0" sz="2000" lang="zh-CN" spc="200">
              <a:solidFill>
                <a:schemeClr val="tx1">
                  <a:lumMod val="85000"/>
                  <a:lumOff val="15000"/>
                </a:schemeClr>
              </a:solidFill>
              <a:latin typeface="+mn-ea"/>
              <a:sym typeface="+mn-ea"/>
            </a:endParaRPr>
          </a:p>
        </p:txBody>
      </p:sp>
      <p:sp>
        <p:nvSpPr>
          <p:cNvPr id="1050564"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66"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68"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创新技术：未来生物医学工程领域可能出现的创新技术和解决方案</a:t>
            </a:r>
            <a:endParaRPr altLang="en-US" dirty="0" sz="2000" lang="zh-CN" spc="200">
              <a:solidFill>
                <a:schemeClr val="tx1">
                  <a:lumMod val="85000"/>
                  <a:lumOff val="15000"/>
                </a:schemeClr>
              </a:solidFill>
              <a:latin typeface="+mn-ea"/>
              <a:sym typeface="+mn-ea"/>
            </a:endParaRPr>
          </a:p>
        </p:txBody>
      </p:sp>
      <p:sp>
        <p:nvSpPr>
          <p:cNvPr id="1050570"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72"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74"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未来发展：生物医学工程领域未来的发展趋势和前景展望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632" name="标题 1"/>
          <p:cNvSpPr>
            <a:spLocks noGrp="1"/>
          </p:cNvSpPr>
          <p:nvPr>
            <p:ph type="title" idx="3"/>
          </p:nvPr>
        </p:nvSpPr>
        <p:spPr/>
        <p:txBody>
          <a:bodyPr>
            <a:normAutofit fontScale="93750"/>
          </a:bodyPr>
          <a:p>
            <a:r>
              <a:rPr altLang="en-US" lang="zh-CN"/>
              <a:t>伦理与法律问题</a:t>
            </a:r>
            <a:endParaRPr altLang="en-US" lang="zh-CN"/>
          </a:p>
        </p:txBody>
      </p:sp>
      <p:sp>
        <p:nvSpPr>
          <p:cNvPr id="1050634"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36"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38"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0"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2"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4"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6"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48"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伦理问题：生物医学工程在应用中可能涉及的伦理问题，如隐私保护、人类尊严等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6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伦理与法律的挑战：探讨如何平衡伦理和法律的要求，确保生物医学工程的健康发展</a:t>
            </a:r>
            <a:endParaRPr dirty="0" sz="2000" err="1">
              <a:solidFill>
                <a:schemeClr val="tx1">
                  <a:lumMod val="75000"/>
                  <a:lumOff val="25000"/>
                </a:schemeClr>
              </a:solidFill>
              <a:latin typeface="+mn-ea"/>
              <a:ea typeface="+mn-ea"/>
              <a:cs typeface="+mn-ea"/>
              <a:sym typeface="+mn-lt"/>
            </a:endParaRPr>
          </a:p>
        </p:txBody>
      </p:sp>
      <p:sp>
        <p:nvSpPr>
          <p:cNvPr id="1050654"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6"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58"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660"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2"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4"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6"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68"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6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未来发展：展望未来生物医学工程在伦理与法律方面的挑战与机遇</a:t>
            </a:r>
            <a:endParaRPr dirty="0" sz="2000" err="1">
              <a:solidFill>
                <a:schemeClr val="tx1">
                  <a:lumMod val="75000"/>
                  <a:lumOff val="25000"/>
                </a:schemeClr>
              </a:solidFill>
              <a:latin typeface="+mn-ea"/>
              <a:ea typeface="+mn-ea"/>
              <a:cs typeface="+mn-ea"/>
              <a:sym typeface="+mn-lt"/>
            </a:endParaRPr>
          </a:p>
        </p:txBody>
      </p:sp>
      <p:sp>
        <p:nvSpPr>
          <p:cNvPr id="10506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法律问题：生物医学工程可能面临的法律问题，如知识产权保护、医疗责任等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730" name="标题 1"/>
          <p:cNvSpPr>
            <a:spLocks noGrp="1"/>
          </p:cNvSpPr>
          <p:nvPr>
            <p:ph type="title" idx="3"/>
          </p:nvPr>
        </p:nvSpPr>
        <p:spPr/>
        <p:txBody>
          <a:bodyPr>
            <a:normAutofit fontScale="93750"/>
          </a:bodyPr>
          <a:p>
            <a:r>
              <a:rPr altLang="en-US" lang="zh-CN"/>
              <a:t>未来发展趋势与前景展望</a:t>
            </a:r>
            <a:endParaRPr altLang="en-US" lang="zh-CN"/>
          </a:p>
        </p:txBody>
      </p:sp>
      <p:sp>
        <p:nvSpPr>
          <p:cNvPr id="1050732"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生物医学工程技术的创新发展将推动医疗健康领域的进步</a:t>
            </a:r>
            <a:endParaRPr altLang="en-US" dirty="0" sz="1200" lang="zh-CN" spc="150">
              <a:solidFill>
                <a:schemeClr val="tx1">
                  <a:lumMod val="85000"/>
                  <a:lumOff val="15000"/>
                </a:schemeClr>
              </a:solidFill>
              <a:latin typeface="+mn-ea"/>
              <a:sym typeface="+mn-ea"/>
            </a:endParaRPr>
          </a:p>
        </p:txBody>
      </p:sp>
      <p:sp>
        <p:nvSpPr>
          <p:cNvPr id="1050734"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36"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38"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人工智能、大数据等技术在生物医学工程领域的应用将进一步拓展</a:t>
            </a:r>
            <a:endParaRPr altLang="en-US" dirty="0" sz="1200" lang="zh-CN" spc="150">
              <a:solidFill>
                <a:schemeClr val="tx1">
                  <a:lumMod val="85000"/>
                  <a:lumOff val="15000"/>
                </a:schemeClr>
              </a:solidFill>
              <a:latin typeface="+mn-ea"/>
              <a:sym typeface="+mn-ea"/>
            </a:endParaRPr>
          </a:p>
        </p:txBody>
      </p:sp>
      <p:sp>
        <p:nvSpPr>
          <p:cNvPr id="1050740"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42"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44"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生物医学工程将为人类健康和医疗保健提供更加高效、精准的解决方案</a:t>
            </a:r>
            <a:endParaRPr altLang="en-US" dirty="0" sz="1200" lang="zh-CN" spc="150">
              <a:solidFill>
                <a:schemeClr val="tx1">
                  <a:lumMod val="85000"/>
                  <a:lumOff val="15000"/>
                </a:schemeClr>
              </a:solidFill>
              <a:latin typeface="+mn-ea"/>
              <a:sym typeface="+mn-ea"/>
            </a:endParaRPr>
          </a:p>
        </p:txBody>
      </p:sp>
      <p:sp>
        <p:nvSpPr>
          <p:cNvPr id="1050746"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48"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0"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未来生物医学工程将与更多领域交叉融合，推动医疗健康领域的变革与发展</a:t>
            </a:r>
            <a:endParaRPr altLang="en-US" dirty="0" sz="1200" lang="zh-CN" spc="150">
              <a:solidFill>
                <a:schemeClr val="tx1">
                  <a:lumMod val="85000"/>
                  <a:lumOff val="15000"/>
                </a:schemeClr>
              </a:solidFill>
              <a:latin typeface="+mn-ea"/>
              <a:sym typeface="+mn-ea"/>
            </a:endParaRPr>
          </a:p>
        </p:txBody>
      </p:sp>
      <p:sp>
        <p:nvSpPr>
          <p:cNvPr id="1050752"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54"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812" name="标题 1"/>
          <p:cNvSpPr>
            <a:spLocks noGrp="1"/>
          </p:cNvSpPr>
          <p:nvPr>
            <p:ph type="title" idx="3"/>
          </p:nvPr>
        </p:nvSpPr>
        <p:spPr/>
        <p:txBody>
          <a:bodyPr>
            <a:normAutofit fontScale="93750"/>
          </a:bodyPr>
          <a:p>
            <a:r>
              <a:rPr altLang="en-US" lang="zh-CN"/>
              <a:t>跨学科合作与创新驱动</a:t>
            </a:r>
            <a:endParaRPr altLang="en-US" lang="zh-CN"/>
          </a:p>
        </p:txBody>
      </p:sp>
      <p:sp>
        <p:nvSpPr>
          <p:cNvPr id="1050814"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生物医学工程面临的挑战</a:t>
            </a:r>
            <a:endParaRPr altLang="en-US" dirty="0" sz="1200" lang="zh-CN" spc="150">
              <a:solidFill>
                <a:schemeClr val="tx1">
                  <a:lumMod val="85000"/>
                  <a:lumOff val="15000"/>
                </a:schemeClr>
              </a:solidFill>
              <a:latin typeface="+mn-ea"/>
              <a:sym typeface="+mn-ea"/>
            </a:endParaRPr>
          </a:p>
        </p:txBody>
      </p:sp>
      <p:sp>
        <p:nvSpPr>
          <p:cNvPr id="1050816"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18"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20"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跨学科合作的重要性</a:t>
            </a:r>
            <a:endParaRPr altLang="en-US" dirty="0" sz="1200" lang="zh-CN" spc="150">
              <a:solidFill>
                <a:schemeClr val="tx1">
                  <a:lumMod val="85000"/>
                  <a:lumOff val="15000"/>
                </a:schemeClr>
              </a:solidFill>
              <a:latin typeface="+mn-ea"/>
              <a:sym typeface="+mn-ea"/>
            </a:endParaRPr>
          </a:p>
        </p:txBody>
      </p:sp>
      <p:sp>
        <p:nvSpPr>
          <p:cNvPr id="1050822"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24"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26"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创新驱动的推动力</a:t>
            </a:r>
            <a:endParaRPr altLang="en-US" dirty="0" sz="1200" lang="zh-CN" spc="150">
              <a:solidFill>
                <a:schemeClr val="tx1">
                  <a:lumMod val="85000"/>
                  <a:lumOff val="15000"/>
                </a:schemeClr>
              </a:solidFill>
              <a:latin typeface="+mn-ea"/>
              <a:sym typeface="+mn-ea"/>
            </a:endParaRPr>
          </a:p>
        </p:txBody>
      </p:sp>
      <p:sp>
        <p:nvSpPr>
          <p:cNvPr id="1050828"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30"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32"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未来发展的展望与机遇</a:t>
            </a:r>
            <a:endParaRPr altLang="en-US" dirty="0" sz="1200" lang="zh-CN" spc="150">
              <a:solidFill>
                <a:schemeClr val="tx1">
                  <a:lumMod val="85000"/>
                  <a:lumOff val="15000"/>
                </a:schemeClr>
              </a:solidFill>
              <a:latin typeface="+mn-ea"/>
              <a:sym typeface="+mn-ea"/>
            </a:endParaRPr>
          </a:p>
        </p:txBody>
      </p:sp>
      <p:sp>
        <p:nvSpPr>
          <p:cNvPr id="1050834"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36"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894" name="标题 1"/>
          <p:cNvSpPr>
            <a:spLocks noGrp="1"/>
          </p:cNvSpPr>
          <p:nvPr>
            <p:ph type="title" idx="2"/>
            <p:custDataLst>
              <p:tags r:id="rId1"/>
            </p:custDataLst>
          </p:nvPr>
        </p:nvSpPr>
        <p:spPr/>
        <p:txBody>
          <a:bodyPr/>
          <a:p>
            <a:r>
              <a:rPr altLang="en-US" lang="zh-CN"/>
              <a:t>感谢您的观看</a:t>
            </a:r>
            <a:endParaRPr altLang="en-US" lang="zh-CN"/>
          </a:p>
        </p:txBody>
      </p:sp>
      <p:sp>
        <p:nvSpPr>
          <p:cNvPr id="1050896"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5*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5*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5*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5*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5*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5*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5*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SLIDE_ID" val="custom2023027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5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1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6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3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3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389.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2023-12-16T21:57:17Z</dcterms:created>
  <dcterms:modified xsi:type="dcterms:W3CDTF">2023-12-16T21:57:17Z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7314c774281e41fba3ef6532e190e8e3_21</vt:lpwstr>
  </property>
</Properties>
</file>