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476" r:id="rId1"/>
    <p:sldMasterId id="2147487513" r:id="rId2"/>
  </p:sldMasterIdLst>
  <p:notesMasterIdLst>
    <p:notesMasterId r:id="rId3"/>
  </p:notesMasterIdLst>
  <p:sldIdLst>
    <p:sldId id="2030" r:id="rId4"/>
    <p:sldId id="2033" r:id="rId5"/>
    <p:sldId id="2036" r:id="rId6"/>
    <p:sldId id="2039" r:id="rId7"/>
    <p:sldId id="2042" r:id="rId8"/>
    <p:sldId id="2045" r:id="rId9"/>
    <p:sldId id="2048" r:id="rId10"/>
    <p:sldId id="2051" r:id="rId11"/>
    <p:sldId id="2054" r:id="rId12"/>
    <p:sldId id="2057" r:id="rId13"/>
    <p:sldId id="2060" r:id="rId14"/>
    <p:sldId id="2063" r:id="rId15"/>
    <p:sldId id="2066" r:id="rId16"/>
    <p:sldId id="2069" r:id="rId17"/>
    <p:sldId id="2072" r:id="rId18"/>
    <p:sldId id="2075" r:id="rId19"/>
    <p:sldId id="2078" r:id="rId20"/>
    <p:sldId id="2081" r:id="rId21"/>
    <p:sldId id="2084" r:id="rId22"/>
    <p:sldId id="2087" r:id="rId23"/>
    <p:sldId id="2090" r:id="rId24"/>
    <p:sldId id="2093" r:id="rId25"/>
    <p:sldId id="2097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477" r:id="rId1"/>
    <p:sldLayoutId id="2147487478" r:id="rId2"/>
    <p:sldLayoutId id="2147487479" r:id="rId3"/>
    <p:sldLayoutId id="2147487480" r:id="rId4"/>
    <p:sldLayoutId id="2147487481" r:id="rId5"/>
    <p:sldLayoutId id="2147487482" r:id="rId6"/>
    <p:sldLayoutId id="2147487483" r:id="rId7"/>
    <p:sldLayoutId id="2147487484" r:id="rId8"/>
    <p:sldLayoutId id="2147487485" r:id="rId9"/>
    <p:sldLayoutId id="2147487486" r:id="rId10"/>
    <p:sldLayoutId id="214748748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514" r:id="rId1"/>
    <p:sldLayoutId id="2147487515" r:id="rId2"/>
    <p:sldLayoutId id="2147487516" r:id="rId3"/>
    <p:sldLayoutId id="2147487517" r:id="rId4"/>
    <p:sldLayoutId id="2147487518" r:id="rId5"/>
    <p:sldLayoutId id="2147487519" r:id="rId6"/>
    <p:sldLayoutId id="2147487520" r:id="rId7"/>
    <p:sldLayoutId id="2147487521" r:id="rId8"/>
    <p:sldLayoutId id="2147487522" r:id="rId9"/>
    <p:sldLayoutId id="2147487523" r:id="rId10"/>
    <p:sldLayoutId id="214748752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tags" Target="../tags/tag131.xml"/><Relationship Id="rId14" Type="http://schemas.openxmlformats.org/officeDocument/2006/relationships/tags" Target="../tags/tag132.xml"/><Relationship Id="rId15" Type="http://schemas.openxmlformats.org/officeDocument/2006/relationships/tags" Target="../tags/tag133.xml"/><Relationship Id="rId16" Type="http://schemas.openxmlformats.org/officeDocument/2006/relationships/tags" Target="../tags/tag134.xml"/><Relationship Id="rId17" Type="http://schemas.openxmlformats.org/officeDocument/2006/relationships/tags" Target="../tags/tag135.xml"/><Relationship Id="rId18" Type="http://schemas.openxmlformats.org/officeDocument/2006/relationships/tags" Target="../tags/tag136.xml"/><Relationship Id="rId19" Type="http://schemas.openxmlformats.org/officeDocument/2006/relationships/tags" Target="../tags/tag137.xml"/><Relationship Id="rId20" Type="http://schemas.openxmlformats.org/officeDocument/2006/relationships/tags" Target="../tags/tag138.xml"/><Relationship Id="rId21" Type="http://schemas.openxmlformats.org/officeDocument/2006/relationships/tags" Target="../tags/tag139.xml"/><Relationship Id="rId22" Type="http://schemas.openxmlformats.org/officeDocument/2006/relationships/tags" Target="../tags/tag140.xml"/><Relationship Id="rId23" Type="http://schemas.openxmlformats.org/officeDocument/2006/relationships/tags" Target="../tags/tag141.xml"/><Relationship Id="rId24" Type="http://schemas.openxmlformats.org/officeDocument/2006/relationships/tags" Target="../tags/tag142.xml"/><Relationship Id="rId25" Type="http://schemas.openxmlformats.org/officeDocument/2006/relationships/tags" Target="../tags/tag143.xml"/><Relationship Id="rId26" Type="http://schemas.openxmlformats.org/officeDocument/2006/relationships/tags" Target="../tags/tag144.xml"/><Relationship Id="rId27" Type="http://schemas.openxmlformats.org/officeDocument/2006/relationships/tags" Target="../tags/tag145.xml"/><Relationship Id="rId28" Type="http://schemas.openxmlformats.org/officeDocument/2006/relationships/tags" Target="../tags/tag146.xml"/><Relationship Id="rId29" Type="http://schemas.openxmlformats.org/officeDocument/2006/relationships/tags" Target="../tags/tag147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2024年医疗健康行业创新发展策略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cxnSp>
        <p:nvCxnSpPr>
          <p:cNvPr id="3145755" name="直接连接符 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860778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24395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9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7188012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序号"/>
          <p:cNvSpPr txBox="1"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0433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7"/>
            </p:custDataLst>
          </p:nvPr>
        </p:nvSpPr>
        <p:spPr>
          <a:xfrm>
            <a:off x="106239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行业概况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8"/>
            </p:custDataLst>
          </p:nvPr>
        </p:nvSpPr>
        <p:spPr>
          <a:xfrm>
            <a:off x="537057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9"/>
            </p:custDataLst>
          </p:nvPr>
        </p:nvSpPr>
        <p:spPr>
          <a:xfrm>
            <a:off x="5389624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行业应用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320695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11"/>
            </p:custDataLst>
          </p:nvPr>
        </p:nvSpPr>
        <p:spPr>
          <a:xfrm>
            <a:off x="3226007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创新发展策略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753419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3"/>
            </p:custDataLst>
          </p:nvPr>
        </p:nvSpPr>
        <p:spPr>
          <a:xfrm>
            <a:off x="7553241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企业创新发展案例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969781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5"/>
            </p:custDataLst>
          </p:nvPr>
        </p:nvSpPr>
        <p:spPr>
          <a:xfrm>
            <a:off x="971686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未来展望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1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351629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行业概况</a:t>
            </a:r>
            <a:endParaRPr altLang="en-US" dirty="0" lang="zh-CN"/>
          </a:p>
        </p:txBody>
      </p:sp>
      <p:sp>
        <p:nvSpPr>
          <p:cNvPr id="10488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医疗健康行业现状</a:t>
            </a:r>
            <a:endParaRPr altLang="en-US" lang="zh-CN"/>
          </a:p>
        </p:txBody>
      </p:sp>
      <p:sp>
        <p:nvSpPr>
          <p:cNvPr id="104894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4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4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4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5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5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5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医疗健康行业规模持续增长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医疗健康行业面临的人才短缺问题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人工智能技术在医疗健康领域的应用日益广泛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数字化医疗成为行业发展趋势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智能化医疗：人工智能、机器学习等技术将在医疗健康行业中得到广泛应用，提高诊断准确率、优化治疗方案、降低医疗成本。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数字化医疗：随着技术的进步，医疗健康行业将加速数字化转型，实现远程医疗、在线咨询、电子病历等数字化服务。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个性化医疗：基于大数据和基因测序等技术，医疗健康行业将更加注重个性化治疗和预防保健，为每个人提供定制化的健康方案。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全球化医疗：随着全球化的加速，医疗健康行业将更加注重跨国合作，实现资源共享、技术交流和标准统一。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4908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医疗资源分配不均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9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医疗费用高昂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9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医疗技术更新换代迅速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0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患者需求多样化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创新发展策略</a:t>
            </a:r>
            <a:endParaRPr altLang="en-US" dirty="0" lang="zh-CN"/>
          </a:p>
        </p:txBody>
      </p:sp>
      <p:sp>
        <p:nvSpPr>
          <p:cNvPr id="10491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</a:t>
            </a:r>
            <a:endParaRPr altLang="en-US" lang="zh-CN"/>
          </a:p>
        </p:txBody>
      </p:sp>
      <p:sp>
        <p:nvSpPr>
          <p:cNvPr id="104919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人工智能在医疗诊断中的应用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9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远程医疗技术的普及和发展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0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个性化医疗技术的突破和创新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1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生物技术的进步为医疗健康行业带来的机遇和挑战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模式创新</a:t>
            </a:r>
            <a:endParaRPr altLang="en-US" lang="zh-CN"/>
          </a:p>
        </p:txBody>
      </p:sp>
      <p:sp>
        <p:nvSpPr>
          <p:cNvPr id="104925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个性化医疗：根据个人基因、生活习惯等制定个性化诊疗和健康管理方案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医疗联合体：整合医疗资源，实现分级诊疗、双向转诊等医疗服务模式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互联网医疗：利用互联网技术提供远程诊疗、健康咨询等服务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人工智能医疗：利用AI技术辅助诊断、治疗和健康管理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政策创新</a:t>
            </a:r>
            <a:endParaRPr altLang="en-US" lang="zh-CN"/>
          </a:p>
        </p:txBody>
      </p:sp>
      <p:sp>
        <p:nvSpPr>
          <p:cNvPr id="10493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制定鼓励创新的政策，为医疗健康行业提供政策支持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建立完善的法规体系，保障医疗健康行业的创新发展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加强与国际先进国家的交流合作，引进先进的医疗技术和管理经验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加大对医疗健康行业的研发投入，鼓励企业自主创新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行业应用</a:t>
            </a:r>
            <a:endParaRPr altLang="en-US" dirty="0" lang="zh-CN"/>
          </a:p>
        </p:txBody>
      </p:sp>
      <p:sp>
        <p:nvSpPr>
          <p:cNvPr id="10493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人工智能在医疗健康领域的应用</a:t>
            </a:r>
            <a:endParaRPr altLang="en-US" lang="zh-CN"/>
          </a:p>
        </p:txBody>
      </p:sp>
      <p:sp>
        <p:nvSpPr>
          <p:cNvPr id="104941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1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诊断辅助：利用人工智能技术对医学影像进行分析，提高诊断准确率。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2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2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药物研发：通过人工智能技术筛选和优化药物候选分子，加速药物研发进程。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2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3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个性化治疗：基于人工智能技术对患者基因、生活习惯等信息进行分析，为患者提供个性化治疗方案。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3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3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远程医疗：利用人工智能技术实现远程诊断、远程手术指导等，提升医疗服务可及性。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互联网医疗的发展与挑战</a:t>
            </a:r>
            <a:endParaRPr altLang="en-US" lang="zh-CN"/>
          </a:p>
        </p:txBody>
      </p:sp>
      <p:sp>
        <p:nvSpPr>
          <p:cNvPr id="104947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互联网医疗的发展历程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互联网医疗的应用场景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互联网医疗面临的挑战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互联网医疗的未来趋势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生物技术在医疗健康领域的应用</a:t>
            </a:r>
            <a:endParaRPr altLang="en-US" lang="zh-CN"/>
          </a:p>
        </p:txBody>
      </p:sp>
      <p:sp>
        <p:nvSpPr>
          <p:cNvPr id="104951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基因编辑技术：用于治疗遗传性疾病和癌症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免疫疗法：利用免疫系统攻击癌症细胞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细胞疗法：用于再生医学和组织工程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微生物组学：研究肠道微生物与健康的关系，开发新型药物和治疗方案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企业创新发展案例</a:t>
            </a:r>
            <a:endParaRPr altLang="en-US" dirty="0" lang="zh-CN"/>
          </a:p>
        </p:txBody>
      </p:sp>
      <p:sp>
        <p:nvSpPr>
          <p:cNvPr id="10495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国外医疗健康企业创新发展案例</a:t>
            </a:r>
            <a:endParaRPr altLang="en-US" lang="zh-CN"/>
          </a:p>
        </p:txBody>
      </p:sp>
      <p:sp>
        <p:nvSpPr>
          <p:cNvPr id="10496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案例三：默克公司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案例一：辉瑞制药公司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案例二：强生公司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案例四：飞利浦医疗保健公司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国内医疗健康企业创新发展案例</a:t>
            </a:r>
            <a:endParaRPr altLang="en-US" lang="zh-CN"/>
          </a:p>
        </p:txBody>
      </p:sp>
      <p:sp>
        <p:nvSpPr>
          <p:cNvPr id="104967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案例一：华大基因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案例二：科伦药业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案例三：恒瑞医药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案例四：鱼跃医疗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创新发展案例的启示与借鉴</a:t>
            </a:r>
            <a:endParaRPr altLang="en-US" lang="zh-CN"/>
          </a:p>
        </p:txBody>
      </p:sp>
      <p:sp>
        <p:nvSpPr>
          <p:cNvPr id="104972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案例选择：选择具有代表性的企业创新发展案例，如某医疗科技公司的智能医疗设备创新。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案例分析：分析这些案例的创新点、市场表现和竞争优势，以及它们对整个行业的影响。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启示借鉴：从这些案例中提炼出对企业创新发展的启示，如如何抓住市场机遇、如何应对行业变革等。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实际应用：将启示借鉴应用到企业自身的发展中，提出具体的创新发展策略和实施方案。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未来展望</a:t>
            </a:r>
            <a:endParaRPr altLang="en-US" dirty="0" lang="zh-CN"/>
          </a:p>
        </p:txBody>
      </p:sp>
      <p:sp>
        <p:nvSpPr>
          <p:cNvPr id="10497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医疗健康行业的未来发展趋势</a:t>
            </a:r>
            <a:endParaRPr altLang="en-US" lang="zh-CN"/>
          </a:p>
        </p:txBody>
      </p:sp>
      <p:sp>
        <p:nvSpPr>
          <p:cNvPr id="104981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个性化医疗：基因检测、精准医疗等技术将使得医疗更加个性化，能够根据患者的具体情况制定最佳治疗方案。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数字化医疗：随着技术的进步，远程医疗、电子病历、AI辅助诊断等数字化医疗手段将更加普及。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预防为主：未来医疗将更加注重预防，通过健康管理、疫苗研发等方式降低疾病发生的风险。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医疗资源下沉：随着城市化进程的加速和人口老龄化的加剧，医疗资源将逐渐下沉到基层和农村地区，提高医疗服务的可及性。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企业如何应对未来挑战</a:t>
            </a:r>
            <a:endParaRPr altLang="en-US" lang="zh-CN"/>
          </a:p>
        </p:txBody>
      </p:sp>
      <p:sp>
        <p:nvSpPr>
          <p:cNvPr id="10498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持续创新：不断探索新的医疗健康技术和商业模式，以满足不断变化的市场需求。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数字化转型：利用大数据、人工智能等数字化技术提升医疗健康服务的效率和质量。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跨界合作：与其他产业领域合作，共同开发新的医疗健康产品和服务，实现资源共享和优势互补。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人才培养：加强医疗健康行业的人才培养和引进，提升企业的核心竞争力。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政策环境对企业发展的影响</a:t>
            </a:r>
            <a:endParaRPr altLang="en-US" lang="zh-CN"/>
          </a:p>
        </p:txBody>
      </p:sp>
      <p:sp>
        <p:nvSpPr>
          <p:cNvPr id="104992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政策支持：政府出台相关政策，鼓励企业创新发展，提高医疗健康水平。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监管加强：政府加强对医疗健康行业的监管，确保企业合规发展，提高产品质量和服务水平。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市场竞争：政策环境的变化导致市场竞争加剧，企业需要不断提升自身竞争力，寻求新的发展机遇。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行业趋势：政策环境的变化引领行业发展趋势，企业需要及时调整战略，适应市场变化。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98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稻壳学院</a:t>
            </a:r>
            <a:endParaRPr altLang="en-US" dirty="0" lang="zh-CN"/>
          </a:p>
        </p:txBody>
      </p:sp>
      <p:sp>
        <p:nvSpPr>
          <p:cNvPr id="104998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4998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5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custom20230987_5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7_5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7_5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7_5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5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5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7_5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5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7_5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5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7_5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5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5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5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0987_5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SLIDE_ID" val="custom202309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1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7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21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4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7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12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2024-01-05T22:10:21Z</dcterms:created>
  <dcterms:modified xsi:type="dcterms:W3CDTF">2024-01-05T22:10:21Z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ca747fd74d03444d82c67f35e1ba8bd6_21</vt:lpwstr>
  </property>
</Properties>
</file>