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907" r:id="rId1"/>
    <p:sldMasterId id="2147489944" r:id="rId2"/>
  </p:sldMasterIdLst>
  <p:notesMasterIdLst>
    <p:notesMasterId r:id="rId3"/>
  </p:notesMasterIdLst>
  <p:sldIdLst>
    <p:sldId id="3052" r:id="rId4"/>
    <p:sldId id="3055" r:id="rId5"/>
    <p:sldId id="3058" r:id="rId6"/>
    <p:sldId id="3061" r:id="rId7"/>
    <p:sldId id="3064" r:id="rId8"/>
    <p:sldId id="3067" r:id="rId9"/>
    <p:sldId id="3070" r:id="rId10"/>
    <p:sldId id="3073" r:id="rId11"/>
    <p:sldId id="3076" r:id="rId12"/>
    <p:sldId id="3079" r:id="rId13"/>
    <p:sldId id="3082" r:id="rId14"/>
    <p:sldId id="3085" r:id="rId15"/>
    <p:sldId id="3088" r:id="rId16"/>
    <p:sldId id="3091" r:id="rId17"/>
    <p:sldId id="3094" r:id="rId18"/>
    <p:sldId id="3097" r:id="rId19"/>
    <p:sldId id="3100" r:id="rId20"/>
    <p:sldId id="3103" r:id="rId21"/>
    <p:sldId id="3106" r:id="rId22"/>
    <p:sldId id="3109" r:id="rId23"/>
    <p:sldId id="3112" r:id="rId24"/>
    <p:sldId id="3115" r:id="rId25"/>
    <p:sldId id="3118" r:id="rId26"/>
    <p:sldId id="3121" r:id="rId27"/>
    <p:sldId id="3124" r:id="rId28"/>
    <p:sldId id="312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08" r:id="rId1"/>
    <p:sldLayoutId id="2147489909" r:id="rId2"/>
    <p:sldLayoutId id="2147489910" r:id="rId3"/>
    <p:sldLayoutId id="2147489911" r:id="rId4"/>
    <p:sldLayoutId id="2147489912" r:id="rId5"/>
    <p:sldLayoutId id="2147489913" r:id="rId6"/>
    <p:sldLayoutId id="2147489914" r:id="rId7"/>
    <p:sldLayoutId id="2147489915" r:id="rId8"/>
    <p:sldLayoutId id="2147489916" r:id="rId9"/>
    <p:sldLayoutId id="2147489917" r:id="rId10"/>
    <p:sldLayoutId id="21474899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45" r:id="rId1"/>
    <p:sldLayoutId id="2147489946" r:id="rId2"/>
    <p:sldLayoutId id="2147489947" r:id="rId3"/>
    <p:sldLayoutId id="2147489948" r:id="rId4"/>
    <p:sldLayoutId id="2147489949" r:id="rId5"/>
    <p:sldLayoutId id="2147489950" r:id="rId6"/>
    <p:sldLayoutId id="2147489951" r:id="rId7"/>
    <p:sldLayoutId id="2147489952" r:id="rId8"/>
    <p:sldLayoutId id="2147489953" r:id="rId9"/>
    <p:sldLayoutId id="2147489954" r:id="rId10"/>
    <p:sldLayoutId id="214748995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tags" Target="../tags/tag127.xml"/><Relationship Id="rId23" Type="http://schemas.openxmlformats.org/officeDocument/2006/relationships/tags" Target="../tags/tag128.xml"/><Relationship Id="rId24" Type="http://schemas.openxmlformats.org/officeDocument/2006/relationships/tags" Target="../tags/tag129.xml"/><Relationship Id="rId25" Type="http://schemas.openxmlformats.org/officeDocument/2006/relationships/tags" Target="../tags/tag130.xml"/><Relationship Id="rId26" Type="http://schemas.openxmlformats.org/officeDocument/2006/relationships/tags" Target="../tags/tag131.xml"/><Relationship Id="rId27" Type="http://schemas.openxmlformats.org/officeDocument/2006/relationships/tags" Target="../tags/tag132.xml"/><Relationship Id="rId28" Type="http://schemas.openxmlformats.org/officeDocument/2006/relationships/tags" Target="../tags/tag133.xml"/><Relationship Id="rId29" Type="http://schemas.openxmlformats.org/officeDocument/2006/relationships/tags" Target="../tags/tag13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2024年初中教育的写作与语言表达能力培养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7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初中教育写作与语言表达能力的现状</a:t>
            </a:r>
            <a:endParaRPr altLang="en-US" b="1" dirty="0" sz="17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fontScale="7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2024年初中教育写作与语言表达能力培养的目标和要求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7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初中教育写作与语言表达能力培养的实施方案</a:t>
            </a:r>
            <a:endParaRPr altLang="en-US" b="1" dirty="0" sz="17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7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初中教育写作与语言表达能力培养的资源保障</a:t>
            </a:r>
            <a:endParaRPr altLang="en-US" b="1" dirty="0" sz="17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7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初中教育写作与语言表达能力培养的实践探索与案例分析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初中教育写作与语言表达能力的现状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写作与语言表达能力的定义</a:t>
            </a:r>
            <a:endParaRPr altLang="en-US" lang="zh-CN"/>
          </a:p>
        </p:txBody>
      </p:sp>
      <p:sp>
        <p:nvSpPr>
          <p:cNvPr id="104884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5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5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写作与语言表达能力的关系：相互促进、相辅相成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初中教育阶段培养目标：提高学生的写作与语言表达能力，为其未来的学习和工作打下坚实的基础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写作能力：运用书面语言进行表达和交流的能力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语言表达能力：运用口头语言进行表达和交流的能力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当前初中教育中的写作与语言表达能力培养现状</a:t>
            </a:r>
            <a:endParaRPr altLang="en-US" lang="zh-CN"/>
          </a:p>
        </p:txBody>
      </p:sp>
      <p:sp>
        <p:nvSpPr>
          <p:cNvPr id="104890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写作教学缺乏系统性和连贯性，难以满足学生个性化发展需求。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语言表达能力的培养重视程度不够，缺乏有效的训练和指导。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传统教学模式和方法限制了学生的思维和表达能力的发展。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缺乏多元化的评价方式，难以全面客观地评价学生的写作和表达能力。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存在的问题和挑战</a:t>
            </a:r>
            <a:endParaRPr altLang="en-US" lang="zh-CN"/>
          </a:p>
        </p:txBody>
      </p:sp>
      <p:sp>
        <p:nvSpPr>
          <p:cNvPr id="1048962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2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4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6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学生写作与表达能力参差不齐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写作与表达能力的培养与实际应用存在脱节现象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传统教学方式难以满足学生个性化需求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部分学生对写作缺乏兴趣和信心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2024年初中教育写作与语言表达能力培养的目标和要求</a:t>
            </a:r>
            <a:endParaRPr altLang="en-US" dirty="0" lang="zh-CN"/>
          </a:p>
        </p:txBody>
      </p:sp>
      <p:sp>
        <p:nvSpPr>
          <p:cNvPr id="10490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培养目标</a:t>
            </a:r>
            <a:endParaRPr altLang="en-US" lang="zh-CN"/>
          </a:p>
        </p:txBody>
      </p:sp>
      <p:sp>
        <p:nvSpPr>
          <p:cNvPr id="104906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提高写作和语言表达的逻辑性和条理性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掌握基本的写作技巧和语言表达能力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能够清晰、准确地表达自己的观点和想法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培养跨学科的写作和语言表达能力，能够将不同学科的知识融会贯通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培养要求</a:t>
            </a:r>
            <a:endParaRPr altLang="en-US" lang="zh-CN"/>
          </a:p>
        </p:txBody>
      </p:sp>
      <p:sp>
        <p:nvSpPr>
          <p:cNvPr id="104913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掌握基本的写作技巧和语言表达能力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能够清晰、准确地表达自己的思想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培养良好的写作习惯和阅读习惯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提高思维能力和创新精神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培养方法和途径</a:t>
            </a:r>
            <a:endParaRPr altLang="en-US" lang="zh-CN"/>
          </a:p>
        </p:txBody>
      </p:sp>
      <p:sp>
        <p:nvSpPr>
          <p:cNvPr id="104917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阅读指导：引导学生阅读优秀的文学作品，培养阅读兴趣和语感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写作训练：通过写作练习，提高学生的写作技能和表达能力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口语表达：组织演讲、辩论等活动，提高学生的口语表达能力和自信心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综合性学习：结合其他学科的知识，开展跨学科的学习活动，提高学生的综合素质和创新能力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初中教育写作与语言表达能力培养的实施方案</a:t>
            </a:r>
            <a:endParaRPr altLang="en-US" dirty="0" lang="zh-CN"/>
          </a:p>
        </p:txBody>
      </p:sp>
      <p:sp>
        <p:nvSpPr>
          <p:cNvPr id="10492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制定个性化的培养方案</a:t>
            </a:r>
            <a:endParaRPr altLang="en-US" lang="zh-CN"/>
          </a:p>
        </p:txBody>
      </p:sp>
      <p:sp>
        <p:nvSpPr>
          <p:cNvPr id="104925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针对不同年级的学生制定不同的培养目标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根据学生的兴趣和特长制定个性化的写作与语言表达培养方案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结合教材内容，设计符合学生实际的教学活动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定期评估学生的进步，调整培养方案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强化写作与语言表达能力的训练</a:t>
            </a:r>
            <a:endParaRPr altLang="en-US" lang="zh-CN"/>
          </a:p>
        </p:txBody>
      </p:sp>
      <p:sp>
        <p:nvSpPr>
          <p:cNvPr id="104930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增加写作与语言表达的课程和练习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鼓励学生多读、多写、多说，培养语感和表达能力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开展写作与语言表达的课外活动，如写作比赛、朗诵比赛等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定期进行写作与语言表达的评估和反馈，帮助学生了解自己的不足并改进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开展多元化的教学活动</a:t>
            </a:r>
            <a:endParaRPr altLang="en-US" lang="zh-CN"/>
          </a:p>
        </p:txBody>
      </p:sp>
      <p:sp>
        <p:nvSpPr>
          <p:cNvPr id="104936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写作课程：提供写作指导，提高学生的写作技巧和表达能力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语言游戏：通过语言游戏，提高学生的口语表达能力和语言运用能力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阅读分享：鼓励学生阅读各种类型的书籍，培养阅读兴趣和语言感知能力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写作比赛：举办写作比赛，激发学生的创作热情和表达能力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建立科学的评价体系</a:t>
            </a:r>
            <a:endParaRPr altLang="en-US" lang="zh-CN"/>
          </a:p>
        </p:txBody>
      </p:sp>
      <p:sp>
        <p:nvSpPr>
          <p:cNvPr id="104940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评价目标：提高学生的写作与语言表达能力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评价内容：学生的作品、课堂表现、作业完成情况等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评价方式：教师评价、学生互评、自我评价等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评价标准：语言表达清晰、准确、生动，内容丰富、有深度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初中教育写作与语言表达能力培养的资源保障</a:t>
            </a:r>
            <a:endParaRPr altLang="en-US" dirty="0" lang="zh-CN"/>
          </a:p>
        </p:txBody>
      </p:sp>
      <p:sp>
        <p:nvSpPr>
          <p:cNvPr id="10494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教师资源的保障</a:t>
            </a:r>
            <a:endParaRPr altLang="en-US" lang="zh-CN"/>
          </a:p>
        </p:txBody>
      </p:sp>
      <p:sp>
        <p:nvSpPr>
          <p:cNvPr id="1049474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6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78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初中教育写作与语言表达能力培养的教师数量充足，能够满足教学需求。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2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4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教师具备专业的教学能力和丰富的教学经验，能够提供优质的教学服务。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8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0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教师资源分布均衡，无论城市还是农村地区都能获得良好的师资支持。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4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6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教师资源的管理和培训体系完善，能够不断提升教师的教学水平。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教学资源的保障</a:t>
            </a:r>
            <a:endParaRPr altLang="en-US" lang="zh-CN"/>
          </a:p>
        </p:txBody>
      </p:sp>
      <p:sp>
        <p:nvSpPr>
          <p:cNvPr id="104953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教材与教辅：提供系统化的写作与语言表达知识体系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师资力量：具备专业素养和教学经验的教师团队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设施设备：提供先进的教学设备和多媒体教学资源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学科竞赛：举办写作与语言表达竞赛，激发学生的兴趣和动力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设施资源的保障</a:t>
            </a:r>
            <a:endParaRPr altLang="en-US" lang="zh-CN"/>
          </a:p>
        </p:txBody>
      </p:sp>
      <p:sp>
        <p:nvSpPr>
          <p:cNvPr id="104959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图书馆资源：提供丰富的阅读材料，帮助学生提高阅读和写作能力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写作实验室：配备先进的写作工具和软件，供学生进行写作练习和提高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语言交流角：提供语言交流和实践的场所，帮助学生提高口语和听力能力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多媒体教室：利用多媒体技术辅助教学，增强学生对语言和写作的理解和掌握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社会资源的利用和整合</a:t>
            </a:r>
            <a:endParaRPr altLang="en-US" lang="zh-CN"/>
          </a:p>
        </p:txBody>
      </p:sp>
      <p:sp>
        <p:nvSpPr>
          <p:cNvPr id="104963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图书馆、书店等资源：提供丰富的书籍和资料，帮助学生积累知识和提高语言表达能力。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网络资源：利用在线学习平台、社交媒体等资源，获取更多的学习资料和交流机会。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写作与语言表达课程：参加相关课程和培训，提高自己的写作和语言表达能力。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校内资源：利用学校提供的写作与语言表达课程、学习资料、教师指导等资源，提高自己的学习效果。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初中教育写作与语言表达能力培养的实践探索与案例分析</a:t>
            </a:r>
            <a:endParaRPr altLang="en-US" dirty="0" lang="zh-CN"/>
          </a:p>
        </p:txBody>
      </p:sp>
      <p:sp>
        <p:nvSpPr>
          <p:cNvPr id="10496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实践探索的经验总结</a:t>
            </a:r>
            <a:endParaRPr altLang="en-US" lang="zh-CN"/>
          </a:p>
        </p:txBody>
      </p:sp>
      <p:sp>
        <p:nvSpPr>
          <p:cNvPr id="104970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重视写作与语言表达能力的培养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结合实际生活，鼓励学生多写多说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开展多样化的写作与语言活动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注重个性化指导，因材施教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优秀案例的介绍与分析</a:t>
            </a:r>
            <a:endParaRPr altLang="en-US" lang="zh-CN"/>
          </a:p>
        </p:txBody>
      </p:sp>
      <p:sp>
        <p:nvSpPr>
          <p:cNvPr id="104976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案例二：某初中英语课堂上的口语表达能力培养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案例一：某初中语文课堂上的写作与语言表达训练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案例三：某初中数学课堂上的逻辑思维表达能力训练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案例四：某初中物理课堂上的实验报告写作训练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实践探索中存在的问题和改进措施</a:t>
            </a:r>
            <a:endParaRPr altLang="en-US" lang="zh-CN"/>
          </a:p>
        </p:txBody>
      </p:sp>
      <p:sp>
        <p:nvSpPr>
          <p:cNvPr id="10498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问题1：学生写作兴趣不高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问题3：写作与语言表达教学缺乏系统性和连贯性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改进措施：加强写作与语言表达的实践训练，提高学生的学习兴趣和表达能力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问题2：语言表达技巧不足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对未来发展的展望和规划</a:t>
            </a:r>
            <a:endParaRPr altLang="en-US" lang="zh-CN"/>
          </a:p>
        </p:txBody>
      </p:sp>
      <p:sp>
        <p:nvSpPr>
          <p:cNvPr id="104988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加强与高校、企业等合作，共同推进初中教育写作与语言表达能力的培养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制定长期发展规划，明确培养目标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探索多元化教学模式，注重实践与案例分析，提高教学质量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建立完善的评价体系，定期评估培养效果，不断改进教学方法和内容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3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85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2024-01-01T06:52:01Z</dcterms:created>
  <dcterms:modified xsi:type="dcterms:W3CDTF">2024-01-01T06:52:01Z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d280b57598f44570970a117c557a5375_21</vt:lpwstr>
  </property>
</Properties>
</file>