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682" r:id="rId1"/>
    <p:sldMasterId id="2147499719" r:id="rId2"/>
  </p:sldMasterIdLst>
  <p:notesMasterIdLst>
    <p:notesMasterId r:id="rId3"/>
  </p:notesMasterIdLst>
  <p:sldIdLst>
    <p:sldId id="7462" r:id="rId4"/>
    <p:sldId id="7467" r:id="rId5"/>
    <p:sldId id="7471" r:id="rId6"/>
    <p:sldId id="7474" r:id="rId7"/>
    <p:sldId id="7477" r:id="rId8"/>
    <p:sldId id="7480" r:id="rId9"/>
    <p:sldId id="7483" r:id="rId10"/>
    <p:sldId id="7486" r:id="rId11"/>
    <p:sldId id="7489" r:id="rId12"/>
    <p:sldId id="7492" r:id="rId13"/>
    <p:sldId id="7495" r:id="rId14"/>
    <p:sldId id="7498" r:id="rId15"/>
    <p:sldId id="7501" r:id="rId16"/>
    <p:sldId id="7504" r:id="rId17"/>
    <p:sldId id="7507" r:id="rId18"/>
    <p:sldId id="7510" r:id="rId19"/>
    <p:sldId id="7513" r:id="rId20"/>
    <p:sldId id="7516" r:id="rId21"/>
    <p:sldId id="7519" r:id="rId22"/>
    <p:sldId id="7522" r:id="rId23"/>
    <p:sldId id="7525" r:id="rId24"/>
    <p:sldId id="7528" r:id="rId25"/>
    <p:sldId id="7531" r:id="rId26"/>
    <p:sldId id="7534" r:id="rId27"/>
    <p:sldId id="7537" r:id="rId28"/>
    <p:sldId id="7540" r:id="rId29"/>
    <p:sldId id="7543"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683" r:id="rId1"/>
    <p:sldLayoutId id="2147499684" r:id="rId2"/>
    <p:sldLayoutId id="2147499685" r:id="rId3"/>
    <p:sldLayoutId id="2147499686" r:id="rId4"/>
    <p:sldLayoutId id="2147499687" r:id="rId5"/>
    <p:sldLayoutId id="2147499688" r:id="rId6"/>
    <p:sldLayoutId id="2147499689" r:id="rId7"/>
    <p:sldLayoutId id="2147499690" r:id="rId8"/>
    <p:sldLayoutId id="2147499691" r:id="rId9"/>
    <p:sldLayoutId id="2147499692" r:id="rId10"/>
    <p:sldLayoutId id="214749969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99720" r:id="rId1"/>
    <p:sldLayoutId id="2147499721" r:id="rId2"/>
    <p:sldLayoutId id="2147499722" r:id="rId3"/>
    <p:sldLayoutId id="2147499723" r:id="rId4"/>
    <p:sldLayoutId id="2147499724" r:id="rId5"/>
    <p:sldLayoutId id="2147499725" r:id="rId6"/>
    <p:sldLayoutId id="2147499726" r:id="rId7"/>
    <p:sldLayoutId id="2147499727" r:id="rId8"/>
    <p:sldLayoutId id="2147499728" r:id="rId9"/>
    <p:sldLayoutId id="2147499729" r:id="rId10"/>
    <p:sldLayoutId id="2147499730"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tags" Target="../tags/tag179.xml"/><Relationship Id="rId14" Type="http://schemas.openxmlformats.org/officeDocument/2006/relationships/tags" Target="../tags/tag180.xml"/><Relationship Id="rId15" Type="http://schemas.openxmlformats.org/officeDocument/2006/relationships/tags" Target="../tags/tag181.xml"/><Relationship Id="rId16" Type="http://schemas.openxmlformats.org/officeDocument/2006/relationships/tags" Target="../tags/tag182.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tags" Target="../tags/tag271.xml"/><Relationship Id="rId14" Type="http://schemas.openxmlformats.org/officeDocument/2006/relationships/tags" Target="../tags/tag272.xml"/><Relationship Id="rId15" Type="http://schemas.openxmlformats.org/officeDocument/2006/relationships/tags" Target="../tags/tag273.xml"/><Relationship Id="rId16" Type="http://schemas.openxmlformats.org/officeDocument/2006/relationships/tags" Target="../tags/tag274.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tags" Target="../tags/tag291.xml"/><Relationship Id="rId14" Type="http://schemas.openxmlformats.org/officeDocument/2006/relationships/tags" Target="../tags/tag292.xml"/><Relationship Id="rId15" Type="http://schemas.openxmlformats.org/officeDocument/2006/relationships/tags" Target="../tags/tag293.xml"/><Relationship Id="rId16" Type="http://schemas.openxmlformats.org/officeDocument/2006/relationships/tags" Target="../tags/tag294.xml"/><Relationship Id="rId17" Type="http://schemas.openxmlformats.org/officeDocument/2006/relationships/tags" Target="../tags/tag295.xml"/><Relationship Id="rId18" Type="http://schemas.openxmlformats.org/officeDocument/2006/relationships/tags" Target="../tags/tag296.xml"/><Relationship Id="rId19" Type="http://schemas.openxmlformats.org/officeDocument/2006/relationships/tags" Target="../tags/tag297.xml"/><Relationship Id="rId20" Type="http://schemas.openxmlformats.org/officeDocument/2006/relationships/tags" Target="../tags/tag298.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tags" Target="../tags/tag323.xml"/><Relationship Id="rId14" Type="http://schemas.openxmlformats.org/officeDocument/2006/relationships/tags" Target="../tags/tag324.xml"/><Relationship Id="rId15" Type="http://schemas.openxmlformats.org/officeDocument/2006/relationships/tags" Target="../tags/tag325.xml"/><Relationship Id="rId16" Type="http://schemas.openxmlformats.org/officeDocument/2006/relationships/tags" Target="../tags/tag326.xml"/><Relationship Id="rId17" Type="http://schemas.openxmlformats.org/officeDocument/2006/relationships/tags" Target="../tags/tag327.xml"/><Relationship Id="rId18" Type="http://schemas.openxmlformats.org/officeDocument/2006/relationships/tags" Target="../tags/tag328.xml"/><Relationship Id="rId19" Type="http://schemas.openxmlformats.org/officeDocument/2006/relationships/tags" Target="../tags/tag329.xml"/><Relationship Id="rId20" Type="http://schemas.openxmlformats.org/officeDocument/2006/relationships/tags" Target="../tags/tag330.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2024年初中教育：培养学生核心素养的新途径</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初中教育的发展趋势</a:t>
            </a:r>
            <a:endParaRPr altLang="en-US" dirty="0" sz="20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培养学生核心素养的新途径</a:t>
            </a:r>
            <a:endParaRPr altLang="en-US" dirty="0" sz="20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fontScale="70000"/>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初中教育中核心素养培养的实践案例</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核心素养培养的挑战与对策</a:t>
            </a:r>
            <a:endParaRPr altLang="en-US" dirty="0" sz="20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展望未来初中教育的发展方向</a:t>
            </a:r>
            <a:endParaRPr altLang="en-US" dirty="0" sz="20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初中教育的发展趋势</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核心素养的提出背景</a:t>
            </a:r>
            <a:endParaRPr altLang="en-US" lang="zh-CN"/>
          </a:p>
        </p:txBody>
      </p:sp>
      <p:sp>
        <p:nvSpPr>
          <p:cNvPr id="104896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6" name="文本框 3"/>
          <p:cNvSpPr txBox="1"/>
          <p:nvPr>
            <p:custDataLst>
              <p:tags r:id="rId5"/>
            </p:custDataLst>
          </p:nvPr>
        </p:nvSpPr>
        <p:spPr>
          <a:xfrm>
            <a:off x="3159684"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传统教育的不足：传统教育注重知识的传授，但往往忽视了学生的实际应用能力和创新能力的培养，核心素养的提出可以弥补这一不足。</a:t>
            </a:r>
            <a:endParaRPr altLang="en-US" sz="1400" lang="zh-CN" spc="150">
              <a:solidFill>
                <a:schemeClr val="tx1"/>
              </a:solidFill>
              <a:effectLst/>
              <a:latin typeface="+mn-ea"/>
              <a:sym typeface="+mn-ea"/>
            </a:endParaRPr>
          </a:p>
        </p:txBody>
      </p:sp>
      <p:sp>
        <p:nvSpPr>
          <p:cNvPr id="1048978" name="文本框 6"/>
          <p:cNvSpPr txBox="1"/>
          <p:nvPr>
            <p:custDataLst>
              <p:tags r:id="rId6"/>
            </p:custDataLst>
          </p:nvPr>
        </p:nvSpPr>
        <p:spPr>
          <a:xfrm>
            <a:off x="608400" y="1639940"/>
            <a:ext cx="3135568" cy="1414443"/>
          </a:xfrm>
          <a:prstGeom prst="rect"/>
          <a:noFill/>
        </p:spPr>
        <p:txBody>
          <a:bodyPr lIns="0" rtlCol="0" wrap="square">
            <a:normAutofit fontScale="92857" lnSpcReduction="20000"/>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教育改革的需求：随着社会的发展，对人才的要求也在不断变化，教育改革需要跟上时代的步伐，核心素养的提出正是为了更好地适应这一需求。</a:t>
            </a:r>
            <a:endParaRPr altLang="en-US" dirty="0" sz="1400" lang="zh-CN" spc="150">
              <a:solidFill>
                <a:schemeClr val="tx1"/>
              </a:solidFill>
              <a:effectLst/>
              <a:latin typeface="+mn-ea"/>
              <a:sym typeface="+mn-ea"/>
            </a:endParaRPr>
          </a:p>
        </p:txBody>
      </p:sp>
      <p:sp>
        <p:nvSpPr>
          <p:cNvPr id="1048980"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国际教育趋势的影响：国际上越来越多的国家开始注重核心素养的培养，中国也需要跟上这一趋势，提高学生的核心竞争力。</a:t>
            </a:r>
            <a:endParaRPr altLang="en-US" sz="1400" lang="zh-CN" spc="150">
              <a:solidFill>
                <a:schemeClr val="tx1"/>
              </a:solidFill>
              <a:effectLst/>
              <a:latin typeface="+mn-ea"/>
              <a:sym typeface="+mn-ea"/>
            </a:endParaRPr>
          </a:p>
        </p:txBody>
      </p:sp>
      <p:sp>
        <p:nvSpPr>
          <p:cNvPr id="1048982"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教育教学实践的积累：随着教育教学的不断实践和积累，人们逐渐认识到核心素养的重要性，这也是核心素养提出的重要背景之一。</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6" name="标题 1"/>
          <p:cNvSpPr>
            <a:spLocks noGrp="1"/>
          </p:cNvSpPr>
          <p:nvPr>
            <p:ph type="title" idx="3"/>
          </p:nvPr>
        </p:nvSpPr>
        <p:spPr/>
        <p:txBody>
          <a:bodyPr/>
          <a:p>
            <a:r>
              <a:rPr altLang="en-US" lang="zh-CN"/>
              <a:t>核心素养的定义和内涵</a:t>
            </a:r>
            <a:endParaRPr altLang="en-US" lang="zh-CN"/>
          </a:p>
        </p:txBody>
      </p:sp>
      <p:sp>
        <p:nvSpPr>
          <p:cNvPr id="104901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认知领域包括知识、技能、才干等，非认知领域包括态度、价值观、情感等，跨领域是指运用多领域知识解决问题的能力。</a:t>
            </a:r>
            <a:endParaRPr altLang="en-US" dirty="0" sz="2400" lang="zh-CN">
              <a:latin typeface="+mn-ea"/>
              <a:ea typeface="+mn-ea"/>
            </a:endParaRPr>
          </a:p>
        </p:txBody>
      </p:sp>
      <p:sp>
        <p:nvSpPr>
          <p:cNvPr id="104903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核心素养的培养需要教师在教学过程中注重学生的全面发展，关注学生的个性差异，注重培养学生的创新精神和实践能力。</a:t>
            </a:r>
            <a:endParaRPr altLang="en-US" dirty="0" sz="2400" lang="zh-CN">
              <a:latin typeface="+mn-ea"/>
              <a:ea typeface="+mn-ea"/>
            </a:endParaRPr>
          </a:p>
        </p:txBody>
      </p:sp>
      <p:sp>
        <p:nvSpPr>
          <p:cNvPr id="104903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核心素养是指学生在接受教育过程中，应具备的能够适应终身发展和社会发展需要的必备品格和关键能力。</a:t>
            </a:r>
            <a:endParaRPr altLang="en-US" dirty="0" sz="2400" lang="zh-CN">
              <a:latin typeface="+mn-ea"/>
              <a:ea typeface="+mn-ea"/>
            </a:endParaRPr>
          </a:p>
        </p:txBody>
      </p:sp>
      <p:sp>
        <p:nvSpPr>
          <p:cNvPr id="104904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核心素养包括三大领域：认知领域、非认知领域、跨领域。</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4" name="标题 1"/>
          <p:cNvSpPr>
            <a:spLocks noGrp="1"/>
          </p:cNvSpPr>
          <p:nvPr>
            <p:ph type="title" idx="3"/>
          </p:nvPr>
        </p:nvSpPr>
        <p:spPr/>
        <p:txBody>
          <a:bodyPr/>
          <a:p>
            <a:r>
              <a:rPr altLang="en-US" lang="zh-CN"/>
              <a:t>核心素养在初中教育中的重要性</a:t>
            </a:r>
            <a:endParaRPr altLang="en-US" lang="zh-CN"/>
          </a:p>
        </p:txBody>
      </p:sp>
      <p:sp>
        <p:nvSpPr>
          <p:cNvPr id="104907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核心素养的定义：指学生应具备的适应终身发展和社会发展需要的必备品格和关键能力。</a:t>
            </a:r>
            <a:endParaRPr altLang="en-US" dirty="0" sz="1200" lang="zh-CN" spc="150">
              <a:solidFill>
                <a:schemeClr val="tx1">
                  <a:lumMod val="85000"/>
                  <a:lumOff val="15000"/>
                </a:schemeClr>
              </a:solidFill>
              <a:latin typeface="+mn-ea"/>
              <a:sym typeface="+mn-ea"/>
            </a:endParaRPr>
          </a:p>
        </p:txBody>
      </p:sp>
      <p:sp>
        <p:nvSpPr>
          <p:cNvPr id="104907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核心素养在初中教育中的地位：是教育改革的重要目标，旨在培养具有创新精神和实践能力的全面发展的人才。</a:t>
            </a:r>
            <a:endParaRPr altLang="en-US" dirty="0" sz="1200" lang="zh-CN" spc="150">
              <a:solidFill>
                <a:schemeClr val="tx1">
                  <a:lumMod val="85000"/>
                  <a:lumOff val="15000"/>
                </a:schemeClr>
              </a:solidFill>
              <a:latin typeface="+mn-ea"/>
              <a:sym typeface="+mn-ea"/>
            </a:endParaRPr>
          </a:p>
        </p:txBody>
      </p:sp>
      <p:sp>
        <p:nvSpPr>
          <p:cNvPr id="104908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核心素养在初中教育中的实施途径：通过课程设置、教学方式、评价体系等多方面进行落实，注重学生的自主发展、合作参与、创新实践。</a:t>
            </a:r>
            <a:endParaRPr altLang="en-US" dirty="0" sz="1200" lang="zh-CN" spc="150">
              <a:solidFill>
                <a:schemeClr val="tx1">
                  <a:lumMod val="85000"/>
                  <a:lumOff val="15000"/>
                </a:schemeClr>
              </a:solidFill>
              <a:latin typeface="+mn-ea"/>
              <a:sym typeface="+mn-ea"/>
            </a:endParaRPr>
          </a:p>
        </p:txBody>
      </p:sp>
      <p:sp>
        <p:nvSpPr>
          <p:cNvPr id="104909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核心素养在初中教育中的意义：有利于提高学生的综合素质，培养其适应未来社会发展的能力，为学生的终身发展奠定基础。</a:t>
            </a:r>
            <a:endParaRPr altLang="en-US" dirty="0" sz="1200" lang="zh-CN" spc="150">
              <a:solidFill>
                <a:schemeClr val="tx1">
                  <a:lumMod val="85000"/>
                  <a:lumOff val="15000"/>
                </a:schemeClr>
              </a:solidFill>
              <a:latin typeface="+mn-ea"/>
              <a:sym typeface="+mn-ea"/>
            </a:endParaRPr>
          </a:p>
        </p:txBody>
      </p:sp>
      <p:sp>
        <p:nvSpPr>
          <p:cNvPr id="104909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2" name="标题 1"/>
          <p:cNvSpPr>
            <a:spLocks noGrp="1"/>
          </p:cNvSpPr>
          <p:nvPr>
            <p:ph type="title" idx="4"/>
            <p:custDataLst>
              <p:tags r:id="rId1"/>
            </p:custDataLst>
          </p:nvPr>
        </p:nvSpPr>
        <p:spPr/>
        <p:txBody>
          <a:bodyPr>
            <a:normAutofit fontScale="90000"/>
          </a:bodyPr>
          <a:p>
            <a:r>
              <a:rPr altLang="en-US" lang="zh-CN"/>
              <a:t>培养学生核心素养的新途径</a:t>
            </a:r>
            <a:endParaRPr altLang="en-US" lang="zh-CN"/>
          </a:p>
        </p:txBody>
      </p:sp>
      <p:sp>
        <p:nvSpPr>
          <p:cNvPr id="104913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36"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8" name="标题 1"/>
          <p:cNvSpPr>
            <a:spLocks noGrp="1"/>
          </p:cNvSpPr>
          <p:nvPr>
            <p:ph type="title" idx="3"/>
          </p:nvPr>
        </p:nvSpPr>
        <p:spPr/>
        <p:txBody>
          <a:bodyPr/>
          <a:p>
            <a:r>
              <a:rPr altLang="en-US" lang="zh-CN"/>
              <a:t>创新教学方式和手段</a:t>
            </a:r>
            <a:endParaRPr altLang="en-US" lang="zh-CN"/>
          </a:p>
        </p:txBody>
      </p:sp>
      <p:sp>
        <p:nvSpPr>
          <p:cNvPr id="104918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开展多元化的教学活动，如创意设计、社会实践等，以激发学生的创新思维和实践能力。</a:t>
            </a:r>
            <a:endParaRPr altLang="zh-CN" dirty="0" lang="en-US">
              <a:solidFill>
                <a:schemeClr val="dk1">
                  <a:lumMod val="80000"/>
                  <a:lumOff val="20000"/>
                </a:schemeClr>
              </a:solidFill>
              <a:latin typeface="+mn-ea"/>
              <a:sym typeface="+mn-ea"/>
            </a:endParaRPr>
          </a:p>
        </p:txBody>
      </p:sp>
      <p:sp>
        <p:nvSpPr>
          <p:cNvPr id="104918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利用信息技术手段，如在线课程、数字化教学资源等，提高教学效率和学生学习兴趣。</a:t>
            </a:r>
            <a:endParaRPr altLang="en-US" dirty="0" lang="zh-CN">
              <a:solidFill>
                <a:schemeClr val="dk1">
                  <a:lumMod val="80000"/>
                  <a:lumOff val="20000"/>
                </a:schemeClr>
              </a:solidFill>
              <a:latin typeface="+mn-ea"/>
              <a:sym typeface="+mn-ea"/>
            </a:endParaRPr>
          </a:p>
        </p:txBody>
      </p:sp>
      <p:sp>
        <p:nvSpPr>
          <p:cNvPr id="104919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引入项目式学习、合作学习等新型教学方式，培养学生的自主学习和合作学习能力。</a:t>
            </a:r>
            <a:endParaRPr altLang="en-US" dirty="0" lang="zh-CN">
              <a:solidFill>
                <a:schemeClr val="dk1">
                  <a:lumMod val="80000"/>
                  <a:lumOff val="20000"/>
                </a:schemeClr>
              </a:solidFill>
              <a:latin typeface="+mn-ea"/>
              <a:sym typeface="+mn-ea"/>
            </a:endParaRPr>
          </a:p>
        </p:txBody>
      </p:sp>
      <p:sp>
        <p:nvSpPr>
          <p:cNvPr id="104920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加强实践教学环节，通过实验、实训等方式，提高学生的动手能力和解决问题的能力。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4" name="标题 1"/>
          <p:cNvSpPr>
            <a:spLocks noGrp="1"/>
          </p:cNvSpPr>
          <p:nvPr>
            <p:ph type="title" idx="3"/>
          </p:nvPr>
        </p:nvSpPr>
        <p:spPr/>
        <p:txBody>
          <a:bodyPr/>
          <a:p>
            <a:r>
              <a:rPr altLang="en-US" lang="zh-CN"/>
              <a:t>加强学生实践能力和创新精神的培养</a:t>
            </a:r>
            <a:endParaRPr altLang="en-US" lang="zh-CN"/>
          </a:p>
        </p:txBody>
      </p:sp>
      <p:sp>
        <p:nvSpPr>
          <p:cNvPr id="104924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加强学生实践能力和创新精神的培养</a:t>
            </a:r>
            <a:endParaRPr altLang="en-US" dirty="0" sz="2000" lang="zh-CN" spc="150">
              <a:solidFill>
                <a:schemeClr val="tx1">
                  <a:lumMod val="85000"/>
                  <a:lumOff val="15000"/>
                </a:schemeClr>
              </a:solidFill>
              <a:latin typeface="+mn-ea"/>
              <a:sym typeface="+mn-ea"/>
            </a:endParaRPr>
          </a:p>
        </p:txBody>
      </p:sp>
      <p:sp>
        <p:nvSpPr>
          <p:cNvPr id="104925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注重学生跨学科知识和技能的培养</a:t>
            </a:r>
            <a:endParaRPr altLang="en-US" dirty="0" sz="2000" lang="zh-CN" spc="150">
              <a:solidFill>
                <a:schemeClr val="tx1">
                  <a:lumMod val="85000"/>
                  <a:lumOff val="15000"/>
                </a:schemeClr>
              </a:solidFill>
              <a:latin typeface="+mn-ea"/>
              <a:sym typeface="+mn-ea"/>
            </a:endParaRPr>
          </a:p>
        </p:txBody>
      </p:sp>
      <p:sp>
        <p:nvSpPr>
          <p:cNvPr id="104925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强化学生自主学习和合作学习能力</a:t>
            </a:r>
            <a:endParaRPr altLang="en-US" dirty="0" sz="2000" lang="zh-CN" spc="150">
              <a:solidFill>
                <a:schemeClr val="tx1">
                  <a:lumMod val="85000"/>
                  <a:lumOff val="15000"/>
                </a:schemeClr>
              </a:solidFill>
              <a:latin typeface="+mn-ea"/>
              <a:sym typeface="+mn-ea"/>
            </a:endParaRPr>
          </a:p>
        </p:txBody>
      </p:sp>
      <p:sp>
        <p:nvSpPr>
          <p:cNvPr id="104926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提高学生信息素养和数字技能</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02" name="标题 1"/>
          <p:cNvSpPr>
            <a:spLocks noGrp="1"/>
          </p:cNvSpPr>
          <p:nvPr>
            <p:ph type="title" idx="3"/>
          </p:nvPr>
        </p:nvSpPr>
        <p:spPr/>
        <p:txBody>
          <a:bodyPr/>
          <a:p>
            <a:r>
              <a:rPr altLang="en-US" lang="zh-CN"/>
              <a:t>注重学生情感、态度和价值观的引导和培养</a:t>
            </a:r>
            <a:endParaRPr altLang="en-US" lang="zh-CN"/>
          </a:p>
        </p:txBody>
      </p:sp>
      <p:sp>
        <p:nvSpPr>
          <p:cNvPr id="104930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情感教育：关注学生的情感需求，培养学生的情感表达和沟通能力</a:t>
            </a:r>
            <a:endParaRPr altLang="en-US" dirty="0" sz="2000" lang="zh-CN" spc="150">
              <a:solidFill>
                <a:schemeClr val="tx1">
                  <a:lumMod val="75000"/>
                  <a:lumOff val="25000"/>
                </a:schemeClr>
              </a:solidFill>
              <a:latin typeface="+mn-ea"/>
              <a:sym typeface="+mn-ea"/>
            </a:endParaRPr>
          </a:p>
        </p:txBody>
      </p:sp>
      <p:sp>
        <p:nvSpPr>
          <p:cNvPr id="104930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态度培养：引导学生树立正确的人生观、价值观，培养积极向上的生活态度</a:t>
            </a:r>
            <a:endParaRPr altLang="en-US" dirty="0" sz="2000" lang="zh-CN" spc="150">
              <a:solidFill>
                <a:schemeClr val="tx1">
                  <a:lumMod val="75000"/>
                  <a:lumOff val="25000"/>
                </a:schemeClr>
              </a:solidFill>
              <a:latin typeface="+mn-ea"/>
              <a:sym typeface="+mn-ea"/>
            </a:endParaRPr>
          </a:p>
        </p:txBody>
      </p:sp>
      <p:sp>
        <p:nvSpPr>
          <p:cNvPr id="104931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价值观塑造：通过教育引导学生形成正确的道德观念和价值取向</a:t>
            </a:r>
            <a:endParaRPr altLang="en-US" dirty="0" sz="2000" lang="zh-CN" spc="150">
              <a:solidFill>
                <a:schemeClr val="tx1">
                  <a:lumMod val="75000"/>
                  <a:lumOff val="25000"/>
                </a:schemeClr>
              </a:solidFill>
              <a:latin typeface="+mn-ea"/>
              <a:sym typeface="+mn-ea"/>
            </a:endParaRPr>
          </a:p>
        </p:txBody>
      </p:sp>
      <p:sp>
        <p:nvSpPr>
          <p:cNvPr id="104932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情感、态度和价值观的融合：将情感、态度和价值观的培养有机地融合在日常教育中，促进学生全面发展</a:t>
            </a:r>
            <a:endParaRPr altLang="en-US" dirty="0" sz="2000" lang="zh-CN" spc="150">
              <a:solidFill>
                <a:schemeClr val="tx1">
                  <a:lumMod val="75000"/>
                  <a:lumOff val="25000"/>
                </a:schemeClr>
              </a:solidFill>
              <a:latin typeface="+mn-ea"/>
              <a:sym typeface="+mn-ea"/>
            </a:endParaRPr>
          </a:p>
        </p:txBody>
      </p:sp>
      <p:sp>
        <p:nvSpPr>
          <p:cNvPr id="104932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60" name="标题 1"/>
          <p:cNvSpPr>
            <a:spLocks noGrp="1"/>
          </p:cNvSpPr>
          <p:nvPr>
            <p:ph type="title" idx="3"/>
          </p:nvPr>
        </p:nvSpPr>
        <p:spPr/>
        <p:txBody>
          <a:bodyPr/>
          <a:p>
            <a:r>
              <a:rPr altLang="en-US" lang="zh-CN"/>
              <a:t>强化学生自主学习和合作学习的能力</a:t>
            </a:r>
            <a:endParaRPr altLang="en-US" lang="zh-CN"/>
          </a:p>
        </p:txBody>
      </p:sp>
      <p:sp>
        <p:nvSpPr>
          <p:cNvPr id="104936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创设情境：利用信息技术手段，创设丰富多样的学习情境，引导学生主动参与、积极探究，提高学生的学习热情和求知欲。</a:t>
            </a:r>
            <a:endParaRPr altLang="en-US" dirty="0" sz="2400" lang="zh-CN">
              <a:latin typeface="+mn-ea"/>
              <a:ea typeface="+mn-ea"/>
            </a:endParaRPr>
          </a:p>
        </p:txBody>
      </p:sp>
      <p:sp>
        <p:nvSpPr>
          <p:cNvPr id="104938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多元评价：采用多种评价方式，关注学生的学习过程和学习成果，鼓励学生自我评价和同伴互评，发挥评价的激励和导向作用。</a:t>
            </a:r>
            <a:endParaRPr altLang="en-US" dirty="0" sz="2400" lang="zh-CN">
              <a:latin typeface="+mn-ea"/>
              <a:ea typeface="+mn-ea"/>
            </a:endParaRPr>
          </a:p>
        </p:txBody>
      </p:sp>
      <p:sp>
        <p:nvSpPr>
          <p:cNvPr id="104938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自主学习：培养学生主动求知、独立思考的能力，通过制定学习计划、监控学习过程和评估学习成果，提升学生自我管理和自我发展的素养。</a:t>
            </a:r>
            <a:endParaRPr altLang="en-US" dirty="0" sz="2400" lang="zh-CN">
              <a:latin typeface="+mn-ea"/>
              <a:ea typeface="+mn-ea"/>
            </a:endParaRPr>
          </a:p>
        </p:txBody>
      </p:sp>
      <p:sp>
        <p:nvSpPr>
          <p:cNvPr id="104938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合作学习：通过小组讨论、协作完成任务等方式，培养学生的团队协作和沟通能力，促进学生在互相学习、互相帮助中共同成长。</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8" name="标题 1"/>
          <p:cNvSpPr>
            <a:spLocks noGrp="1"/>
          </p:cNvSpPr>
          <p:nvPr>
            <p:ph type="title" idx="4"/>
            <p:custDataLst>
              <p:tags r:id="rId1"/>
            </p:custDataLst>
          </p:nvPr>
        </p:nvSpPr>
        <p:spPr/>
        <p:txBody>
          <a:bodyPr>
            <a:normAutofit fontScale="90000"/>
          </a:bodyPr>
          <a:p>
            <a:r>
              <a:rPr altLang="en-US" lang="zh-CN"/>
              <a:t>初中教育中核心素养培养的实践案例</a:t>
            </a:r>
            <a:endParaRPr altLang="en-US" lang="zh-CN"/>
          </a:p>
        </p:txBody>
      </p:sp>
      <p:sp>
        <p:nvSpPr>
          <p:cNvPr id="104942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422"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4" name="标题 1"/>
          <p:cNvSpPr>
            <a:spLocks noGrp="1"/>
          </p:cNvSpPr>
          <p:nvPr>
            <p:ph type="title" idx="3"/>
          </p:nvPr>
        </p:nvSpPr>
        <p:spPr/>
        <p:txBody>
          <a:bodyPr/>
          <a:p>
            <a:r>
              <a:rPr altLang="en-US" lang="zh-CN"/>
              <a:t>案例一：项目式学习在初中物理教学中的应用</a:t>
            </a:r>
            <a:endParaRPr altLang="en-US" lang="zh-CN"/>
          </a:p>
        </p:txBody>
      </p:sp>
      <p:sp>
        <p:nvSpPr>
          <p:cNvPr id="104946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6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7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案例背景：介绍项目式学习的概念和在初中物理教学中应用的意义。</a:t>
            </a:r>
            <a:endParaRPr altLang="en-US" dirty="0" sz="2000" lang="zh-CN" spc="200">
              <a:solidFill>
                <a:schemeClr val="tx1">
                  <a:lumMod val="85000"/>
                  <a:lumOff val="15000"/>
                </a:schemeClr>
              </a:solidFill>
              <a:latin typeface="+mn-ea"/>
              <a:sym typeface="+mn-ea"/>
            </a:endParaRPr>
          </a:p>
        </p:txBody>
      </p:sp>
      <p:sp>
        <p:nvSpPr>
          <p:cNvPr id="104947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7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76"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案例内容：详细描述项目式学习在初中物理教学中的实施过程，包括项目选择、学生分组、任务分配等。</a:t>
            </a:r>
            <a:endParaRPr altLang="en-US" dirty="0" sz="2000" lang="zh-CN" spc="200">
              <a:solidFill>
                <a:schemeClr val="tx1">
                  <a:lumMod val="85000"/>
                  <a:lumOff val="15000"/>
                </a:schemeClr>
              </a:solidFill>
              <a:latin typeface="+mn-ea"/>
              <a:sym typeface="+mn-ea"/>
            </a:endParaRPr>
          </a:p>
        </p:txBody>
      </p:sp>
      <p:sp>
        <p:nvSpPr>
          <p:cNvPr id="104947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82"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案例效果：分析项目式学习在初中物理教学中对学生核心素养培养的积极影响，包括问题解决能力、团队协作能力、创新思维能力等方面的提升。</a:t>
            </a:r>
            <a:endParaRPr altLang="en-US" dirty="0" sz="2000" lang="zh-CN" spc="200">
              <a:solidFill>
                <a:schemeClr val="tx1">
                  <a:lumMod val="85000"/>
                  <a:lumOff val="15000"/>
                </a:schemeClr>
              </a:solidFill>
              <a:latin typeface="+mn-ea"/>
              <a:sym typeface="+mn-ea"/>
            </a:endParaRPr>
          </a:p>
        </p:txBody>
      </p:sp>
      <p:sp>
        <p:nvSpPr>
          <p:cNvPr id="104948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8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案例总结：总结项目式学习在初中物理教学中的实践经验，提出改进和推广的建议。</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2" name="标题 1"/>
          <p:cNvSpPr>
            <a:spLocks noGrp="1"/>
          </p:cNvSpPr>
          <p:nvPr>
            <p:ph type="title" idx="3"/>
          </p:nvPr>
        </p:nvSpPr>
        <p:spPr/>
        <p:txBody>
          <a:bodyPr/>
          <a:p>
            <a:r>
              <a:rPr altLang="en-US" lang="zh-CN"/>
              <a:t>案例二：跨学科主题整合在初中历史与社会课程中的应用</a:t>
            </a:r>
            <a:endParaRPr altLang="en-US" lang="zh-CN"/>
          </a:p>
        </p:txBody>
      </p:sp>
      <p:sp>
        <p:nvSpPr>
          <p:cNvPr id="104952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案例背景：当前教育改革对核心素养培养的重视，跨学科主题整合成为初中历史与社会课程中的重要教学方式。</a:t>
            </a:r>
            <a:endParaRPr altLang="en-US" dirty="0" lang="zh-CN" spc="150">
              <a:solidFill>
                <a:schemeClr val="tx1">
                  <a:lumMod val="75000"/>
                  <a:lumOff val="25000"/>
                </a:schemeClr>
              </a:solidFill>
              <a:latin typeface="+mn-ea"/>
              <a:sym typeface="+mn-ea"/>
            </a:endParaRPr>
          </a:p>
        </p:txBody>
      </p:sp>
      <p:sp>
        <p:nvSpPr>
          <p:cNvPr id="104952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案例内容：通过具体的历史与社会课程，介绍如何将不同学科的知识点进行整合，以培养学生的核心素养。</a:t>
            </a:r>
            <a:endParaRPr altLang="en-US" dirty="0" lang="zh-CN" spc="150">
              <a:solidFill>
                <a:schemeClr val="tx1">
                  <a:lumMod val="75000"/>
                  <a:lumOff val="25000"/>
                </a:schemeClr>
              </a:solidFill>
              <a:latin typeface="+mn-ea"/>
              <a:sym typeface="+mn-ea"/>
            </a:endParaRPr>
          </a:p>
        </p:txBody>
      </p:sp>
      <p:sp>
        <p:nvSpPr>
          <p:cNvPr id="104953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案例实施：教师需要深入了解学科知识，制定整合方案，引导学生进行自主学习和合作学习。</a:t>
            </a:r>
            <a:endParaRPr altLang="en-US" dirty="0" lang="zh-CN" spc="150">
              <a:solidFill>
                <a:schemeClr val="tx1">
                  <a:lumMod val="75000"/>
                  <a:lumOff val="25000"/>
                </a:schemeClr>
              </a:solidFill>
              <a:latin typeface="+mn-ea"/>
              <a:sym typeface="+mn-ea"/>
            </a:endParaRPr>
          </a:p>
        </p:txBody>
      </p:sp>
      <p:sp>
        <p:nvSpPr>
          <p:cNvPr id="104954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案例效果：通过跨学科主题整合，可以激发学生的学习兴趣，提高其综合素质和能力，为未来的学习和工作打下坚实的基础。</a:t>
            </a:r>
            <a:endParaRPr altLang="en-US" dirty="0" sz="2000" lang="zh-CN" spc="150">
              <a:solidFill>
                <a:schemeClr val="tx1">
                  <a:lumMod val="75000"/>
                  <a:lumOff val="25000"/>
                </a:schemeClr>
              </a:solidFill>
              <a:latin typeface="+mn-ea"/>
              <a:sym typeface="+mn-ea"/>
            </a:endParaRPr>
          </a:p>
        </p:txBody>
      </p:sp>
      <p:sp>
        <p:nvSpPr>
          <p:cNvPr id="104954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0" name="标题 1"/>
          <p:cNvSpPr>
            <a:spLocks noGrp="1"/>
          </p:cNvSpPr>
          <p:nvPr>
            <p:ph type="title" idx="3"/>
          </p:nvPr>
        </p:nvSpPr>
        <p:spPr/>
        <p:txBody>
          <a:bodyPr/>
          <a:p>
            <a:r>
              <a:rPr altLang="en-US" lang="zh-CN"/>
              <a:t>案例三：基于信息技术的初中英语听说教学</a:t>
            </a:r>
            <a:endParaRPr altLang="en-US" lang="zh-CN"/>
          </a:p>
        </p:txBody>
      </p:sp>
      <p:sp>
        <p:nvSpPr>
          <p:cNvPr id="104958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案例背景：信息技术在初中英语听说教学中的应用</a:t>
            </a:r>
            <a:endParaRPr altLang="en-US" dirty="0" sz="1200" lang="zh-CN" spc="150">
              <a:solidFill>
                <a:schemeClr val="tx1">
                  <a:lumMod val="85000"/>
                  <a:lumOff val="15000"/>
                </a:schemeClr>
              </a:solidFill>
              <a:latin typeface="+mn-ea"/>
              <a:sym typeface="+mn-ea"/>
            </a:endParaRPr>
          </a:p>
        </p:txBody>
      </p:sp>
      <p:sp>
        <p:nvSpPr>
          <p:cNvPr id="104958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案例内容：利用信息技术手段，如语音识别、在线学习平台等，提高学生的英语听说能力</a:t>
            </a:r>
            <a:endParaRPr altLang="en-US" dirty="0" sz="1200" lang="zh-CN" spc="150">
              <a:solidFill>
                <a:schemeClr val="tx1">
                  <a:lumMod val="85000"/>
                  <a:lumOff val="15000"/>
                </a:schemeClr>
              </a:solidFill>
              <a:latin typeface="+mn-ea"/>
              <a:sym typeface="+mn-ea"/>
            </a:endParaRPr>
          </a:p>
        </p:txBody>
      </p:sp>
      <p:sp>
        <p:nvSpPr>
          <p:cNvPr id="104959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案例实施：教师通过信息技术工具，引导学生进行听力训练、口语练习和互动交流</a:t>
            </a:r>
            <a:endParaRPr altLang="en-US" dirty="0" sz="1200" lang="zh-CN" spc="150">
              <a:solidFill>
                <a:schemeClr val="tx1">
                  <a:lumMod val="85000"/>
                  <a:lumOff val="15000"/>
                </a:schemeClr>
              </a:solidFill>
              <a:latin typeface="+mn-ea"/>
              <a:sym typeface="+mn-ea"/>
            </a:endParaRPr>
          </a:p>
        </p:txBody>
      </p:sp>
      <p:sp>
        <p:nvSpPr>
          <p:cNvPr id="104959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案例效果：学生英语听说能力得到显著提高，同时培养了自主学习和合作学习的能力</a:t>
            </a:r>
            <a:endParaRPr altLang="en-US" dirty="0" sz="1200" lang="zh-CN" spc="150">
              <a:solidFill>
                <a:schemeClr val="tx1">
                  <a:lumMod val="85000"/>
                  <a:lumOff val="15000"/>
                </a:schemeClr>
              </a:solidFill>
              <a:latin typeface="+mn-ea"/>
              <a:sym typeface="+mn-ea"/>
            </a:endParaRPr>
          </a:p>
        </p:txBody>
      </p:sp>
      <p:sp>
        <p:nvSpPr>
          <p:cNvPr id="104960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38" name="标题 1"/>
          <p:cNvSpPr>
            <a:spLocks noGrp="1"/>
          </p:cNvSpPr>
          <p:nvPr>
            <p:ph type="title" idx="3"/>
          </p:nvPr>
        </p:nvSpPr>
        <p:spPr/>
        <p:txBody>
          <a:bodyPr/>
          <a:p>
            <a:r>
              <a:rPr altLang="en-US" lang="zh-CN"/>
              <a:t>案例四：体育课程中培养学生团队协作能力的实践探索</a:t>
            </a:r>
            <a:endParaRPr altLang="en-US" lang="zh-CN"/>
          </a:p>
        </p:txBody>
      </p:sp>
      <p:sp>
        <p:nvSpPr>
          <p:cNvPr id="104964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案例实施：设计团队协作的体育活动和比赛</a:t>
            </a:r>
            <a:endParaRPr altLang="zh-CN" dirty="0" lang="en-US">
              <a:solidFill>
                <a:schemeClr val="dk1">
                  <a:lumMod val="80000"/>
                  <a:lumOff val="20000"/>
                </a:schemeClr>
              </a:solidFill>
              <a:latin typeface="+mn-ea"/>
              <a:sym typeface="+mn-ea"/>
            </a:endParaRPr>
          </a:p>
        </p:txBody>
      </p:sp>
      <p:sp>
        <p:nvSpPr>
          <p:cNvPr id="104964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案例背景：当前初中体育课程中存在的问题</a:t>
            </a:r>
            <a:endParaRPr altLang="en-US" dirty="0" lang="zh-CN">
              <a:solidFill>
                <a:schemeClr val="dk1">
                  <a:lumMod val="80000"/>
                  <a:lumOff val="20000"/>
                </a:schemeClr>
              </a:solidFill>
              <a:latin typeface="+mn-ea"/>
              <a:sym typeface="+mn-ea"/>
            </a:endParaRPr>
          </a:p>
        </p:txBody>
      </p:sp>
      <p:sp>
        <p:nvSpPr>
          <p:cNvPr id="104965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案例目标：通过体育课程培养学生团队协作能力</a:t>
            </a:r>
            <a:endParaRPr altLang="en-US" dirty="0" lang="zh-CN">
              <a:solidFill>
                <a:schemeClr val="dk1">
                  <a:lumMod val="80000"/>
                  <a:lumOff val="20000"/>
                </a:schemeClr>
              </a:solidFill>
              <a:latin typeface="+mn-ea"/>
              <a:sym typeface="+mn-ea"/>
            </a:endParaRPr>
          </a:p>
        </p:txBody>
      </p:sp>
      <p:sp>
        <p:nvSpPr>
          <p:cNvPr id="104966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案例效果：学生团队协作能力的提升和积极影响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04" name="标题 1"/>
          <p:cNvSpPr>
            <a:spLocks noGrp="1"/>
          </p:cNvSpPr>
          <p:nvPr>
            <p:ph type="title" idx="4"/>
            <p:custDataLst>
              <p:tags r:id="rId1"/>
            </p:custDataLst>
          </p:nvPr>
        </p:nvSpPr>
        <p:spPr/>
        <p:txBody>
          <a:bodyPr>
            <a:normAutofit fontScale="90000"/>
          </a:bodyPr>
          <a:p>
            <a:r>
              <a:rPr altLang="en-US" lang="zh-CN"/>
              <a:t>核心素养培养的挑战与对策</a:t>
            </a:r>
            <a:endParaRPr altLang="en-US" lang="zh-CN"/>
          </a:p>
        </p:txBody>
      </p:sp>
      <p:sp>
        <p:nvSpPr>
          <p:cNvPr id="104970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708"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0" name="标题 1"/>
          <p:cNvSpPr>
            <a:spLocks noGrp="1"/>
          </p:cNvSpPr>
          <p:nvPr>
            <p:ph type="title" idx="3"/>
          </p:nvPr>
        </p:nvSpPr>
        <p:spPr/>
        <p:txBody>
          <a:bodyPr/>
          <a:p>
            <a:r>
              <a:rPr altLang="en-US" lang="zh-CN"/>
              <a:t>面临的挑战：如何平衡应试教育与核心素养培养的关系</a:t>
            </a:r>
            <a:endParaRPr altLang="en-US" lang="zh-CN"/>
          </a:p>
        </p:txBody>
      </p:sp>
      <p:sp>
        <p:nvSpPr>
          <p:cNvPr id="104975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挑战：应试教育体制下，学校和家长更注重学生的分数和升学率，而非核心素养的培养。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挑战：核心素养培养需要更多的教学资源和实践机会，而一些学校可能无法提供。</a:t>
            </a:r>
            <a:endParaRPr dirty="0" sz="2000" err="1">
              <a:solidFill>
                <a:schemeClr val="tx1">
                  <a:lumMod val="75000"/>
                  <a:lumOff val="25000"/>
                </a:schemeClr>
              </a:solidFill>
              <a:latin typeface="+mn-ea"/>
              <a:ea typeface="+mn-ea"/>
              <a:cs typeface="+mn-ea"/>
              <a:sym typeface="+mn-lt"/>
            </a:endParaRPr>
          </a:p>
        </p:txBody>
      </p:sp>
      <p:sp>
        <p:nvSpPr>
          <p:cNvPr id="104977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7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对策：政府和社会应加大对学校教育资源的投入，提供更多的实践机会和教学设备。</a:t>
            </a:r>
            <a:endParaRPr dirty="0" sz="2000" err="1">
              <a:solidFill>
                <a:schemeClr val="tx1">
                  <a:lumMod val="75000"/>
                  <a:lumOff val="25000"/>
                </a:schemeClr>
              </a:solidFill>
              <a:latin typeface="+mn-ea"/>
              <a:ea typeface="+mn-ea"/>
              <a:cs typeface="+mn-ea"/>
              <a:sym typeface="+mn-lt"/>
            </a:endParaRPr>
          </a:p>
        </p:txBody>
      </p:sp>
      <p:sp>
        <p:nvSpPr>
          <p:cNvPr id="10497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对策：加强宣传和引导，让学校和家长认识到核心素养对学生未来发展的重要性。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24" name="标题 1"/>
          <p:cNvSpPr>
            <a:spLocks noGrp="1"/>
          </p:cNvSpPr>
          <p:nvPr>
            <p:ph type="title" idx="3"/>
          </p:nvPr>
        </p:nvSpPr>
        <p:spPr/>
        <p:txBody>
          <a:bodyPr>
            <a:normAutofit fontScale="90000"/>
          </a:bodyPr>
          <a:p>
            <a:r>
              <a:rPr altLang="en-US" lang="zh-CN"/>
              <a:t>对策和建议：加强教师培训，提高教师对核心素养的认识和实践能力</a:t>
            </a:r>
            <a:endParaRPr altLang="en-US" lang="zh-CN"/>
          </a:p>
        </p:txBody>
      </p:sp>
      <p:sp>
        <p:nvSpPr>
          <p:cNvPr id="1049826" name="圆角矩形 30"/>
          <p:cNvSpPr/>
          <p:nvPr>
            <p:custDataLst>
              <p:tags r:id="rId1"/>
            </p:custDataLst>
          </p:nvPr>
        </p:nvSpPr>
        <p:spPr>
          <a:xfrm>
            <a:off x="2398368" y="149040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28" name="圆角矩形 65"/>
          <p:cNvSpPr/>
          <p:nvPr>
            <p:custDataLst>
              <p:tags r:id="rId2"/>
            </p:custDataLst>
          </p:nvPr>
        </p:nvSpPr>
        <p:spPr>
          <a:xfrm>
            <a:off x="2398368" y="2712845"/>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30" name="圆角矩形 72"/>
          <p:cNvSpPr/>
          <p:nvPr>
            <p:custDataLst>
              <p:tags r:id="rId3"/>
            </p:custDataLst>
          </p:nvPr>
        </p:nvSpPr>
        <p:spPr>
          <a:xfrm>
            <a:off x="2398368" y="393529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32" name="圆角矩形 78"/>
          <p:cNvSpPr/>
          <p:nvPr>
            <p:custDataLst>
              <p:tags r:id="rId4"/>
            </p:custDataLst>
          </p:nvPr>
        </p:nvSpPr>
        <p:spPr>
          <a:xfrm>
            <a:off x="2398368" y="5157736"/>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34" name="圆角矩形 35"/>
          <p:cNvSpPr/>
          <p:nvPr>
            <p:custDataLst>
              <p:tags r:id="rId5"/>
            </p:custDataLst>
          </p:nvPr>
        </p:nvSpPr>
        <p:spPr>
          <a:xfrm>
            <a:off x="2008838" y="1696231"/>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36" name="圆角矩形 35"/>
          <p:cNvSpPr/>
          <p:nvPr>
            <p:custDataLst>
              <p:tags r:id="rId6"/>
            </p:custDataLst>
          </p:nvPr>
        </p:nvSpPr>
        <p:spPr>
          <a:xfrm>
            <a:off x="2008838" y="5363567"/>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38" name="圆角矩形 35"/>
          <p:cNvSpPr/>
          <p:nvPr>
            <p:custDataLst>
              <p:tags r:id="rId7"/>
            </p:custDataLst>
          </p:nvPr>
        </p:nvSpPr>
        <p:spPr>
          <a:xfrm>
            <a:off x="2008838" y="4141122"/>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40" name="圆角矩形 35"/>
          <p:cNvSpPr/>
          <p:nvPr>
            <p:custDataLst>
              <p:tags r:id="rId8"/>
            </p:custDataLst>
          </p:nvPr>
        </p:nvSpPr>
        <p:spPr>
          <a:xfrm>
            <a:off x="2008838" y="2918676"/>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42" name="文本框 4"/>
          <p:cNvSpPr txBox="1"/>
          <p:nvPr>
            <p:custDataLst>
              <p:tags r:id="rId9"/>
            </p:custDataLst>
          </p:nvPr>
        </p:nvSpPr>
        <p:spPr>
          <a:xfrm>
            <a:off x="4324623" y="1544993"/>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培训内容：加强教师对核心素养的理论知识和实践技巧的培训，提高教师的专业素养和实践能力。</a:t>
            </a:r>
            <a:endParaRPr altLang="en-US" dirty="0" sz="1400" lang="zh-CN">
              <a:solidFill>
                <a:schemeClr val="tx1">
                  <a:lumMod val="65000"/>
                  <a:lumOff val="35000"/>
                </a:schemeClr>
              </a:solidFill>
              <a:effectLst/>
              <a:latin typeface="+mn-ea"/>
              <a:cs typeface="mn-cs"/>
              <a:sym typeface="+mn-ea"/>
            </a:endParaRPr>
          </a:p>
        </p:txBody>
      </p:sp>
      <p:sp>
        <p:nvSpPr>
          <p:cNvPr id="1049844" name="文本框 5"/>
          <p:cNvSpPr txBox="1"/>
          <p:nvPr>
            <p:custDataLst>
              <p:tags r:id="rId10"/>
            </p:custDataLst>
          </p:nvPr>
        </p:nvSpPr>
        <p:spPr>
          <a:xfrm>
            <a:off x="4324623" y="2767438"/>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培训方式：采用线上和线下相结合的方式，开展专题讲座、案例分析、实践操作等多种形式的培训活动。</a:t>
            </a:r>
            <a:endParaRPr altLang="en-US" dirty="0" sz="1400" lang="zh-CN">
              <a:solidFill>
                <a:schemeClr val="tx1">
                  <a:lumMod val="65000"/>
                  <a:lumOff val="35000"/>
                </a:schemeClr>
              </a:solidFill>
              <a:effectLst/>
              <a:latin typeface="+mn-ea"/>
              <a:cs typeface="mn-cs"/>
              <a:sym typeface="+mn-ea"/>
            </a:endParaRPr>
          </a:p>
        </p:txBody>
      </p:sp>
      <p:sp>
        <p:nvSpPr>
          <p:cNvPr id="1049846" name="文本框 6"/>
          <p:cNvSpPr txBox="1"/>
          <p:nvPr>
            <p:custDataLst>
              <p:tags r:id="rId11"/>
            </p:custDataLst>
          </p:nvPr>
        </p:nvSpPr>
        <p:spPr>
          <a:xfrm>
            <a:off x="4324623" y="3989884"/>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培训周期：定期开展教师培训，确保教师能够及时更新对核心素养的认识和实践能力。</a:t>
            </a:r>
            <a:endParaRPr altLang="en-US" dirty="0" sz="1400" lang="zh-CN">
              <a:solidFill>
                <a:schemeClr val="tx1">
                  <a:lumMod val="65000"/>
                  <a:lumOff val="35000"/>
                </a:schemeClr>
              </a:solidFill>
              <a:effectLst/>
              <a:latin typeface="+mn-ea"/>
              <a:cs typeface="mn-cs"/>
              <a:sym typeface="+mn-ea"/>
            </a:endParaRPr>
          </a:p>
        </p:txBody>
      </p:sp>
      <p:sp>
        <p:nvSpPr>
          <p:cNvPr id="1049848" name="文本框 8"/>
          <p:cNvSpPr txBox="1"/>
          <p:nvPr>
            <p:custDataLst>
              <p:tags r:id="rId12"/>
            </p:custDataLst>
          </p:nvPr>
        </p:nvSpPr>
        <p:spPr>
          <a:xfrm>
            <a:off x="4324623" y="5212329"/>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培训评估：建立教师培训评估机制，对教师的培训效果进行评估和反馈，促进教师专业成长和核心素养培养水平的提升。</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82" name="标题 1"/>
          <p:cNvSpPr>
            <a:spLocks noGrp="1"/>
          </p:cNvSpPr>
          <p:nvPr>
            <p:ph type="title" idx="3"/>
          </p:nvPr>
        </p:nvSpPr>
        <p:spPr/>
        <p:txBody>
          <a:bodyPr/>
          <a:p>
            <a:r>
              <a:rPr altLang="en-US" lang="zh-CN"/>
              <a:t>完善评价体系，将核心素养纳入学生综合素质评价中</a:t>
            </a:r>
            <a:endParaRPr altLang="en-US" lang="zh-CN"/>
          </a:p>
        </p:txBody>
      </p:sp>
      <p:sp>
        <p:nvSpPr>
          <p:cNvPr id="104988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完善评价体系：建立科学、全面的评价体系，将核心素养纳入评价标准</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评价内容：注重学生的知识技能、情感态度、价值观等方面的评价，全面反映学生的核心素养水平</a:t>
            </a:r>
            <a:endParaRPr dirty="0" sz="2000" err="1">
              <a:solidFill>
                <a:schemeClr val="tx1">
                  <a:lumMod val="75000"/>
                  <a:lumOff val="25000"/>
                </a:schemeClr>
              </a:solidFill>
              <a:latin typeface="+mn-ea"/>
              <a:ea typeface="+mn-ea"/>
              <a:cs typeface="+mn-ea"/>
              <a:sym typeface="+mn-lt"/>
            </a:endParaRPr>
          </a:p>
        </p:txBody>
      </p:sp>
      <p:sp>
        <p:nvSpPr>
          <p:cNvPr id="104990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1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反馈与改进：及时反馈评价结果，帮助学生了解自己的不足，并制定相应的改进措施</a:t>
            </a:r>
            <a:endParaRPr dirty="0" err="1">
              <a:solidFill>
                <a:schemeClr val="tx1">
                  <a:lumMod val="75000"/>
                  <a:lumOff val="25000"/>
                </a:schemeClr>
              </a:solidFill>
              <a:latin typeface="+mn-ea"/>
              <a:ea typeface="+mn-ea"/>
              <a:cs typeface="+mn-ea"/>
              <a:sym typeface="+mn-lt"/>
            </a:endParaRPr>
          </a:p>
        </p:txBody>
      </p:sp>
      <p:sp>
        <p:nvSpPr>
          <p:cNvPr id="10499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评价方式：采用多种评价方式，如观察、交流、实践等，全面了解学生的核心素养发展情况</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56" name="标题 1"/>
          <p:cNvSpPr>
            <a:spLocks noGrp="1"/>
          </p:cNvSpPr>
          <p:nvPr>
            <p:ph type="title" idx="3"/>
          </p:nvPr>
        </p:nvSpPr>
        <p:spPr/>
        <p:txBody>
          <a:bodyPr/>
          <a:p>
            <a:r>
              <a:rPr altLang="en-US" lang="zh-CN"/>
              <a:t>加强家校合作，共同推进学生核心素养的培养</a:t>
            </a:r>
            <a:endParaRPr altLang="en-US" lang="zh-CN"/>
          </a:p>
        </p:txBody>
      </p:sp>
      <p:sp>
        <p:nvSpPr>
          <p:cNvPr id="104995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挑战：学生核心素养培养需要家庭和学校的共同参与</a:t>
            </a:r>
            <a:endParaRPr altLang="en-US" dirty="0" sz="1200" lang="zh-CN" spc="150">
              <a:solidFill>
                <a:schemeClr val="tx1">
                  <a:lumMod val="65000"/>
                  <a:lumOff val="35000"/>
                </a:schemeClr>
              </a:solidFill>
              <a:latin typeface="+mn-ea"/>
              <a:sym typeface="+mn-ea"/>
            </a:endParaRPr>
          </a:p>
        </p:txBody>
      </p:sp>
      <p:sp>
        <p:nvSpPr>
          <p:cNvPr id="104996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对策：加强家校合作，建立有效的沟通机制，共同制定培养计划</a:t>
            </a:r>
            <a:endParaRPr altLang="en-US" dirty="0" sz="1200" lang="zh-CN" spc="150">
              <a:solidFill>
                <a:schemeClr val="tx1">
                  <a:lumMod val="65000"/>
                  <a:lumOff val="35000"/>
                </a:schemeClr>
              </a:solidFill>
              <a:latin typeface="+mn-ea"/>
              <a:sym typeface="+mn-ea"/>
            </a:endParaRPr>
          </a:p>
        </p:txBody>
      </p:sp>
      <p:sp>
        <p:nvSpPr>
          <p:cNvPr id="104996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实践：开展家校共育活动，如家长会、亲子活动等，增进相互了解与信任</a:t>
            </a:r>
            <a:endParaRPr altLang="en-US" dirty="0" sz="1200" lang="zh-CN" spc="150">
              <a:solidFill>
                <a:schemeClr val="tx1">
                  <a:lumMod val="65000"/>
                  <a:lumOff val="35000"/>
                </a:schemeClr>
              </a:solidFill>
              <a:latin typeface="+mn-ea"/>
              <a:sym typeface="+mn-ea"/>
            </a:endParaRPr>
          </a:p>
        </p:txBody>
      </p:sp>
      <p:sp>
        <p:nvSpPr>
          <p:cNvPr id="104996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成果：提高教育质量，促进学生的全面发展，为未来的学习和生活奠定坚实基础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98" name="标题 1"/>
          <p:cNvSpPr>
            <a:spLocks noGrp="1"/>
          </p:cNvSpPr>
          <p:nvPr>
            <p:ph type="title" idx="4"/>
            <p:custDataLst>
              <p:tags r:id="rId1"/>
            </p:custDataLst>
          </p:nvPr>
        </p:nvSpPr>
        <p:spPr/>
        <p:txBody>
          <a:bodyPr>
            <a:normAutofit fontScale="90000"/>
          </a:bodyPr>
          <a:p>
            <a:r>
              <a:rPr altLang="en-US" lang="zh-CN"/>
              <a:t>展望未来初中教育的发展方向</a:t>
            </a:r>
            <a:endParaRPr altLang="en-US" lang="zh-CN"/>
          </a:p>
        </p:txBody>
      </p:sp>
      <p:sp>
        <p:nvSpPr>
          <p:cNvPr id="105000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002"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44" name="标题 1"/>
          <p:cNvSpPr>
            <a:spLocks noGrp="1"/>
          </p:cNvSpPr>
          <p:nvPr>
            <p:ph type="title" idx="3"/>
          </p:nvPr>
        </p:nvSpPr>
        <p:spPr/>
        <p:txBody>
          <a:bodyPr/>
          <a:p>
            <a:r>
              <a:rPr altLang="en-US" lang="zh-CN"/>
              <a:t>进一步深化课程改革，完善课程体系和教材建设</a:t>
            </a:r>
            <a:endParaRPr altLang="en-US" lang="zh-CN"/>
          </a:p>
        </p:txBody>
      </p:sp>
      <p:sp>
        <p:nvSpPr>
          <p:cNvPr id="105004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4" name="文本框 3"/>
          <p:cNvSpPr txBox="1"/>
          <p:nvPr>
            <p:custDataLst>
              <p:tags r:id="rId5"/>
            </p:custDataLst>
          </p:nvPr>
        </p:nvSpPr>
        <p:spPr>
          <a:xfrm>
            <a:off x="3159684"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完善课程体系和教材建设：结合国家教育方针和学生实际需求，优化课程设置，提高教材质量，加强教材的针对性和实用性。</a:t>
            </a:r>
            <a:endParaRPr altLang="en-US" sz="1400" lang="zh-CN" spc="150">
              <a:solidFill>
                <a:schemeClr val="tx1"/>
              </a:solidFill>
              <a:effectLst/>
              <a:latin typeface="+mn-ea"/>
              <a:sym typeface="+mn-ea"/>
            </a:endParaRPr>
          </a:p>
        </p:txBody>
      </p:sp>
      <p:sp>
        <p:nvSpPr>
          <p:cNvPr id="105005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进一步深化课程改革：注重培养学生的核心素养，加强课程整合与跨学科学习，促进学生全面发展。</a:t>
            </a:r>
            <a:endParaRPr altLang="en-US" dirty="0" sz="1400" lang="zh-CN" spc="150">
              <a:solidFill>
                <a:schemeClr val="tx1"/>
              </a:solidFill>
              <a:effectLst/>
              <a:latin typeface="+mn-ea"/>
              <a:sym typeface="+mn-ea"/>
            </a:endParaRPr>
          </a:p>
        </p:txBody>
      </p:sp>
      <p:sp>
        <p:nvSpPr>
          <p:cNvPr id="105005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强化教师队伍建设：提高教师专业素养和教育教学能力，加强教师培训和研修，促进教师专业发展。</a:t>
            </a:r>
            <a:endParaRPr altLang="en-US" sz="1400" lang="zh-CN" spc="150">
              <a:solidFill>
                <a:schemeClr val="tx1"/>
              </a:solidFill>
              <a:effectLst/>
              <a:latin typeface="+mn-ea"/>
              <a:sym typeface="+mn-ea"/>
            </a:endParaRPr>
          </a:p>
        </p:txBody>
      </p:sp>
      <p:sp>
        <p:nvSpPr>
          <p:cNvPr id="105006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推进教育信息化和智能化：利用信息技术手段改进教学方式，提高教学效果，促进教育公平和质量提升。</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94" name="标题 1"/>
          <p:cNvSpPr>
            <a:spLocks noGrp="1"/>
          </p:cNvSpPr>
          <p:nvPr>
            <p:ph type="title" idx="3"/>
          </p:nvPr>
        </p:nvSpPr>
        <p:spPr/>
        <p:txBody>
          <a:bodyPr/>
          <a:p>
            <a:r>
              <a:rPr altLang="en-US" lang="zh-CN"/>
              <a:t>加强教师队伍建设，提高教师专业素养和教育创新能力</a:t>
            </a:r>
            <a:endParaRPr altLang="en-US" lang="zh-CN"/>
          </a:p>
        </p:txBody>
      </p:sp>
      <p:sp>
        <p:nvSpPr>
          <p:cNvPr id="105009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9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培养高素质专业化教师队伍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0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0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加强教师培训和教育创新实践</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0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1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鼓励教师开展教育教学研究</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1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1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建立教师专业发展评价体系</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52" name="标题 1"/>
          <p:cNvSpPr>
            <a:spLocks noGrp="1"/>
          </p:cNvSpPr>
          <p:nvPr>
            <p:ph type="title" idx="3"/>
          </p:nvPr>
        </p:nvSpPr>
        <p:spPr/>
        <p:txBody>
          <a:bodyPr>
            <a:normAutofit fontScale="93125"/>
          </a:bodyPr>
          <a:p>
            <a:r>
              <a:rPr altLang="en-US" lang="zh-CN"/>
              <a:t>推进教育信息化和数字化，利用信息技术优化教学方式和手段</a:t>
            </a:r>
            <a:endParaRPr altLang="en-US" lang="zh-CN"/>
          </a:p>
        </p:txBody>
      </p:sp>
      <p:sp>
        <p:nvSpPr>
          <p:cNvPr id="105015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借助信息技术手段，实现个性化教学，提高教学质量和效果</a:t>
            </a:r>
            <a:endParaRPr altLang="en-US" dirty="0" sz="2000" lang="zh-CN" spc="150">
              <a:solidFill>
                <a:schemeClr val="tx1">
                  <a:lumMod val="75000"/>
                  <a:lumOff val="25000"/>
                </a:schemeClr>
              </a:solidFill>
              <a:latin typeface="+mn-ea"/>
              <a:sym typeface="+mn-ea"/>
            </a:endParaRPr>
          </a:p>
        </p:txBody>
      </p:sp>
      <p:sp>
        <p:nvSpPr>
          <p:cNvPr id="105015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利用数字化教学资源，丰富教学内容和形式，提高学生的学习兴趣和参与度</a:t>
            </a:r>
            <a:endParaRPr altLang="en-US" dirty="0" sz="2000" lang="zh-CN" spc="150">
              <a:solidFill>
                <a:schemeClr val="tx1">
                  <a:lumMod val="75000"/>
                  <a:lumOff val="25000"/>
                </a:schemeClr>
              </a:solidFill>
              <a:latin typeface="+mn-ea"/>
              <a:sym typeface="+mn-ea"/>
            </a:endParaRPr>
          </a:p>
        </p:txBody>
      </p:sp>
      <p:sp>
        <p:nvSpPr>
          <p:cNvPr id="105016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推进在线教育，打破地域限制，让优质教育资源惠及更多学生</a:t>
            </a:r>
            <a:endParaRPr altLang="en-US" dirty="0" sz="2000" lang="zh-CN" spc="150">
              <a:solidFill>
                <a:schemeClr val="tx1">
                  <a:lumMod val="75000"/>
                  <a:lumOff val="25000"/>
                </a:schemeClr>
              </a:solidFill>
              <a:latin typeface="+mn-ea"/>
              <a:sym typeface="+mn-ea"/>
            </a:endParaRPr>
          </a:p>
        </p:txBody>
      </p:sp>
      <p:sp>
        <p:nvSpPr>
          <p:cNvPr id="105017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借助大数据和人工智能技术，精准分析学生的学习情况，为教学提供科学依据</a:t>
            </a:r>
            <a:endParaRPr altLang="en-US" dirty="0" sz="2000" lang="zh-CN" spc="150">
              <a:solidFill>
                <a:schemeClr val="tx1">
                  <a:lumMod val="75000"/>
                  <a:lumOff val="25000"/>
                </a:schemeClr>
              </a:solidFill>
              <a:latin typeface="+mn-ea"/>
              <a:sym typeface="+mn-ea"/>
            </a:endParaRPr>
          </a:p>
        </p:txBody>
      </p:sp>
      <p:sp>
        <p:nvSpPr>
          <p:cNvPr id="105017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10" name="标题 1"/>
          <p:cNvSpPr>
            <a:spLocks noGrp="1"/>
          </p:cNvSpPr>
          <p:nvPr>
            <p:ph type="title" idx="3"/>
          </p:nvPr>
        </p:nvSpPr>
        <p:spPr/>
        <p:txBody>
          <a:bodyPr>
            <a:normAutofit fontScale="93125"/>
          </a:bodyPr>
          <a:p>
            <a:r>
              <a:rPr altLang="en-US" lang="zh-CN"/>
              <a:t>注重学生个性化发展，为学生提供更多元化的发展空间和机会</a:t>
            </a:r>
            <a:endParaRPr altLang="en-US" lang="zh-CN"/>
          </a:p>
        </p:txBody>
      </p:sp>
      <p:sp>
        <p:nvSpPr>
          <p:cNvPr id="1050212" name="正文"/>
          <p:cNvSpPr txBox="1"/>
          <p:nvPr>
            <p:custDataLst>
              <p:tags r:id="rId1"/>
            </p:custDataLst>
          </p:nvPr>
        </p:nvSpPr>
        <p:spPr>
          <a:xfrm>
            <a:off x="621788" y="3458303"/>
            <a:ext cx="2371773" cy="1379016"/>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实施个性化教育：根据学生的兴趣、特长和需求，制定个性化的教育计划和课程设置，充分挖掘学生的潜力和优势。</a:t>
            </a:r>
            <a:endParaRPr altLang="en-US" dirty="0" sz="1200" lang="zh-CN" spc="150">
              <a:latin typeface="+mn-ea"/>
            </a:endParaRPr>
          </a:p>
        </p:txBody>
      </p:sp>
      <p:sp>
        <p:nvSpPr>
          <p:cNvPr id="1050214" name="标题"/>
          <p:cNvSpPr txBox="1"/>
          <p:nvPr>
            <p:custDataLst>
              <p:tags r:id="rId2"/>
            </p:custDataLst>
          </p:nvPr>
        </p:nvSpPr>
        <p:spPr>
          <a:xfrm>
            <a:off x="608400" y="2902681"/>
            <a:ext cx="2385831" cy="393622"/>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50216" name="正文"/>
          <p:cNvSpPr txBox="1"/>
          <p:nvPr>
            <p:custDataLst>
              <p:tags r:id="rId3"/>
            </p:custDataLst>
          </p:nvPr>
        </p:nvSpPr>
        <p:spPr>
          <a:xfrm>
            <a:off x="3482911" y="3458303"/>
            <a:ext cx="2371773" cy="1379016"/>
          </a:xfrm>
          <a:prstGeom prst="rect"/>
          <a:noFill/>
        </p:spPr>
        <p:txBody>
          <a:bodyPr anchor="t" anchorCtr="0" bIns="0" lIns="0" rIns="0" rtlCol="0" tIns="0" wrap="square">
            <a:normAutofit fontScale="91667" lnSpcReduction="10000"/>
          </a:bodyPr>
          <a:p>
            <a:pPr algn="just" fontAlgn="auto" indent="0">
              <a:lnSpc>
                <a:spcPct val="130000"/>
              </a:lnSpc>
            </a:pPr>
            <a:r>
              <a:rPr altLang="en-US" dirty="0" sz="1200" lang="zh-CN" spc="150">
                <a:latin typeface="+mn-ea"/>
              </a:rPr>
              <a:t>多元化教育资源：利用信息技术、社会资源和校内外资源，为学生提供多样化的学习内容和方式，满足学生不同的学习需求和发展方向。</a:t>
            </a:r>
            <a:endParaRPr altLang="en-US" dirty="0" sz="1200" lang="zh-CN" spc="150">
              <a:latin typeface="+mn-ea"/>
            </a:endParaRPr>
          </a:p>
        </p:txBody>
      </p:sp>
      <p:sp>
        <p:nvSpPr>
          <p:cNvPr id="1050218" name="标题"/>
          <p:cNvSpPr txBox="1"/>
          <p:nvPr>
            <p:custDataLst>
              <p:tags r:id="rId4"/>
            </p:custDataLst>
          </p:nvPr>
        </p:nvSpPr>
        <p:spPr>
          <a:xfrm>
            <a:off x="3469523" y="2902681"/>
            <a:ext cx="2385831" cy="393622"/>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
        <p:nvSpPr>
          <p:cNvPr id="1050220" name="正文"/>
          <p:cNvSpPr txBox="1"/>
          <p:nvPr>
            <p:custDataLst>
              <p:tags r:id="rId5"/>
            </p:custDataLst>
          </p:nvPr>
        </p:nvSpPr>
        <p:spPr>
          <a:xfrm>
            <a:off x="6344035" y="3458303"/>
            <a:ext cx="2371773" cy="1379016"/>
          </a:xfrm>
          <a:prstGeom prst="rect"/>
          <a:noFill/>
        </p:spPr>
        <p:txBody>
          <a:bodyPr anchor="t" anchorCtr="0" bIns="0" lIns="0" rIns="0" rtlCol="0" tIns="0" wrap="square">
            <a:normAutofit fontScale="91667" lnSpcReduction="10000"/>
          </a:bodyPr>
          <a:p>
            <a:pPr algn="just" fontAlgn="auto" indent="0">
              <a:lnSpc>
                <a:spcPct val="130000"/>
              </a:lnSpc>
            </a:pPr>
            <a:r>
              <a:rPr altLang="en-US" dirty="0" sz="1200" lang="zh-CN" spc="150">
                <a:latin typeface="+mn-ea"/>
              </a:rPr>
              <a:t>拓展学生发展空间：鼓励学生参与社会实践、创新创业、文化艺术等多方面的活动，拓宽学生的视野和思维方式，增强学生的综合素质和竞争力。</a:t>
            </a:r>
            <a:endParaRPr altLang="en-US" dirty="0" sz="1200" lang="zh-CN" spc="150">
              <a:latin typeface="+mn-ea"/>
            </a:endParaRPr>
          </a:p>
        </p:txBody>
      </p:sp>
      <p:sp>
        <p:nvSpPr>
          <p:cNvPr id="1050222" name="标题"/>
          <p:cNvSpPr txBox="1"/>
          <p:nvPr>
            <p:custDataLst>
              <p:tags r:id="rId6"/>
            </p:custDataLst>
          </p:nvPr>
        </p:nvSpPr>
        <p:spPr>
          <a:xfrm>
            <a:off x="6330646" y="2902681"/>
            <a:ext cx="2385831" cy="393622"/>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50224" name="正文"/>
          <p:cNvSpPr txBox="1"/>
          <p:nvPr>
            <p:custDataLst>
              <p:tags r:id="rId7"/>
            </p:custDataLst>
          </p:nvPr>
        </p:nvSpPr>
        <p:spPr>
          <a:xfrm>
            <a:off x="9205158" y="3458303"/>
            <a:ext cx="2371773" cy="1379016"/>
          </a:xfrm>
          <a:prstGeom prst="rect"/>
          <a:noFill/>
        </p:spPr>
        <p:txBody>
          <a:bodyPr anchor="t" anchorCtr="0" bIns="0" lIns="0" rIns="0" rtlCol="0" tIns="0" wrap="square">
            <a:normAutofit fontScale="91667" lnSpcReduction="10000"/>
          </a:bodyPr>
          <a:p>
            <a:pPr algn="just" fontAlgn="auto" indent="0">
              <a:lnSpc>
                <a:spcPct val="130000"/>
              </a:lnSpc>
            </a:pPr>
            <a:r>
              <a:rPr altLang="en-US" dirty="0" sz="1200" lang="zh-CN" spc="150">
                <a:latin typeface="+mn-ea"/>
              </a:rPr>
              <a:t>关注学生心理健康：加强学生心理健康教育，关注学生的情感需求和心理变化，提供个性化的心理辅导和支持，促进学生健康成长。</a:t>
            </a:r>
            <a:endParaRPr altLang="en-US" dirty="0" sz="1200" lang="zh-CN" spc="150">
              <a:latin typeface="+mn-ea"/>
            </a:endParaRPr>
          </a:p>
        </p:txBody>
      </p:sp>
      <p:sp>
        <p:nvSpPr>
          <p:cNvPr id="1050226" name="标题"/>
          <p:cNvSpPr txBox="1"/>
          <p:nvPr>
            <p:custDataLst>
              <p:tags r:id="rId8"/>
            </p:custDataLst>
          </p:nvPr>
        </p:nvSpPr>
        <p:spPr>
          <a:xfrm>
            <a:off x="9191769" y="2902681"/>
            <a:ext cx="2385831" cy="393622"/>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60"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50262"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64.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6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66.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20.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2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22.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7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7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3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3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3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58_3*l_h_f*1_1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58_3*l_h_a*1_1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58_3*l_h_f*1_2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258_3*l_h_a*1_2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58_3*l_h_f*1_3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258_3*l_h_a*1_3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58_3*l_h_f*1_4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258_3*l_h_a*1_4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81.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2024-01-01T07:59:04Z</dcterms:created>
  <dcterms:modified xsi:type="dcterms:W3CDTF">2024-01-01T07:59:04Z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bef91ba60fad45799a4afca61a3decf5_21</vt:lpwstr>
  </property>
</Properties>
</file>