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tags" Target="tags/tag37.xml" /><Relationship Id="rId39" Type="http://schemas.openxmlformats.org/officeDocument/2006/relationships/presProps" Target="presProps.xml" /><Relationship Id="rId4" Type="http://schemas.openxmlformats.org/officeDocument/2006/relationships/slide" Target="slides/slide1.xml" /><Relationship Id="rId40" Type="http://schemas.openxmlformats.org/officeDocument/2006/relationships/viewProps" Target="viewProps.xml" /><Relationship Id="rId41" Type="http://schemas.openxmlformats.org/officeDocument/2006/relationships/theme" Target="theme/theme1.xml" /><Relationship Id="rId42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Relationship Id="rId4" Type="http://schemas.openxmlformats.org/officeDocument/2006/relationships/image" Target="../media/image9.png" /><Relationship Id="rId5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image" Target="../media/image12.png" /><Relationship Id="rId7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Relationship Id="rId7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png" /><Relationship Id="rId4" Type="http://schemas.openxmlformats.org/officeDocument/2006/relationships/image" Target="../media/image16.png" /><Relationship Id="rId5" Type="http://schemas.openxmlformats.org/officeDocument/2006/relationships/image" Target="../media/image17.png" /><Relationship Id="rId6" Type="http://schemas.openxmlformats.org/officeDocument/2006/relationships/image" Target="../media/image18.png" /><Relationship Id="rId7" Type="http://schemas.openxmlformats.org/officeDocument/2006/relationships/image" Target="../media/image19.png" /><Relationship Id="rId8" Type="http://schemas.openxmlformats.org/officeDocument/2006/relationships/image" Target="../media/image20.png" /><Relationship Id="rId9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4.png" /><Relationship Id="rId4" Type="http://schemas.openxmlformats.org/officeDocument/2006/relationships/image" Target="../media/image21.png" /><Relationship Id="rId5" Type="http://schemas.openxmlformats.org/officeDocument/2006/relationships/image" Target="../media/image22.png" /><Relationship Id="rId6" Type="http://schemas.openxmlformats.org/officeDocument/2006/relationships/image" Target="../media/image23.png" /><Relationship Id="rId7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4.png" /><Relationship Id="rId4" Type="http://schemas.openxmlformats.org/officeDocument/2006/relationships/image" Target="../media/image24.png" /><Relationship Id="rId5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4.png" /><Relationship Id="rId4" Type="http://schemas.openxmlformats.org/officeDocument/2006/relationships/image" Target="../media/image25.png" /><Relationship Id="rId5" Type="http://schemas.openxmlformats.org/officeDocument/2006/relationships/image" Target="../media/image26.png" /><Relationship Id="rId6" Type="http://schemas.openxmlformats.org/officeDocument/2006/relationships/image" Target="../media/image27.png" /><Relationship Id="rId7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4.png" /><Relationship Id="rId4" Type="http://schemas.openxmlformats.org/officeDocument/2006/relationships/image" Target="../media/image28.png" /><Relationship Id="rId5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4.png" /><Relationship Id="rId4" Type="http://schemas.openxmlformats.org/officeDocument/2006/relationships/image" Target="../media/image29.png" /><Relationship Id="rId5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4.png" /><Relationship Id="rId4" Type="http://schemas.openxmlformats.org/officeDocument/2006/relationships/image" Target="../media/image30.png" /><Relationship Id="rId5" Type="http://schemas.openxmlformats.org/officeDocument/2006/relationships/image" Target="../media/image31.png" /><Relationship Id="rId6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4.pn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Relationship Id="rId3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png" /><Relationship Id="rId3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png" /><Relationship Id="rId3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png" /><Relationship Id="rId3" Type="http://schemas.openxmlformats.org/officeDocument/2006/relationships/image" Target="../media/image39.png" /><Relationship Id="rId4" Type="http://schemas.openxmlformats.org/officeDocument/2006/relationships/image" Target="../media/image40.png" /><Relationship Id="rId5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png" /><Relationship Id="rId3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2.png" /><Relationship Id="rId3" Type="http://schemas.openxmlformats.org/officeDocument/2006/relationships/image" Target="../media/image43.png" /><Relationship Id="rId4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png" /><Relationship Id="rId3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5.png" /><Relationship Id="rId3" Type="http://schemas.openxmlformats.org/officeDocument/2006/relationships/image" Target="../media/image46.png" /><Relationship Id="rId4" Type="http://schemas.openxmlformats.org/officeDocument/2006/relationships/image" Target="../media/image47.png" /><Relationship Id="rId5" Type="http://schemas.openxmlformats.org/officeDocument/2006/relationships/image" Target="../media/image48.png" /><Relationship Id="rId6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9.png" /><Relationship Id="rId3" Type="http://schemas.openxmlformats.org/officeDocument/2006/relationships/image" Target="../media/image50.png" /><Relationship Id="rId4" Type="http://schemas.openxmlformats.org/officeDocument/2006/relationships/image" Target="../media/image51.png" /><Relationship Id="rId5" Type="http://schemas.openxmlformats.org/officeDocument/2006/relationships/tags" Target="../tags/tag3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2.png" /><Relationship Id="rId3" Type="http://schemas.openxmlformats.org/officeDocument/2006/relationships/image" Target="../media/image53.png" /><Relationship Id="rId4" Type="http://schemas.openxmlformats.org/officeDocument/2006/relationships/tags" Target="../tags/tag3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2.png" /><Relationship Id="rId3" Type="http://schemas.openxmlformats.org/officeDocument/2006/relationships/image" Target="../media/image54.png" /><Relationship Id="rId4" Type="http://schemas.openxmlformats.org/officeDocument/2006/relationships/image" Target="../media/image55.png" /><Relationship Id="rId5" Type="http://schemas.openxmlformats.org/officeDocument/2006/relationships/tags" Target="../tags/tag3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548255" y="197231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99205" y="193103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48255" y="28619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18105" y="375158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18105" y="46412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99205" y="285877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99205" y="371030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99205" y="556831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11" name="矩形 10"/>
          <p:cNvSpPr/>
          <p:nvPr/>
        </p:nvSpPr>
        <p:spPr>
          <a:xfrm>
            <a:off x="1263650" y="504825"/>
            <a:ext cx="7951470" cy="146748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48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48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48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  </a:t>
            </a:r>
            <a:r>
              <a:rPr lang="en-US" altLang="zh-CN" sz="48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800" b="1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碳和碳的氧化物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2618105" y="558927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99205" y="463931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易错剖析</a:t>
            </a:r>
          </a:p>
        </p:txBody>
      </p:sp>
      <p:sp>
        <p:nvSpPr>
          <p:cNvPr id="14" name="矩形 13"/>
          <p:cNvSpPr/>
          <p:nvPr/>
        </p:nvSpPr>
        <p:spPr>
          <a:xfrm>
            <a:off x="3446780" y="286194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46780" y="373316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46780" y="194310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46780" y="465074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01390" y="55232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40" y="831850"/>
            <a:ext cx="11130280" cy="50399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61" r="1041" b="3900"/>
          <a:stretch>
            <a:fillRect/>
          </a:stretch>
        </p:blipFill>
        <p:spPr>
          <a:xfrm>
            <a:off x="583473" y="833200"/>
            <a:ext cx="10765846" cy="519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365" y="551815"/>
            <a:ext cx="2398395" cy="8229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rcRect l="26786" t="6022" r="14251" b="0"/>
          <a:stretch>
            <a:fillRect/>
          </a:stretch>
        </p:blipFill>
        <p:spPr>
          <a:xfrm rot="20460000">
            <a:off x="552450" y="334645"/>
            <a:ext cx="849630" cy="12573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1250">
        <p:random/>
      </p:transition>
    </mc:Choice>
    <mc:Fallback>
      <p:transition spd="slow" advTm="2000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909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r>
              <a:rPr lang="en-US" altLang="zh-CN"/>
              <a:t>1</a:t>
            </a:r>
            <a:r>
              <a:rPr lang="zh-CN" altLang="zh-CN"/>
              <a:t>．空气的成分及用途</a:t>
            </a:r>
          </a:p>
          <a:p>
            <a:r>
              <a:rPr lang="zh-CN" altLang="zh-CN"/>
              <a:t>（</a:t>
            </a:r>
            <a:r>
              <a:rPr lang="en-US" altLang="zh-CN"/>
              <a:t>1</a:t>
            </a:r>
            <a:r>
              <a:rPr lang="zh-CN" altLang="zh-CN"/>
              <a:t>）法国化学家</a:t>
            </a:r>
            <a:r>
              <a:rPr lang="en-US" altLang="zh-CN" u="sng"/>
              <a:t>       </a:t>
            </a:r>
            <a:r>
              <a:rPr lang="zh-CN" altLang="zh-CN"/>
              <a:t>用定量的方法研究出空气是由</a:t>
            </a:r>
            <a:r>
              <a:rPr lang="en-US" altLang="zh-CN" u="sng"/>
              <a:t>                  </a:t>
            </a:r>
            <a:r>
              <a:rPr lang="zh-CN" altLang="zh-CN"/>
              <a:t>组成的结论。空气不是单一的物质，是由多种气体组成的，按体积分数计算，大约占</a:t>
            </a:r>
            <a:r>
              <a:rPr lang="en-US" altLang="zh-CN"/>
              <a:t>78%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，占</a:t>
            </a:r>
            <a:r>
              <a:rPr lang="en-US" altLang="zh-CN"/>
              <a:t>21%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，占</a:t>
            </a:r>
            <a:r>
              <a:rPr lang="en-US" altLang="zh-CN"/>
              <a:t>0.94%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，占</a:t>
            </a:r>
            <a:r>
              <a:rPr lang="en-US" altLang="zh-CN"/>
              <a:t>0.03%</a:t>
            </a:r>
            <a:r>
              <a:rPr lang="zh-CN" altLang="zh-CN"/>
              <a:t>的是</a:t>
            </a:r>
            <a:r>
              <a:rPr lang="en-US" altLang="zh-CN" u="sng"/>
              <a:t>       </a:t>
            </a:r>
            <a:r>
              <a:rPr lang="zh-CN" altLang="zh-CN"/>
              <a:t>，此外还有其他气体和杂质。</a:t>
            </a:r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15" y="1585595"/>
            <a:ext cx="6810375" cy="44494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980" y="712470"/>
            <a:ext cx="2306320" cy="74676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427355"/>
            <a:ext cx="11450320" cy="606361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687705" y="320675"/>
            <a:ext cx="778510" cy="11518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35" y="730885"/>
            <a:ext cx="8841740" cy="1859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1" b="14417"/>
          <a:stretch>
            <a:fillRect/>
          </a:stretch>
        </p:blipFill>
        <p:spPr>
          <a:xfrm>
            <a:off x="1499546" y="2590204"/>
            <a:ext cx="9059539" cy="365251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08" r="91873" b="1659"/>
          <a:stretch>
            <a:fillRect/>
          </a:stretch>
        </p:blipFill>
        <p:spPr>
          <a:xfrm>
            <a:off x="10069441" y="5754295"/>
            <a:ext cx="747121" cy="43672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29315" y="3167390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12640" y="3167390"/>
            <a:ext cx="1913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正八面体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36770" y="3690610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187937" y="4416460"/>
            <a:ext cx="1849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裁玻璃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88631" y="5033802"/>
            <a:ext cx="1171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灰黑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55078" y="5032068"/>
            <a:ext cx="1171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金属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734321" y="5591849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软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090225" y="5635879"/>
            <a:ext cx="109986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导电</a:t>
            </a: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1"/>
      <p:bldP spid="11" grpId="2"/>
      <p:bldP spid="12" grpId="3"/>
      <p:bldP spid="13" grpId="4"/>
      <p:bldP spid="14" grpId="5"/>
      <p:bldP spid="15" grpId="6"/>
      <p:bldP spid="17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32435" y="462280"/>
            <a:ext cx="875665" cy="1295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56" y="879868"/>
            <a:ext cx="9202434" cy="308653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28899" y="1404706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疏松多孔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88957" y="1404741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吸附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266041" y="2000552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疏松多孔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75403" y="2644090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异味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845734" y="2635429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色素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02858" y="3271272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物理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24070" y="3271530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吸附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62601" y="3966779"/>
            <a:ext cx="9202434" cy="1811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木炭还要强，可填充防毒面具里的滤毒罐。</a:t>
            </a:r>
          </a:p>
          <a:p>
            <a:pPr>
              <a:lnSpc>
                <a:spcPct val="140000"/>
              </a:lnSpc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（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分子是一种由碳原子构成的分子，它形似足球，主要应用于材料科学、超导体等方面的研究</a:t>
            </a:r>
            <a:r>
              <a:rPr lang="zh-CN" altLang="en-US"/>
              <a:t>。  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  <p:bldP spid="10" grpId="3"/>
      <p:bldP spid="11" grpId="4"/>
      <p:bldP spid="12" grpId="5"/>
      <p:bldP spid="13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888" y="656838"/>
            <a:ext cx="9126224" cy="554432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5287" y="2391907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稳定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120" y="4253230"/>
            <a:ext cx="2753995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9185" y="5471795"/>
            <a:ext cx="2676525" cy="5810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50215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85" y="1321435"/>
            <a:ext cx="9469120" cy="461708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014412" y="4607096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669125" y="4606629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994470" y="5228012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难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4935" y="1925320"/>
            <a:ext cx="3179445" cy="592455"/>
          </a:xfrm>
          <a:prstGeom prst="rect">
            <a:avLst/>
          </a:prstGeom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6590" y="3167380"/>
            <a:ext cx="4391025" cy="523875"/>
          </a:xfrm>
          <a:prstGeom prst="rect">
            <a:avLst/>
          </a:prstGeom>
          <a:ln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1"/>
      <p:bldP spid="19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副标题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537210" y="450215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626" y="575955"/>
            <a:ext cx="7868748" cy="47726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644" y="5398486"/>
            <a:ext cx="7916380" cy="98121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59355" y="1509395"/>
            <a:ext cx="1608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燃料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954330" y="2636381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血红蛋白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36713" y="3171073"/>
            <a:ext cx="191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氧气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6051" y="2031365"/>
            <a:ext cx="2375535" cy="481330"/>
          </a:xfrm>
          <a:prstGeom prst="rect">
            <a:avLst/>
          </a:prstGeom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4630" y="4617720"/>
            <a:ext cx="3800475" cy="485775"/>
          </a:xfrm>
          <a:prstGeom prst="rect">
            <a:avLst/>
          </a:prstGeom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3665" y="5749290"/>
            <a:ext cx="4002405" cy="462280"/>
          </a:xfrm>
          <a:prstGeom prst="rect">
            <a:avLst/>
          </a:prstGeom>
          <a:ln>
            <a:noFill/>
          </a:ln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22372" y="559272"/>
            <a:ext cx="10287000" cy="57772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just">
              <a:lnSpc>
                <a:spcPct val="110000"/>
              </a:lnSpc>
            </a:pPr>
            <a:r>
              <a:rPr lang="en-US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二氧化碳的性质</a:t>
            </a:r>
          </a:p>
          <a:p>
            <a:pPr algn="just">
              <a:lnSpc>
                <a:spcPct val="110000"/>
              </a:lnSpc>
            </a:pPr>
            <a:r>
              <a:rPr lang="en-US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）物理性质：二氧化碳是一种</a:t>
            </a:r>
            <a:r>
              <a:rPr lang="zh-CN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__</a:t>
            </a:r>
            <a:r>
              <a:rPr lang="en-US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色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味的气体，密度比空气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溶于水。</a:t>
            </a:r>
          </a:p>
          <a:p>
            <a:pPr indent="133350" algn="just">
              <a:lnSpc>
                <a:spcPct val="110000"/>
              </a:lnSpc>
            </a:pP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）化学性质：</a:t>
            </a:r>
          </a:p>
          <a:p>
            <a:pPr indent="133350" algn="just">
              <a:lnSpc>
                <a:spcPct val="110000"/>
              </a:lnSpc>
            </a:pP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①一般情况下，二氧化碳不能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，也不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，不能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呼吸。</a:t>
            </a:r>
          </a:p>
          <a:p>
            <a:pPr indent="133350" algn="just">
              <a:lnSpc>
                <a:spcPct val="110000"/>
              </a:lnSpc>
            </a:pP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②二氧化碳能与水反应生成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，反应的化学方程式为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；将二氧化碳通入紫色的石蕊试液中，观察到的现象是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；二氧化碳与水反应的生成物不稳定，易分解，其化学方程式为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____________________________</a:t>
            </a:r>
            <a:r>
              <a:rPr lang="zh-CN" altLang="zh-CN" sz="2800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10000"/>
              </a:lnSpc>
            </a:pPr>
            <a:r>
              <a:rPr lang="zh-CN" altLang="zh-CN" sz="28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③二氧化碳能使澄清石灰水变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</a:t>
            </a:r>
            <a:r>
              <a:rPr lang="zh-CN" altLang="zh-CN" sz="28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，反应的化学方程式为</a:t>
            </a:r>
            <a:r>
              <a:rPr lang="en-US" altLang="zh-CN" sz="2800" u="sng" kern="100">
                <a:solidFill>
                  <a:schemeClr val="accent1">
                    <a:lumMod val="75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 _____________________</a:t>
            </a:r>
            <a:r>
              <a:rPr lang="zh-CN" altLang="zh-CN" sz="28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，本反应常用来检验二氧化碳的存在。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37389" y="903260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318746" y="952220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16377" y="1476010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24765" y="1476010"/>
            <a:ext cx="8471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65880" y="2297498"/>
            <a:ext cx="106290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燃烧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762685" y="2297728"/>
            <a:ext cx="190371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支持燃烧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17898" y="2820720"/>
            <a:ext cx="127065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供给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71810" y="3300875"/>
            <a:ext cx="125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碳酸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802846" y="4256543"/>
            <a:ext cx="311888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紫色石蕊溶液变红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265871" y="5169910"/>
            <a:ext cx="141868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浑浊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85" y="3823970"/>
            <a:ext cx="3558540" cy="432435"/>
          </a:xfrm>
          <a:prstGeom prst="rect">
            <a:avLst/>
          </a:prstGeom>
          <a:ln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975" y="4779645"/>
            <a:ext cx="4601845" cy="390525"/>
          </a:xfrm>
          <a:prstGeom prst="rect">
            <a:avLst/>
          </a:prstGeom>
          <a:ln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505" y="5775325"/>
            <a:ext cx="4689475" cy="342900"/>
          </a:xfrm>
          <a:prstGeom prst="rect">
            <a:avLst/>
          </a:prstGeom>
          <a:ln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  <p:bldP spid="9" grpId="3"/>
      <p:bldP spid="10" grpId="4"/>
      <p:bldP spid="11" grpId="5"/>
      <p:bldP spid="12" grpId="6"/>
      <p:bldP spid="13" grpId="7"/>
      <p:bldP spid="14" grpId="8"/>
      <p:bldP spid="15" grpId="9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955" y="809625"/>
            <a:ext cx="7901305" cy="53257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218281" y="1317812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89281" y="2339601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灭火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43456" y="2938164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干冰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/>
      <p:bldP spid="8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1" name="副标题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401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540385" y="334645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178" y="532576"/>
            <a:ext cx="7649643" cy="53442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511" y="5876847"/>
            <a:ext cx="3181794" cy="47631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64730" y="1058545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稀盐酸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17939" y="1581765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石灰石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32491" y="1581765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大理石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600153" y="1558313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CaCO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sz="2800" b="1" baseline="-25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54366" y="3107270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39868" y="3729306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收集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50534" y="4203070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261200" y="4203070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液体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07522" y="4753003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能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76202" y="5276235"/>
            <a:ext cx="14926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139838" y="5802204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向上排空气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476291" y="2588573"/>
            <a:ext cx="7239414" cy="492443"/>
            <a:chOff x="2681407" y="2781968"/>
            <a:chExt cx="7239414" cy="492443"/>
          </a:xfrm>
          <a:solidFill>
            <a:schemeClr val="bg1"/>
          </a:solidFill>
        </p:grpSpPr>
        <p:sp>
          <p:nvSpPr>
            <p:cNvPr id="2" name="文本框 1"/>
            <p:cNvSpPr txBox="1"/>
            <p:nvPr/>
          </p:nvSpPr>
          <p:spPr>
            <a:xfrm>
              <a:off x="2681407" y="2781968"/>
              <a:ext cx="7239414" cy="4924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endParaRPr lang="en-US" altLang="zh-CN"/>
            </a:p>
            <a:p>
              <a:r>
                <a:rPr lang="en-US" altLang="zh-CN" sz="800">
                  <a:solidFill>
                    <a:srgbClr val="00B0F0"/>
                  </a:solidFill>
                </a:rPr>
                <a:t>1</a:t>
              </a:r>
              <a:endParaRPr lang="zh-CN" altLang="en-US" sz="800">
                <a:solidFill>
                  <a:srgbClr val="00B0F0"/>
                </a:solidFill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51274" y="2828164"/>
              <a:ext cx="7105650" cy="40005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  <p:bldP spid="10" grpId="3"/>
      <p:bldP spid="11" grpId="4"/>
      <p:bldP spid="12" grpId="5"/>
      <p:bldP spid="13" grpId="6"/>
      <p:bldP spid="14" grpId="7"/>
      <p:bldP spid="15" grpId="8"/>
      <p:bldP spid="17" grpId="9"/>
      <p:bldP spid="18" grpId="1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00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537210" y="450215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" b="32382"/>
          <a:stretch>
            <a:fillRect/>
          </a:stretch>
        </p:blipFill>
        <p:spPr>
          <a:xfrm>
            <a:off x="1604645" y="1543685"/>
            <a:ext cx="9218295" cy="38938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65979" y="2164162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澄清石灰水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80461" y="1948075"/>
            <a:ext cx="1812911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澄清石灰水变浑浊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65848" y="4089168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集气瓶口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17338" y="4089573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木条熄灭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  <p:bldP spid="9" grpId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099" y="804496"/>
            <a:ext cx="7887801" cy="52490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99718" y="1206621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状态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25753" y="1206621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条件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64105" y="1694180"/>
            <a:ext cx="1184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固体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71670" y="1694180"/>
            <a:ext cx="1127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加热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87375" y="2200227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固态和液态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095999" y="2215899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加热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8" grpId="2"/>
      <p:bldP spid="9" grpId="3"/>
      <p:bldP spid="10" grpId="4"/>
      <p:bldP spid="11" grpId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副标题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23" y="803450"/>
            <a:ext cx="8332890" cy="14221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1" t="51077" r="21191"/>
          <a:stretch>
            <a:fillRect/>
          </a:stretch>
        </p:blipFill>
        <p:spPr>
          <a:xfrm>
            <a:off x="3570873" y="4271445"/>
            <a:ext cx="4867835" cy="198354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46382" y="1451787"/>
            <a:ext cx="1095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57584" y="1426596"/>
            <a:ext cx="154770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水溶性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89437" y="2124619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排水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05240" y="2746543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向上排空气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62084" y="3387300"/>
            <a:ext cx="21404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向下排空气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63752" y="1987560"/>
            <a:ext cx="8485426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与水反应，用</a:t>
            </a:r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</a:t>
            </a:r>
            <a:r>
              <a:rPr lang="en-US" altLang="zh-CN" sz="280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法收集，如图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；若气体密度比空气大，用</a:t>
            </a:r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法收集，如图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；若气体密度比空气小，用</a:t>
            </a:r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法收集，如图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1"/>
      <p:bldP spid="9" grpId="2"/>
      <p:bldP spid="10" grpId="3"/>
      <p:bldP spid="11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0840" y="35428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19100" y="482600"/>
            <a:ext cx="778510" cy="1151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88" y="1489001"/>
            <a:ext cx="9878645" cy="2724297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984154" y="3398638"/>
            <a:ext cx="4426757" cy="677108"/>
            <a:chOff x="1669243" y="1651352"/>
            <a:chExt cx="4426757" cy="677108"/>
          </a:xfrm>
          <a:solidFill>
            <a:schemeClr val="bg1"/>
          </a:solidFill>
        </p:grpSpPr>
        <p:sp>
          <p:nvSpPr>
            <p:cNvPr id="5" name="文本框 4"/>
            <p:cNvSpPr txBox="1"/>
            <p:nvPr/>
          </p:nvSpPr>
          <p:spPr>
            <a:xfrm>
              <a:off x="1669243" y="1651352"/>
              <a:ext cx="4426757" cy="67710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sz="1400">
                  <a:solidFill>
                    <a:srgbClr val="00B0F0"/>
                  </a:solidFill>
                </a:rPr>
                <a:t>1</a:t>
              </a:r>
            </a:p>
            <a:p>
              <a:r>
                <a:rPr lang="en-US" altLang="zh-CN" sz="2400">
                  <a:solidFill>
                    <a:srgbClr val="00B0F0"/>
                  </a:solidFill>
                </a:rPr>
                <a:t>1</a:t>
              </a:r>
              <a:endParaRPr lang="zh-CN" altLang="en-US" sz="2400">
                <a:solidFill>
                  <a:srgbClr val="00B0F0"/>
                </a:solidFill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39496" y="1670818"/>
              <a:ext cx="4286250" cy="638175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23" name="图片 22" descr="5b62cf574196c"/>
          <p:cNvPicPr>
            <a:picLocks noChangeAspect="1"/>
          </p:cNvPicPr>
          <p:nvPr/>
        </p:nvPicPr>
        <p:blipFill>
          <a:blip r:embed="rId6"/>
          <a:srcRect b="14761"/>
          <a:stretch>
            <a:fillRect/>
          </a:stretch>
        </p:blipFill>
        <p:spPr>
          <a:xfrm>
            <a:off x="8982075" y="4056380"/>
            <a:ext cx="2600960" cy="22174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000" p14:dur="4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46480" y="541655"/>
            <a:ext cx="1009904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（2019•东营）如图为金刚、石墨和C</a:t>
            </a:r>
            <a:r>
              <a:rPr lang="zh-CN" altLang="en-US"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的结构模型图，图中小球代表碳原子。下列说法不正确的是（　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A．原子的排列方式改变，则构成的物质种类改变	</a:t>
            </a: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B．相同元素组成的不同物质，在足量的氧气中完全燃烧，产物相同	</a:t>
            </a: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C．相同元素组成的不同物质，化学性质相同	</a:t>
            </a: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D．在特定的条件下，石墨既可转化为金刚石，也可转化为C</a:t>
            </a:r>
            <a:r>
              <a:rPr lang="zh-CN" altLang="en-US"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</a:p>
        </p:txBody>
      </p:sp>
      <p:pic>
        <p:nvPicPr>
          <p:cNvPr id="4" name="图片 3" descr="菁优网：http://www.jyeoo.co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0" y="1494155"/>
            <a:ext cx="4956175" cy="17818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275580" y="972185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11885" y="5255260"/>
            <a:ext cx="99675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【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解析】相同元素可以组成不同物质，但化学性质不相同，因为同种分子性质相同，不同的分子性质不同，分子式保持物质化学性质的最小粒子。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46480" y="541655"/>
            <a:ext cx="100990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广州）金刚石和石墨是常见的碳单质，其结构如图所示。下列说法正确的是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构成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金刚石和石墨的原子大小不同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金刚石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和石墨中原子排列方式相同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C.1 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金刚石和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 g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石墨所含原子数相同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金刚石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和石墨在氧气中都不能燃烧</a:t>
            </a:r>
            <a:endParaRPr lang="zh-CN" altLang="en-US" sz="2400" b="1" baseline="-25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29002" y="927029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solidFill>
                  <a:srgbClr val="FF0000"/>
                </a:solidFill>
              </a:rPr>
              <a:t>C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423" y="1448999"/>
            <a:ext cx="4783452" cy="2565968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00760" y="849630"/>
            <a:ext cx="105537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（2021•丽水）我国宣布力争于2060年前实现“碳中和”，即二氧化碳的排放与吸收互相平衡（如图）。下列途径中属于吸收二氧化碳的是（　　）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A．绿色植物的光合作用	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B．化石燃料的燃烧	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C．微生物的氧化分解	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D．生物的呼吸作用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57180" y="1626870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12520" y="4728845"/>
            <a:ext cx="99675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</a:rPr>
              <a:t>【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解析】光合作用吸收二氧化碳释放出氧气，这是自然界消耗二氧化碳的主要途径之一。</a:t>
            </a:r>
            <a:endParaRPr lang="en-US" altLang="zh-CN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" name="图片24" descr="菁优网：http://www.jyeoo.co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370" y="2297430"/>
            <a:ext cx="3049270" cy="19665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46480" y="1240155"/>
            <a:ext cx="100990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德阳）保护环境，共建美丽地球家园。以下践行“低碳”生活理念的做法不合理的是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加强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新能源汽车的研发和推广应用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废旧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书籍、报纸分类回收，再利用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提高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煤的开采水平，推广利用煤进行火力发电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减少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使用化石燃料，开发利用太阳能、风能等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48202" y="1579738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solidFill>
                  <a:srgbClr val="FF0000"/>
                </a:solidFill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046480" y="541655"/>
            <a:ext cx="100990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眉山）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构建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知识网络能提高学习的效率。下图为有关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</a:t>
            </a:r>
            <a:r>
              <a:rPr lang="en-US" altLang="zh-CN" sz="1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的知识网络图，以下判断错误的是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①中碳元素的化合价为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+4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价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②中阳离子符号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③由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种元素组成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①和⑤发生反应转化为④的化学方程式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71523" y="917756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6142" y="4609594"/>
            <a:ext cx="10445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解析】离子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的表示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方法是在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表示该离子的元素符号右上角，标出该离子所带的正负电荷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数。数字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在前，正负符号在后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个电荷时，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省略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0" y="1148715"/>
            <a:ext cx="2555875" cy="2571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0" y="3762886"/>
            <a:ext cx="2371725" cy="676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557" y="2393602"/>
            <a:ext cx="685800" cy="3905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46480" y="541655"/>
            <a:ext cx="100990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重庆）碳及其部分化合物的转化关系如图所示，其中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表示转化中的另一种反应物。下列说法错误的是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A.X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可以是单质或氧化物</a:t>
            </a:r>
          </a:p>
          <a:p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①中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一定发生了氧化反应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C.Y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可以是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CaCl</a:t>
            </a:r>
            <a:r>
              <a:rPr lang="en-US" altLang="zh-CN" sz="1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溶液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打开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碳酸饮料瓶盖时会发生反应②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12380" y="938317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solidFill>
                  <a:srgbClr val="FF0000"/>
                </a:solidFill>
              </a:rPr>
              <a:t>C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459" y="2042582"/>
            <a:ext cx="4752916" cy="2100439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0" y="4653280"/>
            <a:ext cx="2494280" cy="6203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2613" y="394899"/>
            <a:ext cx="10099040" cy="6000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德阳）某兴趣小组同学设计并进行了如下图所示实验探究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</a:t>
            </a:r>
            <a:r>
              <a:rPr lang="en-US" altLang="zh-CN" sz="1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的相关性质。为避免盐酸挥发出的</a:t>
            </a:r>
            <a:r>
              <a:rPr lang="en-US" altLang="zh-CN" sz="2400" b="1" err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HCl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对实验的干扰，选用稀硫酸与碳酸钠反应制取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</a:t>
            </a:r>
            <a:r>
              <a:rPr lang="en-US" altLang="zh-CN" sz="1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）写出装置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中仪器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名称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）实验中装置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内浓硫酸的作用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）对比装置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中实验现象，观察到干花不变色，湿花变红色，可得出的结论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</a:t>
            </a:r>
            <a:r>
              <a:rPr lang="en-US" altLang="zh-CN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用化学方程式表达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）持续通入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</a:t>
            </a:r>
            <a:r>
              <a:rPr lang="en-US" altLang="zh-CN" sz="1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，观察到装置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中的现象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）依据装置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中观察到点燃的蜡烛由低到高依次熄灭，可得出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</a:t>
            </a:r>
            <a:r>
              <a:rPr lang="en-US" altLang="zh-CN" sz="1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的性质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</a:t>
            </a:r>
            <a:r>
              <a:rPr lang="zh-CN" altLang="en-US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lang="en-US" altLang="zh-CN" sz="2400" b="1" u="sng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471" y="1171928"/>
            <a:ext cx="6268776" cy="246309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67960" y="3634740"/>
            <a:ext cx="1481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分液漏斗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83910" y="4003675"/>
            <a:ext cx="2767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干燥气体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112635" y="5116195"/>
            <a:ext cx="2767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石灰水变浑浊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81455" y="5832475"/>
            <a:ext cx="6553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密度比空气的大，不能燃烧，也不能支持燃烧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  <p:bldP spid="7" grpId="2"/>
      <p:bldP spid="8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550670" y="1056005"/>
            <a:ext cx="9090025" cy="3928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（1）根据常见仪器的名称，进行分析解答。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（2）根据浓硫酸具有吸水性，进行分析判断。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（3）对比装置C与D中的实验现象，观察到干花不变色，湿花变红色，是因为二氧化碳与水反应生成碳酸，进行分析解答。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（4）根据二氧化碳与石灰水中的氢氧化钙反应生成碳酸钙沉淀和水，进行分析解答。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（5）根据点燃的蜡烛由低到高依次熄灭，进行分析解答。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46480" y="541655"/>
            <a:ext cx="10099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苏州）下列有关实验室制取二氧化碳气体的操作图示正确的是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87313" y="893161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A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314" y="1504918"/>
            <a:ext cx="5582708" cy="45049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易错剖析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内容占位符 1"/>
          <p:cNvSpPr txBox="1"/>
          <p:nvPr/>
        </p:nvSpPr>
        <p:spPr>
          <a:xfrm>
            <a:off x="406574" y="1122895"/>
            <a:ext cx="11387979" cy="6245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0" indent="720090" algn="just" defTabSz="914400" rtl="0" eaLnBrk="1" latinLnBrk="0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5560695"/>
                <a:tab pos="10046970"/>
              </a:tabLst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80975"/>
            <a:r>
              <a:rPr lang="zh-CN" altLang="en-US" b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特别提醒</a:t>
            </a:r>
            <a:endParaRPr lang="zh-CN" altLang="en-US" b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76686" y="349521"/>
            <a:ext cx="3044200" cy="1085148"/>
            <a:chOff x="2903735" y="2367977"/>
            <a:chExt cx="7108938" cy="2016177"/>
          </a:xfrm>
        </p:grpSpPr>
        <p:pic>
          <p:nvPicPr>
            <p:cNvPr id="7" name="图片 492546" descr="栏目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65749" y="2609031"/>
              <a:ext cx="5846924" cy="154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492547" descr="栏目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03735" y="2367977"/>
              <a:ext cx="2264892" cy="201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492548"/>
            <p:cNvSpPr txBox="1">
              <a:spLocks noChangeArrowheads="1"/>
            </p:cNvSpPr>
            <p:nvPr/>
          </p:nvSpPr>
          <p:spPr bwMode="auto">
            <a:xfrm>
              <a:off x="5087094" y="2901875"/>
              <a:ext cx="4752528" cy="854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</a:lstStyle>
            <a:p>
              <a:pPr algn="ctr" eaLnBrk="0" hangingPunct="0"/>
              <a:r>
                <a:rPr lang="zh-CN" altLang="en-US" sz="2800" b="1" smtClean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特别提醒</a:t>
              </a:r>
              <a:endPara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492549" descr="Applicatio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80388" y="2655161"/>
              <a:ext cx="1090099" cy="1090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250" y="1308100"/>
            <a:ext cx="8719185" cy="51015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02" y="339513"/>
            <a:ext cx="1914525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23902" y="1015788"/>
            <a:ext cx="100990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12.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潍坊）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化学教育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期，报道了一种“氧化铜还原实验”一体化装置（如图）。下列说法错误的是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酒精灯加热氧化铜部位，无明显现象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证明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二氧化碳不能还原氧化铜</a:t>
            </a: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先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用酒精灯加热炭粉再加热氧化铜，黑色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氧化铜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变为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红色，证明炭粉还原氧化铜</a:t>
            </a: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加热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炭粉过程中发生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气球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可防止有害气体外逸，污染空气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176824" y="1626921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24" descr="菁优网：http://www.jyeoo.com"/>
          <p:cNvPicPr/>
          <p:nvPr/>
        </p:nvPicPr>
        <p:blipFill>
          <a:blip r:embed="rId3"/>
          <a:stretch>
            <a:fillRect/>
          </a:stretch>
        </p:blipFill>
        <p:spPr>
          <a:xfrm>
            <a:off x="8081998" y="2274639"/>
            <a:ext cx="3726180" cy="23086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777" y="4303959"/>
            <a:ext cx="1688923" cy="63543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113" y="214805"/>
            <a:ext cx="1885950" cy="676275"/>
          </a:xfrm>
          <a:prstGeom prst="rect">
            <a:avLst/>
          </a:prstGeom>
        </p:spPr>
      </p:pic>
      <p:pic>
        <p:nvPicPr>
          <p:cNvPr id="6" name="图片 5" descr="菁优网：http://www.jyeoo.com"/>
          <p:cNvPicPr/>
          <p:nvPr/>
        </p:nvPicPr>
        <p:blipFill>
          <a:blip r:embed="rId3"/>
          <a:stretch>
            <a:fillRect/>
          </a:stretch>
        </p:blipFill>
        <p:spPr>
          <a:xfrm>
            <a:off x="9412957" y="2411128"/>
            <a:ext cx="2180731" cy="18377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988906" y="552943"/>
            <a:ext cx="100990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南京）某兴趣小组利用压强传感器研究氢氧化钠溶液吸收二氧化碳的情况。用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250 mL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的烧瓶收集满纯净的二氧化碳，连接压强传感器，同时采集数据，用注射器同时等速度分别注入三种不同浓度的氢氧化钠溶液各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15 mL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，片刻后，同时振荡烧瓶，等待反应完成。采集的数据如图所示，下列说法正确的是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 ）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A.0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段曲线呈现这种形态是因为注入氢氧化钠溶液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未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进行振荡</a:t>
            </a: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B.t1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段曲线呈现这种形态是因为注入氢氧化钠溶液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后进行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振荡</a:t>
            </a:r>
          </a:p>
          <a:p>
            <a:pPr>
              <a:lnSpc>
                <a:spcPct val="150000"/>
              </a:lnSpc>
            </a:pPr>
            <a:r>
              <a:rPr lang="en-US" altLang="zh-CN" sz="2400" b="1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三种曲线所示实验，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t3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时烧瓶内压强由大到小的顺序是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＞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＞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</a:p>
          <a:p>
            <a:pPr>
              <a:lnSpc>
                <a:spcPct val="150000"/>
              </a:lnSpc>
            </a:pPr>
            <a:r>
              <a:rPr lang="en-US" altLang="zh-CN" sz="2400" b="1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三种曲线所示实验，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t3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时被吸收的二氧化碳的体积由大到小的顺序是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＞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＞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87058" y="2808038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99" y="339513"/>
            <a:ext cx="1885950" cy="676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23902" y="1015788"/>
            <a:ext cx="100990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en-US" altLang="zh-CN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2021•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宁夏）实验室制取一氧化碳发生的化学反应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用如图所示的装置制取一氧化碳并还原氧化铜时，下列</a:t>
            </a: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说法不正确</a:t>
            </a:r>
            <a:endParaRPr lang="en-US" altLang="zh-CN" sz="2400" b="1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是（　　）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．反应过程中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处黑色粉末逐渐变成红色	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．浓硫酸在制取一氧化碳的反应中起催化作用	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．大气球的作用是收集一氧化碳，防止其污染空气	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．该实验所涉及到的反应类型有分解反应和置换反应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91710" y="2217992"/>
            <a:ext cx="274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436" y="1131433"/>
            <a:ext cx="2911249" cy="4417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7312" y="2217992"/>
            <a:ext cx="3777499" cy="2103637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178</Paragraphs>
  <Slides>34</Slides>
  <Notes>14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baseType="lpstr" size="35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239</cp:revision>
  <dcterms:created xsi:type="dcterms:W3CDTF">2019-06-19T02:08:00Z</dcterms:created>
  <dcterms:modified xsi:type="dcterms:W3CDTF">2021-10-21T01:14:32Z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9B44B1C442984AD9A92A81A1D4B956F6</vt:lpwstr>
  </property>
  <property fmtid="{D5CDD505-2E9C-101B-9397-08002B2CF9AE}" pid="3" name="KSOProductBuildVer">
    <vt:lpwstr>2052-11.1.0.11365</vt:lpwstr>
  </property>
</Properties>
</file>