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25" r:id="rId1"/>
    <p:sldMasterId id="2147484762" r:id="rId2"/>
  </p:sldMasterIdLst>
  <p:notesMasterIdLst>
    <p:notesMasterId r:id="rId3"/>
  </p:notesMasterIdLst>
  <p:sldIdLst>
    <p:sldId id="742" r:id="rId4"/>
    <p:sldId id="745" r:id="rId5"/>
    <p:sldId id="748" r:id="rId6"/>
    <p:sldId id="751" r:id="rId7"/>
    <p:sldId id="757" r:id="rId9"/>
    <p:sldId id="760" r:id="rId10"/>
    <p:sldId id="763" r:id="rId11"/>
    <p:sldId id="766" r:id="rId12"/>
    <p:sldId id="772" r:id="rId14"/>
    <p:sldId id="775" r:id="rId15"/>
    <p:sldId id="778" r:id="rId16"/>
    <p:sldId id="781" r:id="rId17"/>
    <p:sldId id="784" r:id="rId18"/>
    <p:sldId id="790" r:id="rId20"/>
    <p:sldId id="793" r:id="rId21"/>
    <p:sldId id="796" r:id="rId22"/>
    <p:sldId id="799" r:id="rId23"/>
    <p:sldId id="802" r:id="rId24"/>
    <p:sldId id="808" r:id="rId26"/>
    <p:sldId id="811" r:id="rId27"/>
    <p:sldId id="814" r:id="rId28"/>
    <p:sldId id="817" r:id="rId29"/>
    <p:sldId id="823" r:id="rId31"/>
    <p:sldId id="826" r:id="rId32"/>
    <p:sldId id="829" r:id="rId33"/>
    <p:sldId id="832" r:id="rId34"/>
    <p:sldId id="835" r:id="rId35"/>
    <p:sldId id="841" r:id="rId37"/>
    <p:sldId id="844" r:id="rId38"/>
    <p:sldId id="847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26" r:id="rId1"/>
    <p:sldLayoutId id="2147484727" r:id="rId2"/>
    <p:sldLayoutId id="2147484728" r:id="rId3"/>
    <p:sldLayoutId id="2147484729" r:id="rId4"/>
    <p:sldLayoutId id="2147484730" r:id="rId5"/>
    <p:sldLayoutId id="2147484731" r:id="rId6"/>
    <p:sldLayoutId id="2147484732" r:id="rId7"/>
    <p:sldLayoutId id="2147484733" r:id="rId8"/>
    <p:sldLayoutId id="2147484734" r:id="rId9"/>
    <p:sldLayoutId id="2147484735" r:id="rId10"/>
    <p:sldLayoutId id="21474847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763" r:id="rId1"/>
    <p:sldLayoutId id="2147484764" r:id="rId2"/>
    <p:sldLayoutId id="2147484765" r:id="rId3"/>
    <p:sldLayoutId id="2147484766" r:id="rId4"/>
    <p:sldLayoutId id="2147484767" r:id="rId5"/>
    <p:sldLayoutId id="2147484768" r:id="rId6"/>
    <p:sldLayoutId id="2147484769" r:id="rId7"/>
    <p:sldLayoutId id="2147484770" r:id="rId8"/>
    <p:sldLayoutId id="2147484771" r:id="rId9"/>
    <p:sldLayoutId id="2147484772" r:id="rId10"/>
    <p:sldLayoutId id="21474847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技术创新与教育发展：数字校园的关联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引言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数字校园的技术创新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数字校园的教育发展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技术创新与教育发展的关联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数字校园的建设实践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88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内容1：背景介绍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内容2：引言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内容3：数字校园的关联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内容4：技术创新与教育发展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数字校园的发展趋势</a:t>
            </a:r>
            <a:endParaRPr altLang="en-US" lang="zh-CN"/>
          </a:p>
        </p:txBody>
      </p:sp>
      <p:sp>
        <p:nvSpPr>
          <p:cNvPr id="10489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数字化教育环境建设：数字化教育环境是数字校园的基础，包括多媒体教室、网络教室、虚拟实验室等。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数字化教育资源建设：数字化教育资源是数字校园的核心，包括多媒体课件、网络课程、在线考试等。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数字化教育管理建设：数字化教育管理是数字校园的关键，包括学生管理、教师管理、教务管理等。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数字化教育应用服务建设：数字化教育应用服务是数字校园的支撑，包括在线学习平台、在线考试系统、在线交流平台等。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技术创新与教育发展的关系</a:t>
            </a:r>
            <a:endParaRPr altLang="en-US" lang="zh-CN"/>
          </a:p>
        </p:txBody>
      </p:sp>
      <p:sp>
        <p:nvSpPr>
          <p:cNvPr id="10490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数字校园在教育发展中的作用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数字校园是技术创新与教育发展的结合点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教育发展引领技术创新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技术创新推动教育发展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数字校园的技术创新</a:t>
            </a:r>
            <a:endParaRPr altLang="en-US" lang="zh-CN"/>
          </a:p>
        </p:txBody>
      </p:sp>
      <p:sp>
        <p:nvSpPr>
          <p:cNvPr id="1049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云计算技术的应用</a:t>
            </a:r>
            <a:endParaRPr altLang="en-US" lang="zh-CN"/>
          </a:p>
        </p:txBody>
      </p:sp>
      <p:sp>
        <p:nvSpPr>
          <p:cNvPr id="10491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云计算技术对数字校园的积极影响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数字校园中云计算技术的应用场景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云计算技术的发展趋势和未来展望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大数据技术的运用</a:t>
            </a:r>
            <a:endParaRPr altLang="en-US" lang="zh-CN"/>
          </a:p>
        </p:txBody>
      </p:sp>
      <p:sp>
        <p:nvSpPr>
          <p:cNvPr id="10491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数据收集与分析：通过大数据技术收集、整理和分析海量数据，为数字校园提供决策支持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个性化教学：利用大数据技术分析学生的学习习惯和需求，为每位学生提供定制化的教学方案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智能管理：通过大数据技术对校园各项事务进行智能化管理，提高管理效率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预测与评估：通过大数据技术对学生的学习成绩、行为等进行预测和评估，为教学提供参考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人工智能技术的融合</a:t>
            </a:r>
            <a:endParaRPr altLang="en-US" lang="zh-CN"/>
          </a:p>
        </p:txBody>
      </p:sp>
      <p:sp>
        <p:nvSpPr>
          <p:cNvPr id="10492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人工智能技术在教学中的应用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人工智能技术对教育资源的影响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人工智能技术对教育模式的改变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人工智能技术对教育质量的提升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物联网技术的推广</a:t>
            </a:r>
            <a:endParaRPr altLang="en-US" lang="zh-CN"/>
          </a:p>
        </p:txBody>
      </p:sp>
      <p:sp>
        <p:nvSpPr>
          <p:cNvPr id="1049300" name="图形"/>
          <p:cNvSpPr/>
          <p:nvPr>
            <p:custDataLst>
              <p:tags r:id="rId1"/>
            </p:custDataLst>
          </p:nvPr>
        </p:nvSpPr>
        <p:spPr>
          <a:xfrm>
            <a:off x="838200" y="1558615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302" name="任意多边形 18"/>
          <p:cNvSpPr/>
          <p:nvPr>
            <p:custDataLst>
              <p:tags r:id="rId2"/>
            </p:custDataLst>
          </p:nvPr>
        </p:nvSpPr>
        <p:spPr>
          <a:xfrm>
            <a:off x="10454115" y="1558615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304" name="标题"/>
          <p:cNvSpPr txBox="1"/>
          <p:nvPr>
            <p:custDataLst>
              <p:tags r:id="rId3"/>
            </p:custDataLst>
          </p:nvPr>
        </p:nvSpPr>
        <p:spPr>
          <a:xfrm>
            <a:off x="866810" y="1626183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06" name="正文"/>
          <p:cNvSpPr txBox="1"/>
          <p:nvPr>
            <p:custDataLst>
              <p:tags r:id="rId4"/>
            </p:custDataLst>
          </p:nvPr>
        </p:nvSpPr>
        <p:spPr>
          <a:xfrm>
            <a:off x="1940588" y="1626183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物联网技术定义：物联网技术是一种基于互联网的计算方式，通过射频识别、红外感应器、全球定位系统等设备，对物品进行信息交换和通信。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29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848063" y="171992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308" name="图形"/>
          <p:cNvSpPr/>
          <p:nvPr>
            <p:custDataLst>
              <p:tags r:id="rId6"/>
            </p:custDataLst>
          </p:nvPr>
        </p:nvSpPr>
        <p:spPr>
          <a:xfrm>
            <a:off x="838200" y="271030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310" name="任意多边形 22"/>
          <p:cNvSpPr/>
          <p:nvPr>
            <p:custDataLst>
              <p:tags r:id="rId7"/>
            </p:custDataLst>
          </p:nvPr>
        </p:nvSpPr>
        <p:spPr>
          <a:xfrm>
            <a:off x="10454115" y="271030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312" name="标题"/>
          <p:cNvSpPr txBox="1"/>
          <p:nvPr>
            <p:custDataLst>
              <p:tags r:id="rId8"/>
            </p:custDataLst>
          </p:nvPr>
        </p:nvSpPr>
        <p:spPr>
          <a:xfrm>
            <a:off x="866810" y="2777877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14" name="正文"/>
          <p:cNvSpPr txBox="1"/>
          <p:nvPr>
            <p:custDataLst>
              <p:tags r:id="rId9"/>
            </p:custDataLst>
          </p:nvPr>
        </p:nvSpPr>
        <p:spPr>
          <a:xfrm>
            <a:off x="1940588" y="2777877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物联网技术在数字校园中的应用：通过物联网技术，可以实现校园内各种设备的智能化管理和控制，提高校园的安全性和效率。例如，通过射频识别技术，可以实现学生和教师的身份识别和考勤管理；通过全球定位系统，可以实现校园车辆的定位和调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48063" y="2871011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316" name="图形"/>
          <p:cNvSpPr/>
          <p:nvPr>
            <p:custDataLst>
              <p:tags r:id="rId11"/>
            </p:custDataLst>
          </p:nvPr>
        </p:nvSpPr>
        <p:spPr>
          <a:xfrm>
            <a:off x="838200" y="3862003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318" name="任意多边形 22"/>
          <p:cNvSpPr/>
          <p:nvPr>
            <p:custDataLst>
              <p:tags r:id="rId12"/>
            </p:custDataLst>
          </p:nvPr>
        </p:nvSpPr>
        <p:spPr>
          <a:xfrm>
            <a:off x="10454115" y="3862003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320" name="标题"/>
          <p:cNvSpPr txBox="1"/>
          <p:nvPr>
            <p:custDataLst>
              <p:tags r:id="rId13"/>
            </p:custDataLst>
          </p:nvPr>
        </p:nvSpPr>
        <p:spPr>
          <a:xfrm>
            <a:off x="866810" y="3929571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22" name="正文"/>
          <p:cNvSpPr txBox="1"/>
          <p:nvPr>
            <p:custDataLst>
              <p:tags r:id="rId14"/>
            </p:custDataLst>
          </p:nvPr>
        </p:nvSpPr>
        <p:spPr>
          <a:xfrm>
            <a:off x="1940588" y="3929571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物联网技术的推广价值：物联网技术的推广不仅可以提高数字校园的智能化水平，还可以为其他领域提供技术支持。例如，在医疗领域，通过物联网技术可以实现医疗设备和患者的远程监控和管理；在智能交通领域，通过物联网技术可以实现交通信号的智能化控制和车辆的自动驾驶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3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848063" y="402270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324" name="图形"/>
          <p:cNvSpPr/>
          <p:nvPr>
            <p:custDataLst>
              <p:tags r:id="rId16"/>
            </p:custDataLst>
          </p:nvPr>
        </p:nvSpPr>
        <p:spPr>
          <a:xfrm>
            <a:off x="838200" y="501308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326" name="任意多边形 22"/>
          <p:cNvSpPr/>
          <p:nvPr>
            <p:custDataLst>
              <p:tags r:id="rId17"/>
            </p:custDataLst>
          </p:nvPr>
        </p:nvSpPr>
        <p:spPr>
          <a:xfrm>
            <a:off x="10454115" y="501308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328" name="标题"/>
          <p:cNvSpPr txBox="1"/>
          <p:nvPr>
            <p:custDataLst>
              <p:tags r:id="rId18"/>
            </p:custDataLst>
          </p:nvPr>
        </p:nvSpPr>
        <p:spPr>
          <a:xfrm>
            <a:off x="866810" y="5081265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30" name="正文"/>
          <p:cNvSpPr txBox="1"/>
          <p:nvPr>
            <p:custDataLst>
              <p:tags r:id="rId19"/>
            </p:custDataLst>
          </p:nvPr>
        </p:nvSpPr>
        <p:spPr>
          <a:xfrm>
            <a:off x="1940588" y="5081265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物联网技术的未来发展：随着技术的不断进步和应用场景的不断扩展，物联网技术将会在未来发挥更加重要的作用。例如，通过5G网络和人工智能技术的应用，可以实现更加高效和智能的物联网应用。同时，随着人们对数据安全和隐私保护的重视，物联网技术也将会在数据加密和隐私保护方面得到更加广泛的应用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5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848063" y="5174399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数字校园的教育发展</a:t>
            </a:r>
            <a:endParaRPr altLang="en-US" lang="zh-CN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教学模式的变革</a:t>
            </a:r>
            <a:endParaRPr altLang="en-US" lang="zh-CN"/>
          </a:p>
        </p:txBody>
      </p:sp>
      <p:sp>
        <p:nvSpPr>
          <p:cNvPr id="10494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传统教学模式与数字校园的对比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数字校园对教育资源的整合与优化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教学模式的创新与实践案例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未来教学模式的发展趋势与挑战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学习方式的多样化</a:t>
            </a:r>
            <a:endParaRPr altLang="en-US" lang="zh-CN"/>
          </a:p>
        </p:txBody>
      </p:sp>
      <p:sp>
        <p:nvSpPr>
          <p:cNvPr id="10494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线上课程：提供丰富的学习资源，满足不同学生的学习需求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线下实践：通过实地考察、实验等方式，增强学生的实践能力和动手能力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自主学习：学生可以根据自己的兴趣和需求，自主选择学习内容和方式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合作学习：学生可以通过小组讨论、协作等方式，共同完成学习任务，培养团队合作精神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教育资源的共享</a:t>
            </a:r>
            <a:endParaRPr altLang="en-US" lang="zh-CN"/>
          </a:p>
        </p:txBody>
      </p:sp>
      <p:sp>
        <p:nvSpPr>
          <p:cNvPr id="10495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数字校园的建设促进了教育资源的共享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数字校园实现了优质教育资源的均衡分配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数字校园提高了教育资源的利用效率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数字校园为教育资源的共享提供了技术支持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教育质量的提升</a:t>
            </a:r>
            <a:endParaRPr altLang="en-US" lang="zh-CN"/>
          </a:p>
        </p:txBody>
      </p:sp>
      <p:sp>
        <p:nvSpPr>
          <p:cNvPr id="10495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数字校园提高了教学效率，使教师有更多时间关注学生个体发展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数字校园的建设促进了教育资源的均衡分配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数字校园提供了多样化的教学方式，满足不同学生的需求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数字校园促进了教育公平，让更多学生享受到优质教育资源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技术创新与教育发展的关联</a:t>
            </a:r>
            <a:endParaRPr altLang="en-US" lang="zh-CN"/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技术创新推动教育发展</a:t>
            </a:r>
            <a:endParaRPr altLang="en-US" lang="zh-CN"/>
          </a:p>
        </p:txBody>
      </p:sp>
      <p:sp>
        <p:nvSpPr>
          <p:cNvPr id="10496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技术创新促进教育公平和提高教育质量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技术创新推动教育国际化进程和交流合作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技术创新为教育发展提供新的教学模式和手段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技术创新提高教育资源的利用效率和覆盖范围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教育发展引领技术创新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教育需求推动技术创新：教育领域的需求不断推动着技术创新的发展，例如在线教育、虚拟实验室等技术的出现。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教育资源促进技术创新：教育资源的丰富和共享，如开放式课程、数字化教材等，为技术创新提供了更多的机会和平台。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教育改革引领技术创新：教育改革的方向和目标，如个性化教育、素质教育等，引领着技术创新的方向和重点。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教育实践推动技术创新：教学实践中的问题和挑战，如提高教学效果、优化教学方式等，为技术创新提供了实际应用场景和需求。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技术创新与教育发展的互动关系</a:t>
            </a:r>
            <a:endParaRPr altLang="en-US" lang="zh-CN"/>
          </a:p>
        </p:txBody>
      </p:sp>
      <p:sp>
        <p:nvSpPr>
          <p:cNvPr id="10498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技术创新与教育发展的相互影响：技术创新与教育发展之间存在着密切的相互影响关系。技术的进步为教育提供了更多的可能性，而教育的变革和发展也为技术提供了更多的应用场景和机会。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关联：数字校园是技术创新与教育发展相互关联的一个具体体现。数字校园通过整合各种信息技术和教育资源，为教育提供了一个全新的、高效的教学环境，同时也为技术的创新和应用提供了更多的机会和场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技术创新推动教育发展：随着技术的不断进步，教育领域也在不断变革。技术创新为教育提供了更多的资源和工具，使得教育更加高效、便捷和个性化。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8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教育发展促进技术创新：教育的发展不仅需要技术的支持，同时也为技术的创新提供了更多的需求和动力。教育的变革和创新为技术提供了更多的应用场景和机会，推动了技术的进一步发展。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数字校园的建设实践</a:t>
            </a:r>
            <a:endParaRPr altLang="en-US" lang="zh-CN"/>
          </a:p>
        </p:txBody>
      </p:sp>
      <p:sp>
        <p:nvSpPr>
          <p:cNvPr id="10498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建设目标与原则</a:t>
            </a:r>
            <a:endParaRPr altLang="en-US" lang="zh-CN"/>
          </a:p>
        </p:txBody>
      </p:sp>
      <p:sp>
        <p:nvSpPr>
          <p:cNvPr id="1049920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22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建设目标：提高教育质量、促进教育公平、推动教育现代化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28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30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建设原则：以人为本、科学规划、注重实效、创新发展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建设内容与措施</a:t>
            </a:r>
            <a:endParaRPr altLang="en-US" lang="zh-CN"/>
          </a:p>
        </p:txBody>
      </p:sp>
      <p:sp>
        <p:nvSpPr>
          <p:cNvPr id="10499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建设目标：实现教育信息化、数字化、智能化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建设内容：硬件设施、软件系统、教学资源等方面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建设措施：政府引导、政策支持、企业参与等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建设成果：提高教育质量、促进教育公平、培养创新人才等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建设成果与效益</a:t>
            </a:r>
            <a:endParaRPr altLang="en-US" lang="zh-CN"/>
          </a:p>
        </p:txBody>
      </p:sp>
      <p:sp>
        <p:nvSpPr>
          <p:cNvPr id="10500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建设成果：完成了数字校园的基础设施建设，包括网络、服务器、存储设备等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效益：提高了教育教学的效率和质量，促进了教育资源的共享和优化配置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数字校园的应用：实现了在线教学、在线考试、在线办公等功能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未来发展：数字校园将继续向智能化、个性化方向发展，为教育发展注入新的动力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建设经验与启示</a:t>
            </a:r>
            <a:endParaRPr altLang="en-US" lang="zh-CN"/>
          </a:p>
        </p:txBody>
      </p:sp>
      <p:sp>
        <p:nvSpPr>
          <p:cNvPr id="10500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建设背景：介绍数字校园建设的背景和必要性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建设实践：详细介绍数字校园建设的实践过程，包括规划、设计、实施等方面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建设成果：介绍数字校园建设取得的成果和效益，如提高教育质量、促进教育公平等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建设经验：总结数字校园建设的经验教训，如注重顶层设计、强化技术支撑、加强人员培训等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启示：分析数字校园建设对教育发展的启示和意义，如推动教育信息化、促进教育现代化等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1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技术创新与教育发展相互促进，数字校园建设取得显著成果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未来数字校园建设需要进一步加强技术创新，提高教育信息化水平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数字校园建设将为教育现代化提供有力支撑，推动教育事业持续发展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数字校园建设在提高教育质量、促进教育公平方面发挥重要作用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研究展望</a:t>
            </a:r>
            <a:endParaRPr altLang="en-US" lang="zh-CN"/>
          </a:p>
        </p:txBody>
      </p:sp>
      <p:sp>
        <p:nvSpPr>
          <p:cNvPr id="10502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技术应用拓展：将更多先进技术应用于教育领域，提高教育质量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未来研究方向：探讨数字校园与技术创新之间的更深层次关系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跨学科合作：促进不同领域之间的合作，共同推动教育发展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政策支持：政府应加大对教育技术创新的支持力度，推动数字校园建设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2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2023-12-15T12:39:33Z</dcterms:created>
  <dcterms:modified xsi:type="dcterms:W3CDTF">2023-12-15T12:39:33Z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da877a09ab39464089513f3289896f13_21</vt:lpwstr>
  </property>
</Properties>
</file>