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542" r:id="rId1"/>
    <p:sldMasterId id="2147499579" r:id="rId2"/>
  </p:sldMasterIdLst>
  <p:notesMasterIdLst>
    <p:notesMasterId r:id="rId3"/>
  </p:notesMasterIdLst>
  <p:sldIdLst>
    <p:sldId id="7884" r:id="rId4"/>
    <p:sldId id="7889" r:id="rId5"/>
    <p:sldId id="7893" r:id="rId6"/>
    <p:sldId id="7896" r:id="rId7"/>
    <p:sldId id="7902" r:id="rId9"/>
    <p:sldId id="7905" r:id="rId10"/>
    <p:sldId id="7908" r:id="rId11"/>
    <p:sldId id="7911" r:id="rId12"/>
    <p:sldId id="7917" r:id="rId14"/>
    <p:sldId id="7920" r:id="rId15"/>
    <p:sldId id="7923" r:id="rId16"/>
    <p:sldId id="7926" r:id="rId17"/>
    <p:sldId id="7932" r:id="rId19"/>
    <p:sldId id="7935" r:id="rId20"/>
    <p:sldId id="7938" r:id="rId21"/>
    <p:sldId id="7941" r:id="rId22"/>
    <p:sldId id="7947" r:id="rId24"/>
    <p:sldId id="7950" r:id="rId25"/>
    <p:sldId id="7953" r:id="rId26"/>
    <p:sldId id="7956" r:id="rId27"/>
    <p:sldId id="7962" r:id="rId29"/>
    <p:sldId id="7965" r:id="rId30"/>
    <p:sldId id="7968" r:id="rId31"/>
    <p:sldId id="7972"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543" r:id="rId1"/>
    <p:sldLayoutId id="2147499544" r:id="rId2"/>
    <p:sldLayoutId id="2147499545" r:id="rId3"/>
    <p:sldLayoutId id="2147499546" r:id="rId4"/>
    <p:sldLayoutId id="2147499547" r:id="rId5"/>
    <p:sldLayoutId id="2147499548" r:id="rId6"/>
    <p:sldLayoutId id="2147499549" r:id="rId7"/>
    <p:sldLayoutId id="2147499550" r:id="rId8"/>
    <p:sldLayoutId id="2147499551" r:id="rId9"/>
    <p:sldLayoutId id="2147499552" r:id="rId10"/>
    <p:sldLayoutId id="214749955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9580" r:id="rId1"/>
    <p:sldLayoutId id="2147499581" r:id="rId2"/>
    <p:sldLayoutId id="2147499582" r:id="rId3"/>
    <p:sldLayoutId id="2147499583" r:id="rId4"/>
    <p:sldLayoutId id="2147499584" r:id="rId5"/>
    <p:sldLayoutId id="2147499585" r:id="rId6"/>
    <p:sldLayoutId id="2147499586" r:id="rId7"/>
    <p:sldLayoutId id="2147499587" r:id="rId8"/>
    <p:sldLayoutId id="2147499588" r:id="rId9"/>
    <p:sldLayoutId id="2147499589" r:id="rId10"/>
    <p:sldLayoutId id="214749959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tags" Target="../tags/tag167.xml"/><Relationship Id="rId14" Type="http://schemas.openxmlformats.org/officeDocument/2006/relationships/tags" Target="../tags/tag168.xml"/><Relationship Id="rId15" Type="http://schemas.openxmlformats.org/officeDocument/2006/relationships/tags" Target="../tags/tag169.xml"/><Relationship Id="rId16" Type="http://schemas.openxmlformats.org/officeDocument/2006/relationships/tags" Target="../tags/tag170.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tags" Target="../tags/tag218.xml"/><Relationship Id="rId16" Type="http://schemas.openxmlformats.org/officeDocument/2006/relationships/tags" Target="../tags/tag219.xml"/><Relationship Id="rId17" Type="http://schemas.openxmlformats.org/officeDocument/2006/relationships/tags" Target="../tags/tag220.xml"/><Relationship Id="rId18" Type="http://schemas.openxmlformats.org/officeDocument/2006/relationships/tags" Target="../tags/tag221.xml"/><Relationship Id="rId19" Type="http://schemas.openxmlformats.org/officeDocument/2006/relationships/tags" Target="../tags/tag222.xml"/><Relationship Id="rId20" Type="http://schemas.openxmlformats.org/officeDocument/2006/relationships/tags" Target="../tags/tag223.xml"/><Relationship Id="rId21" Type="http://schemas.openxmlformats.org/officeDocument/2006/relationships/tags" Target="../tags/tag224.xml"/><Relationship Id="rId22" Type="http://schemas.openxmlformats.org/officeDocument/2006/relationships/tags" Target="../tags/tag225.xml"/><Relationship Id="rId23" Type="http://schemas.openxmlformats.org/officeDocument/2006/relationships/tags" Target="../tags/tag226.xml"/><Relationship Id="rId24" Type="http://schemas.openxmlformats.org/officeDocument/2006/relationships/tags" Target="../tags/tag227.xml"/><Relationship Id="rId2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tags" Target="../tags/tag271.xml"/><Relationship Id="rId18" Type="http://schemas.openxmlformats.org/officeDocument/2006/relationships/tags" Target="../tags/tag272.xml"/><Relationship Id="rId19" Type="http://schemas.openxmlformats.org/officeDocument/2006/relationships/tags" Target="../tags/tag273.xml"/><Relationship Id="rId20" Type="http://schemas.openxmlformats.org/officeDocument/2006/relationships/tags" Target="../tags/tag274.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tags" Target="../tags/tag302.xml"/><Relationship Id="rId18" Type="http://schemas.openxmlformats.org/officeDocument/2006/relationships/tags" Target="../tags/tag303.xml"/><Relationship Id="rId19" Type="http://schemas.openxmlformats.org/officeDocument/2006/relationships/tags" Target="../tags/tag304.xml"/><Relationship Id="rId20" Type="http://schemas.openxmlformats.org/officeDocument/2006/relationships/tags" Target="../tags/tag305.xml"/><Relationship Id="rId21" Type="http://schemas.openxmlformats.org/officeDocument/2006/relationships/tags" Target="../tags/tag306.xml"/><Relationship Id="rId22" Type="http://schemas.openxmlformats.org/officeDocument/2006/relationships/tags" Target="../tags/tag307.xml"/><Relationship Id="rId23" Type="http://schemas.openxmlformats.org/officeDocument/2006/relationships/tags" Target="../tags/tag308.xml"/><Relationship Id="rId24" Type="http://schemas.openxmlformats.org/officeDocument/2006/relationships/tags" Target="../tags/tag309.xml"/><Relationship Id="rId25" Type="http://schemas.openxmlformats.org/officeDocument/2006/relationships/tags" Target="../tags/tag310.xml"/><Relationship Id="rId26" Type="http://schemas.openxmlformats.org/officeDocument/2006/relationships/tags" Target="../tags/tag311.xml"/><Relationship Id="rId27" Type="http://schemas.openxmlformats.org/officeDocument/2006/relationships/tags" Target="../tags/tag312.xml"/><Relationship Id="rId28" Type="http://schemas.openxmlformats.org/officeDocument/2006/relationships/tags" Target="../tags/tag313.xml"/><Relationship Id="rId29" Type="http://schemas.openxmlformats.org/officeDocument/2006/relationships/tags" Target="../tags/tag314.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企业管理中的社会责任与可持续发展</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企业管理与社会责任</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可持续发展在企业管理中的地位</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企业管理中社会责任与可持续发展的融合</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企业案例分析</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未来展望</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normAutofit fontScale="92593"/>
          </a:bodyPr>
          <a:p>
            <a:r>
              <a:rPr altLang="en-US" lang="zh-CN"/>
              <a:t>企业管理与社会责任</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企业管理的社会责任定义</a:t>
            </a:r>
            <a:endParaRPr altLang="en-US" lang="zh-CN"/>
          </a:p>
        </p:txBody>
      </p:sp>
      <p:sp>
        <p:nvSpPr>
          <p:cNvPr id="1048970" name="梯形 7"/>
          <p:cNvSpPr/>
          <p:nvPr>
            <p:custDataLst>
              <p:tags r:id="rId1"/>
            </p:custDataLst>
          </p:nvPr>
        </p:nvSpPr>
        <p:spPr>
          <a:xfrm flipV="1">
            <a:off x="608400"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8972" name="任意多边形: 形状 9"/>
          <p:cNvSpPr/>
          <p:nvPr>
            <p:custDataLst>
              <p:tags r:id="rId2"/>
            </p:custDataLst>
          </p:nvPr>
        </p:nvSpPr>
        <p:spPr>
          <a:xfrm>
            <a:off x="689729"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8974" name="矩形: 圆顶角 10"/>
          <p:cNvSpPr/>
          <p:nvPr>
            <p:custDataLst>
              <p:tags r:id="rId3"/>
            </p:custDataLst>
          </p:nvPr>
        </p:nvSpPr>
        <p:spPr>
          <a:xfrm flipH="1">
            <a:off x="608400"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8976" name="正文"/>
          <p:cNvSpPr txBox="1"/>
          <p:nvPr>
            <p:custDataLst>
              <p:tags r:id="rId4"/>
            </p:custDataLst>
          </p:nvPr>
        </p:nvSpPr>
        <p:spPr>
          <a:xfrm>
            <a:off x="736747" y="2988410"/>
            <a:ext cx="2240503" cy="2675749"/>
          </a:xfrm>
          <a:prstGeom prst="rect"/>
          <a:noFill/>
        </p:spPr>
        <p:txBody>
          <a:bodyPr anchor="t" anchorCtr="0" bIns="46800" lIns="90000" rIns="90000" rtlCol="0" tIns="46800" wrap="square">
            <a:normAutofit fontScale="87500"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定义：企业管理中的社会责任是指企业在经营活动中，除了追求经济效益外，还应积极履行对员工、客户、环境、社会等方面的责任，以实现企业的可持续发展。</a:t>
            </a:r>
            <a:endParaRPr altLang="en-US" sz="1600" lang="zh-CN" spc="150">
              <a:solidFill>
                <a:schemeClr val="tx1">
                  <a:lumMod val="65000"/>
                  <a:lumOff val="35000"/>
                </a:schemeClr>
              </a:solidFill>
              <a:latin typeface="+mn-ea"/>
            </a:endParaRPr>
          </a:p>
        </p:txBody>
      </p:sp>
      <p:sp>
        <p:nvSpPr>
          <p:cNvPr id="1048978" name="梯形 40"/>
          <p:cNvSpPr/>
          <p:nvPr>
            <p:custDataLst>
              <p:tags r:id="rId5"/>
            </p:custDataLst>
          </p:nvPr>
        </p:nvSpPr>
        <p:spPr>
          <a:xfrm flipV="1">
            <a:off x="3432664"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8980" name="任意多边形: 形状 41"/>
          <p:cNvSpPr/>
          <p:nvPr>
            <p:custDataLst>
              <p:tags r:id="rId6"/>
            </p:custDataLst>
          </p:nvPr>
        </p:nvSpPr>
        <p:spPr>
          <a:xfrm>
            <a:off x="3513993"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8982" name="矩形: 圆顶角 42"/>
          <p:cNvSpPr/>
          <p:nvPr>
            <p:custDataLst>
              <p:tags r:id="rId7"/>
            </p:custDataLst>
          </p:nvPr>
        </p:nvSpPr>
        <p:spPr>
          <a:xfrm flipH="1">
            <a:off x="3432664"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8984" name="正文"/>
          <p:cNvSpPr txBox="1"/>
          <p:nvPr>
            <p:custDataLst>
              <p:tags r:id="rId8"/>
            </p:custDataLst>
          </p:nvPr>
        </p:nvSpPr>
        <p:spPr>
          <a:xfrm>
            <a:off x="3561011"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内容：包括员工权益保护、安全生产、环境保护、公益事业等方面。</a:t>
            </a:r>
            <a:endParaRPr altLang="en-US" sz="1600" lang="zh-CN" spc="150">
              <a:solidFill>
                <a:schemeClr val="tx1">
                  <a:lumMod val="65000"/>
                  <a:lumOff val="35000"/>
                </a:schemeClr>
              </a:solidFill>
              <a:latin typeface="+mn-ea"/>
            </a:endParaRPr>
          </a:p>
        </p:txBody>
      </p:sp>
      <p:sp>
        <p:nvSpPr>
          <p:cNvPr id="1048986" name="梯形 46"/>
          <p:cNvSpPr/>
          <p:nvPr>
            <p:custDataLst>
              <p:tags r:id="rId9"/>
            </p:custDataLst>
          </p:nvPr>
        </p:nvSpPr>
        <p:spPr>
          <a:xfrm flipV="1">
            <a:off x="6256928"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8988" name="任意多边形: 形状 47"/>
          <p:cNvSpPr/>
          <p:nvPr>
            <p:custDataLst>
              <p:tags r:id="rId10"/>
            </p:custDataLst>
          </p:nvPr>
        </p:nvSpPr>
        <p:spPr>
          <a:xfrm>
            <a:off x="6338257"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8990" name="矩形: 圆顶角 48"/>
          <p:cNvSpPr/>
          <p:nvPr>
            <p:custDataLst>
              <p:tags r:id="rId11"/>
            </p:custDataLst>
          </p:nvPr>
        </p:nvSpPr>
        <p:spPr>
          <a:xfrm flipH="1">
            <a:off x="6256928"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8992" name="正文"/>
          <p:cNvSpPr txBox="1"/>
          <p:nvPr>
            <p:custDataLst>
              <p:tags r:id="rId12"/>
            </p:custDataLst>
          </p:nvPr>
        </p:nvSpPr>
        <p:spPr>
          <a:xfrm>
            <a:off x="6385275" y="2988410"/>
            <a:ext cx="2240503" cy="2675749"/>
          </a:xfrm>
          <a:prstGeom prst="rect"/>
          <a:noFill/>
        </p:spPr>
        <p:txBody>
          <a:bodyPr anchor="t" anchorCtr="0" bIns="46800" lIns="90000" rIns="90000" rtlCol="0" tIns="46800" wrap="square">
            <a:normAutofit fontScale="93750"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意义：企业管理中的社会责任不仅有助于提升企业的形象和品牌价值，还有助于促进企业的可持续发展，实现经济效益和社会效益的双赢。</a:t>
            </a:r>
            <a:endParaRPr altLang="en-US" sz="1600" lang="zh-CN" spc="150">
              <a:solidFill>
                <a:schemeClr val="tx1">
                  <a:lumMod val="65000"/>
                  <a:lumOff val="35000"/>
                </a:schemeClr>
              </a:solidFill>
              <a:latin typeface="+mn-ea"/>
            </a:endParaRPr>
          </a:p>
        </p:txBody>
      </p:sp>
      <p:sp>
        <p:nvSpPr>
          <p:cNvPr id="1048994" name="梯形 52"/>
          <p:cNvSpPr/>
          <p:nvPr>
            <p:custDataLst>
              <p:tags r:id="rId13"/>
            </p:custDataLst>
          </p:nvPr>
        </p:nvSpPr>
        <p:spPr>
          <a:xfrm flipV="1">
            <a:off x="9080557"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8996" name="任意多边形: 形状 53"/>
          <p:cNvSpPr/>
          <p:nvPr>
            <p:custDataLst>
              <p:tags r:id="rId14"/>
            </p:custDataLst>
          </p:nvPr>
        </p:nvSpPr>
        <p:spPr>
          <a:xfrm>
            <a:off x="9162521"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8998" name="矩形: 圆顶角 54"/>
          <p:cNvSpPr/>
          <p:nvPr>
            <p:custDataLst>
              <p:tags r:id="rId15"/>
            </p:custDataLst>
          </p:nvPr>
        </p:nvSpPr>
        <p:spPr>
          <a:xfrm flipH="1">
            <a:off x="9080557"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000" name="正文"/>
          <p:cNvSpPr txBox="1"/>
          <p:nvPr>
            <p:custDataLst>
              <p:tags r:id="rId16"/>
            </p:custDataLst>
          </p:nvPr>
        </p:nvSpPr>
        <p:spPr>
          <a:xfrm>
            <a:off x="9208904" y="2988410"/>
            <a:ext cx="2240503" cy="2675749"/>
          </a:xfrm>
          <a:prstGeom prst="rect"/>
          <a:noFill/>
        </p:spPr>
        <p:txBody>
          <a:bodyPr anchor="t" anchorCtr="0" bIns="46800" lIns="90000" rIns="90000" rtlCol="0" tIns="46800" wrap="square">
            <a:normAutofit fontScale="93750"/>
          </a:bodyPr>
          <a:p>
            <a:pPr algn="ctr" fontAlgn="auto" indent="0">
              <a:lnSpc>
                <a:spcPct val="130000"/>
              </a:lnSpc>
              <a:spcAft>
                <a:spcPts val="1000"/>
              </a:spcAft>
            </a:pPr>
            <a:r>
              <a:rPr altLang="en-US" dirty="0" sz="1600" lang="zh-CN" spc="150">
                <a:solidFill>
                  <a:schemeClr val="tx1">
                    <a:lumMod val="65000"/>
                    <a:lumOff val="35000"/>
                  </a:schemeClr>
                </a:solidFill>
                <a:latin typeface="+mn-ea"/>
              </a:rPr>
              <a:t>实践：企业应制定明确的社会责任战略和计划，加强内部管理，提高员工素质，积极参与公益事业，为社会做出积极贡献。</a:t>
            </a:r>
            <a:endParaRPr altLang="en-US" dirty="0" sz="16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4" name="标题 2"/>
          <p:cNvSpPr>
            <a:spLocks noGrp="1"/>
          </p:cNvSpPr>
          <p:nvPr>
            <p:ph type="title" idx="1"/>
          </p:nvPr>
        </p:nvSpPr>
        <p:spPr/>
        <p:txBody>
          <a:bodyPr>
            <a:normAutofit fontScale="94444"/>
          </a:bodyPr>
          <a:p>
            <a:r>
              <a:rPr altLang="en-US" lang="zh-CN"/>
              <a:t>企业管理社会责任的重要性</a:t>
            </a:r>
            <a:endParaRPr altLang="en-US" lang="zh-CN"/>
          </a:p>
        </p:txBody>
      </p:sp>
      <p:sp>
        <p:nvSpPr>
          <p:cNvPr id="104903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提升企业形象和品牌价值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增强员工归属感和忠诚度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促进企业可持续发展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符合社会道德和法律法规要求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2" name="标题 2"/>
          <p:cNvSpPr>
            <a:spLocks noGrp="1"/>
          </p:cNvSpPr>
          <p:nvPr>
            <p:ph type="title" idx="1"/>
          </p:nvPr>
        </p:nvSpPr>
        <p:spPr/>
        <p:txBody>
          <a:bodyPr>
            <a:normAutofit fontScale="94444"/>
          </a:bodyPr>
          <a:p>
            <a:r>
              <a:rPr altLang="en-US" lang="zh-CN"/>
              <a:t>企业履行社会责任的方式</a:t>
            </a:r>
            <a:endParaRPr altLang="en-US" lang="zh-CN"/>
          </a:p>
        </p:txBody>
      </p:sp>
      <p:sp>
        <p:nvSpPr>
          <p:cNvPr id="104909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环保措施：企业应采取环保措施，减少污染排放，保护环境。</a:t>
            </a:r>
            <a:endParaRPr altLang="en-US" sz="1400" lang="zh-CN" spc="150">
              <a:solidFill>
                <a:schemeClr val="tx1"/>
              </a:solidFill>
              <a:effectLst/>
              <a:latin typeface="+mn-ea"/>
              <a:sym typeface="+mn-ea"/>
            </a:endParaRPr>
          </a:p>
        </p:txBody>
      </p:sp>
      <p:sp>
        <p:nvSpPr>
          <p:cNvPr id="104910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遵守法律法规：企业应遵守国家法律法规，合法经营，为社会做出贡献。</a:t>
            </a:r>
            <a:endParaRPr altLang="en-US" dirty="0" sz="1400" lang="zh-CN" spc="150">
              <a:solidFill>
                <a:schemeClr val="tx1"/>
              </a:solidFill>
              <a:effectLst/>
              <a:latin typeface="+mn-ea"/>
              <a:sym typeface="+mn-ea"/>
            </a:endParaRPr>
          </a:p>
        </p:txBody>
      </p:sp>
      <p:sp>
        <p:nvSpPr>
          <p:cNvPr id="104910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公益事业：企业应积极参与公益事业，回馈社会，帮助弱势群体。</a:t>
            </a:r>
            <a:endParaRPr altLang="en-US" sz="1400" lang="zh-CN" spc="150">
              <a:solidFill>
                <a:schemeClr val="tx1"/>
              </a:solidFill>
              <a:effectLst/>
              <a:latin typeface="+mn-ea"/>
              <a:sym typeface="+mn-ea"/>
            </a:endParaRPr>
          </a:p>
        </p:txBody>
      </p:sp>
      <p:sp>
        <p:nvSpPr>
          <p:cNvPr id="104910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员工关怀：企业应关注员工福利，提高员工待遇，增强员工归属感。</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2"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44" name="标题 4"/>
          <p:cNvSpPr>
            <a:spLocks noGrp="1"/>
          </p:cNvSpPr>
          <p:nvPr>
            <p:ph type="title" idx="1"/>
            <p:custDataLst>
              <p:tags r:id="rId2"/>
            </p:custDataLst>
          </p:nvPr>
        </p:nvSpPr>
        <p:spPr/>
        <p:txBody>
          <a:bodyPr>
            <a:normAutofit fontScale="96296"/>
          </a:bodyPr>
          <a:p>
            <a:r>
              <a:rPr altLang="en-US" lang="zh-CN"/>
              <a:t>可持续发展在企业管理中的地位</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6" name="标题 2"/>
          <p:cNvSpPr>
            <a:spLocks noGrp="1"/>
          </p:cNvSpPr>
          <p:nvPr>
            <p:ph type="title" idx="1"/>
          </p:nvPr>
        </p:nvSpPr>
        <p:spPr/>
        <p:txBody>
          <a:bodyPr>
            <a:normAutofit fontScale="94444"/>
          </a:bodyPr>
          <a:p>
            <a:r>
              <a:rPr altLang="en-US" lang="zh-CN"/>
              <a:t>可持续发展的概念及其重要性</a:t>
            </a:r>
            <a:endParaRPr altLang="en-US" lang="zh-CN"/>
          </a:p>
        </p:txBody>
      </p:sp>
      <p:sp>
        <p:nvSpPr>
          <p:cNvPr id="104920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可持续发展的重要性：确保企业的长期生存和发展，提高企业声誉和品牌价值，增强企业竞争力，符合社会道德和法律要求。</a:t>
            </a:r>
            <a:endParaRPr altLang="zh-CN" dirty="0" lang="en-US">
              <a:solidFill>
                <a:schemeClr val="dk1">
                  <a:lumMod val="80000"/>
                  <a:lumOff val="20000"/>
                </a:schemeClr>
              </a:solidFill>
              <a:latin typeface="+mn-ea"/>
              <a:sym typeface="+mn-ea"/>
            </a:endParaRPr>
          </a:p>
        </p:txBody>
      </p:sp>
      <p:sp>
        <p:nvSpPr>
          <p:cNvPr id="104921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可持续发展的定义：在满足当前世代需求的同时，不危及子孙后代满足其需求的能力。</a:t>
            </a:r>
            <a:endParaRPr altLang="en-US" dirty="0" lang="zh-CN">
              <a:solidFill>
                <a:schemeClr val="dk1">
                  <a:lumMod val="80000"/>
                  <a:lumOff val="20000"/>
                </a:schemeClr>
              </a:solidFill>
              <a:latin typeface="+mn-ea"/>
              <a:sym typeface="+mn-ea"/>
            </a:endParaRPr>
          </a:p>
        </p:txBody>
      </p:sp>
      <p:sp>
        <p:nvSpPr>
          <p:cNvPr id="104922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可持续发展的三个支柱：环境、社会和经济。</a:t>
            </a:r>
            <a:endParaRPr altLang="en-US" dirty="0" sz="1600" lang="zh-CN">
              <a:solidFill>
                <a:schemeClr val="dk1">
                  <a:lumMod val="80000"/>
                  <a:lumOff val="20000"/>
                </a:schemeClr>
              </a:solidFill>
              <a:latin typeface="+mn-ea"/>
              <a:sym typeface="+mn-ea"/>
            </a:endParaRPr>
          </a:p>
        </p:txBody>
      </p:sp>
      <p:sp>
        <p:nvSpPr>
          <p:cNvPr id="104923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可持续发展的实践：制定可持续发展战略，实施绿色生产，提高资源利用效率，推动循环经济，加强员工培训和社会责任意识。</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2" name="标题 2"/>
          <p:cNvSpPr>
            <a:spLocks noGrp="1"/>
          </p:cNvSpPr>
          <p:nvPr>
            <p:ph type="title" idx="1"/>
          </p:nvPr>
        </p:nvSpPr>
        <p:spPr/>
        <p:txBody>
          <a:bodyPr>
            <a:normAutofit fontScale="94444"/>
          </a:bodyPr>
          <a:p>
            <a:r>
              <a:rPr altLang="en-US" lang="zh-CN"/>
              <a:t>企业管理中实现可持续发展的途径</a:t>
            </a:r>
            <a:endParaRPr altLang="en-US" lang="zh-CN"/>
          </a:p>
        </p:txBody>
      </p:sp>
      <p:sp>
        <p:nvSpPr>
          <p:cNvPr id="1049274" name="正文"/>
          <p:cNvSpPr txBox="1"/>
          <p:nvPr>
            <p:custDataLst>
              <p:tags r:id="rId1"/>
            </p:custDataLst>
          </p:nvPr>
        </p:nvSpPr>
        <p:spPr>
          <a:xfrm>
            <a:off x="3342630" y="1490400"/>
            <a:ext cx="5500739" cy="72719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制定可持续发展战略：将可持续发展纳入企业长期规划，明确目标和行动计划</a:t>
            </a:r>
            <a:endParaRPr altLang="en-US" dirty="0" sz="1200" lang="zh-CN" spc="150">
              <a:solidFill>
                <a:schemeClr val="tx1">
                  <a:lumMod val="65000"/>
                  <a:lumOff val="35000"/>
                </a:schemeClr>
              </a:solidFill>
              <a:latin typeface="+mn-ea"/>
              <a:sym typeface="+mn-ea"/>
            </a:endParaRPr>
          </a:p>
        </p:txBody>
      </p:sp>
      <p:sp>
        <p:nvSpPr>
          <p:cNvPr id="1049276" name="正文"/>
          <p:cNvSpPr txBox="1"/>
          <p:nvPr>
            <p:custDataLst>
              <p:tags r:id="rId2"/>
            </p:custDataLst>
          </p:nvPr>
        </p:nvSpPr>
        <p:spPr>
          <a:xfrm>
            <a:off x="3342630" y="2296801"/>
            <a:ext cx="5500739" cy="72719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绿色生产：采用环保、节能的生产方式，降低对环境的影响</a:t>
            </a:r>
            <a:endParaRPr altLang="en-US" dirty="0" sz="1200" lang="zh-CN" spc="150">
              <a:solidFill>
                <a:schemeClr val="tx1">
                  <a:lumMod val="65000"/>
                  <a:lumOff val="35000"/>
                </a:schemeClr>
              </a:solidFill>
              <a:latin typeface="+mn-ea"/>
              <a:sym typeface="+mn-ea"/>
            </a:endParaRPr>
          </a:p>
        </p:txBody>
      </p:sp>
      <p:sp>
        <p:nvSpPr>
          <p:cNvPr id="1049278" name="正文"/>
          <p:cNvSpPr txBox="1"/>
          <p:nvPr>
            <p:custDataLst>
              <p:tags r:id="rId3"/>
            </p:custDataLst>
          </p:nvPr>
        </p:nvSpPr>
        <p:spPr>
          <a:xfrm>
            <a:off x="3342630" y="3103202"/>
            <a:ext cx="5500739" cy="72719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循环经济：实现资源循环利用，提高资源利用效率</a:t>
            </a:r>
            <a:endParaRPr altLang="en-US" dirty="0" sz="1200" lang="zh-CN" spc="150">
              <a:solidFill>
                <a:schemeClr val="tx1">
                  <a:lumMod val="65000"/>
                  <a:lumOff val="35000"/>
                </a:schemeClr>
              </a:solidFill>
              <a:latin typeface="+mn-ea"/>
              <a:sym typeface="+mn-ea"/>
            </a:endParaRPr>
          </a:p>
        </p:txBody>
      </p:sp>
      <p:sp>
        <p:nvSpPr>
          <p:cNvPr id="1049280" name="正文"/>
          <p:cNvSpPr txBox="1"/>
          <p:nvPr>
            <p:custDataLst>
              <p:tags r:id="rId4"/>
            </p:custDataLst>
          </p:nvPr>
        </p:nvSpPr>
        <p:spPr>
          <a:xfrm>
            <a:off x="3342630" y="3909603"/>
            <a:ext cx="5500739" cy="72719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社会责任实践：积极参与社会公益事业，回馈社会，树立企业良好形象</a:t>
            </a:r>
            <a:endParaRPr altLang="en-US" dirty="0" sz="1200" lang="zh-CN" spc="150">
              <a:solidFill>
                <a:schemeClr val="tx1">
                  <a:lumMod val="65000"/>
                  <a:lumOff val="35000"/>
                </a:schemeClr>
              </a:solidFill>
              <a:latin typeface="+mn-ea"/>
              <a:sym typeface="+mn-ea"/>
            </a:endParaRPr>
          </a:p>
        </p:txBody>
      </p:sp>
      <p:sp>
        <p:nvSpPr>
          <p:cNvPr id="1049282" name="正文"/>
          <p:cNvSpPr txBox="1"/>
          <p:nvPr>
            <p:custDataLst>
              <p:tags r:id="rId5"/>
            </p:custDataLst>
          </p:nvPr>
        </p:nvSpPr>
        <p:spPr>
          <a:xfrm>
            <a:off x="3342630" y="4716004"/>
            <a:ext cx="5500739" cy="72719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绿色供应链管理：与供应商合作，共同推动绿色供应链建设</a:t>
            </a:r>
            <a:endParaRPr altLang="en-US" dirty="0" sz="1200" lang="zh-CN" spc="150">
              <a:solidFill>
                <a:schemeClr val="tx1">
                  <a:lumMod val="65000"/>
                  <a:lumOff val="35000"/>
                </a:schemeClr>
              </a:solidFill>
              <a:latin typeface="+mn-ea"/>
              <a:sym typeface="+mn-ea"/>
            </a:endParaRPr>
          </a:p>
        </p:txBody>
      </p:sp>
      <p:sp>
        <p:nvSpPr>
          <p:cNvPr id="1049284" name="正文"/>
          <p:cNvSpPr txBox="1"/>
          <p:nvPr>
            <p:custDataLst>
              <p:tags r:id="rId6"/>
            </p:custDataLst>
          </p:nvPr>
        </p:nvSpPr>
        <p:spPr>
          <a:xfrm>
            <a:off x="3342630" y="5522405"/>
            <a:ext cx="5500739" cy="72719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员工培训与意识提升：加强员工环保意识培训，提高员工环保素质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8" name="标题 2"/>
          <p:cNvSpPr>
            <a:spLocks noGrp="1"/>
          </p:cNvSpPr>
          <p:nvPr>
            <p:ph type="title" idx="1"/>
          </p:nvPr>
        </p:nvSpPr>
        <p:spPr/>
        <p:txBody>
          <a:bodyPr>
            <a:normAutofit fontScale="94444"/>
          </a:bodyPr>
          <a:p>
            <a:r>
              <a:rPr altLang="en-US" lang="zh-CN"/>
              <a:t>可持续发展与企业管理的关系</a:t>
            </a:r>
            <a:endParaRPr altLang="en-US" lang="zh-CN"/>
          </a:p>
        </p:txBody>
      </p:sp>
      <p:sp>
        <p:nvSpPr>
          <p:cNvPr id="104932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3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可持续发展需要企业管理者具备环保意识和创新能力</a:t>
            </a:r>
            <a:endParaRPr altLang="en-US" dirty="0" sz="2400" lang="zh-CN">
              <a:latin typeface="+mn-ea"/>
              <a:ea typeface="+mn-ea"/>
            </a:endParaRPr>
          </a:p>
        </p:txBody>
      </p:sp>
      <p:sp>
        <p:nvSpPr>
          <p:cNvPr id="104933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可持续发展能够促进企业与社会的和谐发展</a:t>
            </a:r>
            <a:endParaRPr altLang="en-US" dirty="0" sz="2400" lang="zh-CN">
              <a:latin typeface="+mn-ea"/>
              <a:ea typeface="+mn-ea"/>
            </a:endParaRPr>
          </a:p>
        </p:txBody>
      </p:sp>
      <p:sp>
        <p:nvSpPr>
          <p:cNvPr id="104934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可持续发展是企业管理的核心目标之一</a:t>
            </a:r>
            <a:endParaRPr altLang="en-US" dirty="0" sz="2400" lang="zh-CN">
              <a:latin typeface="+mn-ea"/>
              <a:ea typeface="+mn-ea"/>
            </a:endParaRPr>
          </a:p>
        </p:txBody>
      </p:sp>
      <p:sp>
        <p:nvSpPr>
          <p:cNvPr id="104934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可持续发展能够提高企业的经济效益和社会形象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6" name="文本占位符 3"/>
          <p:cNvSpPr>
            <a:spLocks noGrp="1"/>
          </p:cNvSpPr>
          <p:nvPr>
            <p:ph type="body" idx="2"/>
            <p:custDataLst>
              <p:tags r:id="rId1"/>
            </p:custDataLst>
          </p:nvPr>
        </p:nvSpPr>
        <p:spPr/>
        <p:txBody>
          <a:bodyPr/>
          <a:p>
            <a:r>
              <a:rPr altLang="en-US" lang="zh-CN"/>
              <a:t>PART FOUR</a:t>
            </a:r>
            <a:endParaRPr altLang="en-US" lang="zh-CN"/>
          </a:p>
        </p:txBody>
      </p:sp>
      <p:sp>
        <p:nvSpPr>
          <p:cNvPr id="1049378" name="标题 4"/>
          <p:cNvSpPr>
            <a:spLocks noGrp="1"/>
          </p:cNvSpPr>
          <p:nvPr>
            <p:ph type="title" idx="1"/>
            <p:custDataLst>
              <p:tags r:id="rId2"/>
            </p:custDataLst>
          </p:nvPr>
        </p:nvSpPr>
        <p:spPr/>
        <p:txBody>
          <a:bodyPr>
            <a:normAutofit fontScale="90000"/>
          </a:bodyPr>
          <a:p>
            <a:r>
              <a:rPr altLang="en-US" lang="zh-CN"/>
              <a:t>企业管理中社会责任与可持续发展的融合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40" name="标题 2"/>
          <p:cNvSpPr>
            <a:spLocks noGrp="1"/>
          </p:cNvSpPr>
          <p:nvPr>
            <p:ph type="title" idx="1"/>
          </p:nvPr>
        </p:nvSpPr>
        <p:spPr/>
        <p:txBody>
          <a:bodyPr>
            <a:normAutofit fontScale="94444"/>
          </a:bodyPr>
          <a:p>
            <a:r>
              <a:rPr altLang="en-US" lang="zh-CN"/>
              <a:t>社会责任与可持续发展的联系</a:t>
            </a:r>
            <a:endParaRPr altLang="en-US" lang="zh-CN"/>
          </a:p>
        </p:txBody>
      </p:sp>
      <p:sp>
        <p:nvSpPr>
          <p:cNvPr id="104944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社会责任是企业对社会的承诺和责任，可持续发展是企业对未来的承诺和责任</a:t>
            </a:r>
            <a:endParaRPr altLang="en-US" dirty="0" sz="2000" lang="zh-CN" spc="150">
              <a:solidFill>
                <a:schemeClr val="tx1">
                  <a:lumMod val="85000"/>
                  <a:lumOff val="15000"/>
                </a:schemeClr>
              </a:solidFill>
              <a:latin typeface="+mn-ea"/>
              <a:sym typeface="+mn-ea"/>
            </a:endParaRPr>
          </a:p>
        </p:txBody>
      </p:sp>
      <p:sp>
        <p:nvSpPr>
          <p:cNvPr id="104944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社会责任强调企业对社会、环境、经济、文化等方面的贡献，可持续发展强调企业长期、稳定、可持续的发展</a:t>
            </a:r>
            <a:endParaRPr altLang="en-US" dirty="0" sz="2000" lang="zh-CN" spc="150">
              <a:solidFill>
                <a:schemeClr val="tx1">
                  <a:lumMod val="85000"/>
                  <a:lumOff val="15000"/>
                </a:schemeClr>
              </a:solidFill>
              <a:latin typeface="+mn-ea"/>
              <a:sym typeface="+mn-ea"/>
            </a:endParaRPr>
          </a:p>
        </p:txBody>
      </p:sp>
      <p:sp>
        <p:nvSpPr>
          <p:cNvPr id="104945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社会责任与可持续发展相互促进，共同推动企业实现可持续发展</a:t>
            </a:r>
            <a:endParaRPr altLang="en-US" dirty="0" sz="2000" lang="zh-CN" spc="150">
              <a:solidFill>
                <a:schemeClr val="tx1">
                  <a:lumMod val="85000"/>
                  <a:lumOff val="15000"/>
                </a:schemeClr>
              </a:solidFill>
              <a:latin typeface="+mn-ea"/>
              <a:sym typeface="+mn-ea"/>
            </a:endParaRPr>
          </a:p>
        </p:txBody>
      </p:sp>
      <p:sp>
        <p:nvSpPr>
          <p:cNvPr id="104946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社会责任与可持续发展在企业管理中具有重要地位，是企业长期发展的关键因素之一</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98" name="标题 2"/>
          <p:cNvSpPr>
            <a:spLocks noGrp="1"/>
          </p:cNvSpPr>
          <p:nvPr>
            <p:ph type="title" idx="1"/>
          </p:nvPr>
        </p:nvSpPr>
        <p:spPr/>
        <p:txBody>
          <a:bodyPr>
            <a:normAutofit fontScale="94444"/>
          </a:bodyPr>
          <a:p>
            <a:r>
              <a:rPr altLang="en-US" lang="zh-CN"/>
              <a:t>企业管理中社会责任与可持续发展的融合方式</a:t>
            </a:r>
            <a:endParaRPr altLang="en-US" lang="zh-CN"/>
          </a:p>
        </p:txBody>
      </p:sp>
      <p:sp>
        <p:nvSpPr>
          <p:cNvPr id="1049500" name="对角圆角矩形 52"/>
          <p:cNvSpPr/>
          <p:nvPr>
            <p:custDataLst>
              <p:tags r:id="rId1"/>
            </p:custDataLst>
          </p:nvPr>
        </p:nvSpPr>
        <p:spPr>
          <a:xfrm>
            <a:off x="754883" y="1619548"/>
            <a:ext cx="5113102" cy="1245339"/>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对角圆角矩形 53"/>
          <p:cNvSpPr/>
          <p:nvPr>
            <p:custDataLst>
              <p:tags r:id="rId2"/>
            </p:custDataLst>
          </p:nvPr>
        </p:nvSpPr>
        <p:spPr>
          <a:xfrm>
            <a:off x="754883" y="1490400"/>
            <a:ext cx="511750" cy="48832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直角三角形 54"/>
          <p:cNvSpPr/>
          <p:nvPr>
            <p:custDataLst>
              <p:tags r:id="rId3"/>
            </p:custDataLst>
          </p:nvPr>
        </p:nvSpPr>
        <p:spPr>
          <a:xfrm>
            <a:off x="1266977" y="1491043"/>
            <a:ext cx="77103" cy="12850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文本框 56"/>
          <p:cNvSpPr txBox="1"/>
          <p:nvPr>
            <p:custDataLst>
              <p:tags r:id="rId4"/>
            </p:custDataLst>
          </p:nvPr>
        </p:nvSpPr>
        <p:spPr>
          <a:xfrm>
            <a:off x="1300389" y="1671593"/>
            <a:ext cx="4368048" cy="1129372"/>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制定可持续发展战略：将社会责任纳入企业长期发展规划，明确可持续发展目标</a:t>
            </a:r>
            <a:endParaRPr altLang="en-US" dirty="0" sz="1600" lang="zh-CN">
              <a:solidFill>
                <a:schemeClr val="dk1">
                  <a:lumMod val="80000"/>
                  <a:lumOff val="20000"/>
                </a:schemeClr>
              </a:solidFill>
              <a:latin typeface="+mn-ea"/>
              <a:sym typeface="+mn-ea"/>
            </a:endParaRPr>
          </a:p>
        </p:txBody>
      </p:sp>
      <p:sp>
        <p:nvSpPr>
          <p:cNvPr id="1049508" name="对角圆角矩形 9"/>
          <p:cNvSpPr/>
          <p:nvPr>
            <p:custDataLst>
              <p:tags r:id="rId5"/>
            </p:custDataLst>
          </p:nvPr>
        </p:nvSpPr>
        <p:spPr>
          <a:xfrm>
            <a:off x="6317885" y="1619548"/>
            <a:ext cx="5113102" cy="1245339"/>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对角圆角矩形 10"/>
          <p:cNvSpPr/>
          <p:nvPr>
            <p:custDataLst>
              <p:tags r:id="rId6"/>
            </p:custDataLst>
          </p:nvPr>
        </p:nvSpPr>
        <p:spPr>
          <a:xfrm>
            <a:off x="6317885" y="1490400"/>
            <a:ext cx="511750" cy="48832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直角三角形 11"/>
          <p:cNvSpPr/>
          <p:nvPr>
            <p:custDataLst>
              <p:tags r:id="rId7"/>
            </p:custDataLst>
          </p:nvPr>
        </p:nvSpPr>
        <p:spPr>
          <a:xfrm>
            <a:off x="6829336" y="1491043"/>
            <a:ext cx="77103" cy="128505"/>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文本框 12"/>
          <p:cNvSpPr txBox="1"/>
          <p:nvPr>
            <p:custDataLst>
              <p:tags r:id="rId8"/>
            </p:custDataLst>
          </p:nvPr>
        </p:nvSpPr>
        <p:spPr>
          <a:xfrm>
            <a:off x="6862748" y="1678018"/>
            <a:ext cx="4368048" cy="1129372"/>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供应链管理：与供应商建立合作关系，推动供应链的可持续发展</a:t>
            </a:r>
            <a:endParaRPr altLang="zh-CN" dirty="0" sz="1600" lang="en-US">
              <a:solidFill>
                <a:schemeClr val="dk1">
                  <a:lumMod val="80000"/>
                  <a:lumOff val="20000"/>
                </a:schemeClr>
              </a:solidFill>
              <a:latin typeface="+mn-ea"/>
              <a:sym typeface="+mn-ea"/>
            </a:endParaRPr>
          </a:p>
        </p:txBody>
      </p:sp>
      <p:sp>
        <p:nvSpPr>
          <p:cNvPr id="1049516" name="对角圆角矩形 5"/>
          <p:cNvSpPr/>
          <p:nvPr>
            <p:custDataLst>
              <p:tags r:id="rId9"/>
            </p:custDataLst>
          </p:nvPr>
        </p:nvSpPr>
        <p:spPr>
          <a:xfrm>
            <a:off x="754883" y="3311965"/>
            <a:ext cx="5113102" cy="1245339"/>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对角圆角矩形 6"/>
          <p:cNvSpPr/>
          <p:nvPr>
            <p:custDataLst>
              <p:tags r:id="rId10"/>
            </p:custDataLst>
          </p:nvPr>
        </p:nvSpPr>
        <p:spPr>
          <a:xfrm>
            <a:off x="754883" y="3182817"/>
            <a:ext cx="511750" cy="48832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直角三角形 7"/>
          <p:cNvSpPr/>
          <p:nvPr>
            <p:custDataLst>
              <p:tags r:id="rId11"/>
            </p:custDataLst>
          </p:nvPr>
        </p:nvSpPr>
        <p:spPr>
          <a:xfrm>
            <a:off x="1266977" y="3183459"/>
            <a:ext cx="77103" cy="12850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文本框 8"/>
          <p:cNvSpPr txBox="1"/>
          <p:nvPr>
            <p:custDataLst>
              <p:tags r:id="rId12"/>
            </p:custDataLst>
          </p:nvPr>
        </p:nvSpPr>
        <p:spPr>
          <a:xfrm>
            <a:off x="1300389" y="3370435"/>
            <a:ext cx="4368048" cy="1129372"/>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绿色生产：采用环保、节能的生产方式，降低对环境的影响</a:t>
            </a:r>
            <a:endParaRPr altLang="en-US" dirty="0" sz="1600" lang="zh-CN">
              <a:solidFill>
                <a:schemeClr val="dk1">
                  <a:lumMod val="80000"/>
                  <a:lumOff val="20000"/>
                </a:schemeClr>
              </a:solidFill>
              <a:latin typeface="+mn-ea"/>
              <a:sym typeface="+mn-ea"/>
            </a:endParaRPr>
          </a:p>
        </p:txBody>
      </p:sp>
      <p:sp>
        <p:nvSpPr>
          <p:cNvPr id="1049524" name="对角圆角矩形 14"/>
          <p:cNvSpPr/>
          <p:nvPr>
            <p:custDataLst>
              <p:tags r:id="rId13"/>
            </p:custDataLst>
          </p:nvPr>
        </p:nvSpPr>
        <p:spPr>
          <a:xfrm>
            <a:off x="6317885" y="3311965"/>
            <a:ext cx="5113102" cy="1245339"/>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18"/>
          <p:cNvSpPr/>
          <p:nvPr>
            <p:custDataLst>
              <p:tags r:id="rId14"/>
            </p:custDataLst>
          </p:nvPr>
        </p:nvSpPr>
        <p:spPr>
          <a:xfrm>
            <a:off x="6317885" y="3182817"/>
            <a:ext cx="511750" cy="488321"/>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19"/>
          <p:cNvSpPr/>
          <p:nvPr>
            <p:custDataLst>
              <p:tags r:id="rId15"/>
            </p:custDataLst>
          </p:nvPr>
        </p:nvSpPr>
        <p:spPr>
          <a:xfrm>
            <a:off x="6829336" y="3183459"/>
            <a:ext cx="77103" cy="128505"/>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20"/>
          <p:cNvSpPr txBox="1"/>
          <p:nvPr>
            <p:custDataLst>
              <p:tags r:id="rId16"/>
            </p:custDataLst>
          </p:nvPr>
        </p:nvSpPr>
        <p:spPr>
          <a:xfrm>
            <a:off x="6862748" y="3370435"/>
            <a:ext cx="4368048" cy="1129372"/>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公益事业：积极参与社会公益事业，回馈社会，树立企业良好形象</a:t>
            </a:r>
            <a:endParaRPr altLang="zh-CN" dirty="0" sz="1600" lang="en-US">
              <a:solidFill>
                <a:schemeClr val="dk1">
                  <a:lumMod val="80000"/>
                  <a:lumOff val="20000"/>
                </a:schemeClr>
              </a:solidFill>
              <a:latin typeface="+mn-ea"/>
              <a:sym typeface="+mn-ea"/>
            </a:endParaRPr>
          </a:p>
        </p:txBody>
      </p:sp>
      <p:sp>
        <p:nvSpPr>
          <p:cNvPr id="1049532" name="对角圆角矩形 15"/>
          <p:cNvSpPr/>
          <p:nvPr>
            <p:custDataLst>
              <p:tags r:id="rId17"/>
            </p:custDataLst>
          </p:nvPr>
        </p:nvSpPr>
        <p:spPr>
          <a:xfrm>
            <a:off x="754883" y="5004382"/>
            <a:ext cx="5113102" cy="1245339"/>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16"/>
          <p:cNvSpPr/>
          <p:nvPr>
            <p:custDataLst>
              <p:tags r:id="rId18"/>
            </p:custDataLst>
          </p:nvPr>
        </p:nvSpPr>
        <p:spPr>
          <a:xfrm>
            <a:off x="754883" y="4874591"/>
            <a:ext cx="511750" cy="48832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17"/>
          <p:cNvSpPr/>
          <p:nvPr>
            <p:custDataLst>
              <p:tags r:id="rId19"/>
            </p:custDataLst>
          </p:nvPr>
        </p:nvSpPr>
        <p:spPr>
          <a:xfrm>
            <a:off x="1266977" y="4870736"/>
            <a:ext cx="77103" cy="128505"/>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27"/>
          <p:cNvSpPr txBox="1"/>
          <p:nvPr>
            <p:custDataLst>
              <p:tags r:id="rId20"/>
            </p:custDataLst>
          </p:nvPr>
        </p:nvSpPr>
        <p:spPr>
          <a:xfrm>
            <a:off x="1300389" y="5062852"/>
            <a:ext cx="4368048" cy="1129372"/>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员工参与：加强员工培训，提高员工环保意识，鼓励员工参与可持续发展项目</a:t>
            </a:r>
            <a:endParaRPr altLang="zh-CN" dirty="0" sz="1600" lang="en-US">
              <a:solidFill>
                <a:schemeClr val="dk1">
                  <a:lumMod val="80000"/>
                  <a:lumOff val="20000"/>
                </a:schemeClr>
              </a:solidFill>
              <a:latin typeface="+mn-ea"/>
              <a:sym typeface="+mn-ea"/>
            </a:endParaRPr>
          </a:p>
        </p:txBody>
      </p:sp>
      <p:sp>
        <p:nvSpPr>
          <p:cNvPr id="1049540" name="对角圆角矩形 22"/>
          <p:cNvSpPr/>
          <p:nvPr>
            <p:custDataLst>
              <p:tags r:id="rId21"/>
            </p:custDataLst>
          </p:nvPr>
        </p:nvSpPr>
        <p:spPr>
          <a:xfrm>
            <a:off x="6317885" y="5004382"/>
            <a:ext cx="5113102" cy="1245339"/>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542" name="对角圆角矩形 23"/>
          <p:cNvSpPr/>
          <p:nvPr>
            <p:custDataLst>
              <p:tags r:id="rId22"/>
            </p:custDataLst>
          </p:nvPr>
        </p:nvSpPr>
        <p:spPr>
          <a:xfrm>
            <a:off x="6317885" y="4874591"/>
            <a:ext cx="511750" cy="488321"/>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24"/>
          <p:cNvSpPr/>
          <p:nvPr>
            <p:custDataLst>
              <p:tags r:id="rId23"/>
            </p:custDataLst>
          </p:nvPr>
        </p:nvSpPr>
        <p:spPr>
          <a:xfrm>
            <a:off x="6829336" y="4870736"/>
            <a:ext cx="77103" cy="128505"/>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25"/>
          <p:cNvSpPr txBox="1"/>
          <p:nvPr>
            <p:custDataLst>
              <p:tags r:id="rId24"/>
            </p:custDataLst>
          </p:nvPr>
        </p:nvSpPr>
        <p:spPr>
          <a:xfrm>
            <a:off x="6862748" y="5062852"/>
            <a:ext cx="4368048" cy="1129372"/>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透明度与报告：定期发布企业社会责任报告，公开披露企业在可持续发展方面的成果和挑战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0" name="标题 2"/>
          <p:cNvSpPr>
            <a:spLocks noGrp="1"/>
          </p:cNvSpPr>
          <p:nvPr>
            <p:ph type="title" idx="1"/>
          </p:nvPr>
        </p:nvSpPr>
        <p:spPr/>
        <p:txBody>
          <a:bodyPr>
            <a:normAutofit fontScale="94444"/>
          </a:bodyPr>
          <a:p>
            <a:r>
              <a:rPr altLang="en-US" lang="zh-CN"/>
              <a:t>融合的社会、经济和环境效益</a:t>
            </a:r>
            <a:endParaRPr altLang="en-US" lang="zh-CN"/>
          </a:p>
        </p:txBody>
      </p:sp>
      <p:sp>
        <p:nvSpPr>
          <p:cNvPr id="104958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保护环境：企业履行社会责任和可持续发展可以减少对环境的污染和破坏，保护生态环境，同时也可以降低企业的环境风险。</a:t>
            </a:r>
            <a:endParaRPr altLang="en-US" dirty="0" sz="2400" lang="zh-CN">
              <a:latin typeface="+mn-ea"/>
              <a:ea typeface="+mn-ea"/>
            </a:endParaRPr>
          </a:p>
        </p:txBody>
      </p:sp>
      <p:sp>
        <p:nvSpPr>
          <p:cNvPr id="104960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推动可持续发展：企业通过履行社会责任和可持续发展可以推动整个社会的可持续发展，促进经济、社会和环境的协调发展。</a:t>
            </a:r>
            <a:endParaRPr altLang="en-US" dirty="0" sz="2400" lang="zh-CN">
              <a:latin typeface="+mn-ea"/>
              <a:ea typeface="+mn-ea"/>
            </a:endParaRPr>
          </a:p>
        </p:txBody>
      </p:sp>
      <p:sp>
        <p:nvSpPr>
          <p:cNvPr id="104960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促进社会和谐：通过履行社会责任，企业可以改善员工福利、提高员工满意度，同时也可以为社会做出贡献，如捐赠、支持公益事业等。</a:t>
            </a:r>
            <a:endParaRPr altLang="en-US" dirty="0" sz="2400" lang="zh-CN">
              <a:latin typeface="+mn-ea"/>
              <a:ea typeface="+mn-ea"/>
            </a:endParaRPr>
          </a:p>
        </p:txBody>
      </p:sp>
      <p:sp>
        <p:nvSpPr>
          <p:cNvPr id="104960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提升经济效益：通过可持续发展，企业可以降低生产成本、提高产品质量、增强品牌形象，从而增加市场份额和销售额。</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8" name="文本占位符 3"/>
          <p:cNvSpPr>
            <a:spLocks noGrp="1"/>
          </p:cNvSpPr>
          <p:nvPr>
            <p:ph type="body" idx="2"/>
            <p:custDataLst>
              <p:tags r:id="rId1"/>
            </p:custDataLst>
          </p:nvPr>
        </p:nvSpPr>
        <p:spPr/>
        <p:txBody>
          <a:bodyPr/>
          <a:p>
            <a:r>
              <a:rPr altLang="en-US" lang="zh-CN"/>
              <a:t>PART FIVE</a:t>
            </a:r>
            <a:endParaRPr altLang="en-US" lang="zh-CN"/>
          </a:p>
        </p:txBody>
      </p:sp>
      <p:sp>
        <p:nvSpPr>
          <p:cNvPr id="1049640" name="标题 4"/>
          <p:cNvSpPr>
            <a:spLocks noGrp="1"/>
          </p:cNvSpPr>
          <p:nvPr>
            <p:ph type="title" idx="1"/>
            <p:custDataLst>
              <p:tags r:id="rId2"/>
            </p:custDataLst>
          </p:nvPr>
        </p:nvSpPr>
        <p:spPr/>
        <p:txBody>
          <a:bodyPr/>
          <a:p>
            <a:r>
              <a:rPr altLang="en-US" lang="zh-CN"/>
              <a:t>企业案例分析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02" name="标题 2"/>
          <p:cNvSpPr>
            <a:spLocks noGrp="1"/>
          </p:cNvSpPr>
          <p:nvPr>
            <p:ph type="title" idx="1"/>
          </p:nvPr>
        </p:nvSpPr>
        <p:spPr/>
        <p:txBody>
          <a:bodyPr>
            <a:normAutofit fontScale="94444"/>
          </a:bodyPr>
          <a:p>
            <a:r>
              <a:rPr altLang="en-US" lang="zh-CN"/>
              <a:t>成功的企业管理案例分享</a:t>
            </a:r>
            <a:endParaRPr altLang="en-US" lang="zh-CN"/>
          </a:p>
        </p:txBody>
      </p:sp>
      <p:sp>
        <p:nvSpPr>
          <p:cNvPr id="104970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阿里巴巴：以客户为中心，打造数字化商业生态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1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4"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腾讯：以技术创新为驱动，推动产业升级和社会进步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1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0"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京东：以供应链为基础，打造高效、便捷的物流体系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2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华为：以人才为核心，推动数字化转型和智能化升级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60" name="标题 2"/>
          <p:cNvSpPr>
            <a:spLocks noGrp="1"/>
          </p:cNvSpPr>
          <p:nvPr>
            <p:ph type="title" idx="1"/>
          </p:nvPr>
        </p:nvSpPr>
        <p:spPr/>
        <p:txBody>
          <a:bodyPr>
            <a:normAutofit fontScale="94444"/>
          </a:bodyPr>
          <a:p>
            <a:r>
              <a:rPr altLang="en-US" lang="zh-CN"/>
              <a:t>案例中的社会责任与可持续发展体现</a:t>
            </a:r>
            <a:endParaRPr altLang="en-US" lang="zh-CN"/>
          </a:p>
        </p:txBody>
      </p:sp>
      <p:sp>
        <p:nvSpPr>
          <p:cNvPr id="104976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企业案例背景介绍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可持续发展在案例中的体现</a:t>
            </a:r>
            <a:endParaRPr dirty="0" sz="2000" err="1">
              <a:solidFill>
                <a:schemeClr val="tx1">
                  <a:lumMod val="75000"/>
                  <a:lumOff val="25000"/>
                </a:schemeClr>
              </a:solidFill>
              <a:latin typeface="+mn-ea"/>
              <a:ea typeface="+mn-ea"/>
              <a:cs typeface="+mn-ea"/>
              <a:sym typeface="+mn-lt"/>
            </a:endParaRPr>
          </a:p>
        </p:txBody>
      </p:sp>
      <p:sp>
        <p:nvSpPr>
          <p:cNvPr id="104978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案例对企业社会责任与可持续发展的启示</a:t>
            </a:r>
            <a:endParaRPr dirty="0" sz="2000" err="1">
              <a:solidFill>
                <a:schemeClr val="tx1">
                  <a:lumMod val="75000"/>
                  <a:lumOff val="25000"/>
                </a:schemeClr>
              </a:solidFill>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社会责任在案例中的体现</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4" name="标题 2"/>
          <p:cNvSpPr>
            <a:spLocks noGrp="1"/>
          </p:cNvSpPr>
          <p:nvPr>
            <p:ph type="title" idx="1"/>
          </p:nvPr>
        </p:nvSpPr>
        <p:spPr/>
        <p:txBody>
          <a:bodyPr>
            <a:normAutofit fontScale="94444"/>
          </a:bodyPr>
          <a:p>
            <a:r>
              <a:rPr altLang="en-US" lang="zh-CN"/>
              <a:t>从案例中学到的经验教训</a:t>
            </a:r>
            <a:endParaRPr altLang="en-US" lang="zh-CN"/>
          </a:p>
        </p:txBody>
      </p:sp>
      <p:sp>
        <p:nvSpPr>
          <p:cNvPr id="104983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社会责任与可持续发展的重要性</a:t>
            </a:r>
            <a:endParaRPr altLang="en-US" sz="1400" lang="zh-CN" spc="150">
              <a:solidFill>
                <a:schemeClr val="tx1"/>
              </a:solidFill>
              <a:effectLst/>
              <a:latin typeface="+mn-ea"/>
              <a:sym typeface="+mn-ea"/>
            </a:endParaRPr>
          </a:p>
        </p:txBody>
      </p:sp>
      <p:sp>
        <p:nvSpPr>
          <p:cNvPr id="104984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案例背景介绍</a:t>
            </a:r>
            <a:endParaRPr altLang="en-US" dirty="0" sz="1400" lang="zh-CN" spc="150">
              <a:solidFill>
                <a:schemeClr val="tx1"/>
              </a:solidFill>
              <a:effectLst/>
              <a:latin typeface="+mn-ea"/>
              <a:sym typeface="+mn-ea"/>
            </a:endParaRPr>
          </a:p>
        </p:txBody>
      </p:sp>
      <p:sp>
        <p:nvSpPr>
          <p:cNvPr id="104984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案例中的经验教训总结</a:t>
            </a:r>
            <a:endParaRPr altLang="en-US" sz="1400" lang="zh-CN" spc="150">
              <a:solidFill>
                <a:schemeClr val="tx1"/>
              </a:solidFill>
              <a:effectLst/>
              <a:latin typeface="+mn-ea"/>
              <a:sym typeface="+mn-ea"/>
            </a:endParaRPr>
          </a:p>
        </p:txBody>
      </p:sp>
      <p:sp>
        <p:nvSpPr>
          <p:cNvPr id="104985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如何将这些经验教训应用到实际工作中</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84" name="文本占位符 3"/>
          <p:cNvSpPr>
            <a:spLocks noGrp="1"/>
          </p:cNvSpPr>
          <p:nvPr>
            <p:ph type="body" idx="2"/>
            <p:custDataLst>
              <p:tags r:id="rId1"/>
            </p:custDataLst>
          </p:nvPr>
        </p:nvSpPr>
        <p:spPr/>
        <p:txBody>
          <a:bodyPr/>
          <a:p>
            <a:r>
              <a:rPr altLang="en-US" lang="zh-CN"/>
              <a:t>PART SIX</a:t>
            </a:r>
            <a:endParaRPr altLang="en-US" lang="zh-CN"/>
          </a:p>
        </p:txBody>
      </p:sp>
      <p:sp>
        <p:nvSpPr>
          <p:cNvPr id="1049886" name="标题 4"/>
          <p:cNvSpPr>
            <a:spLocks noGrp="1"/>
          </p:cNvSpPr>
          <p:nvPr>
            <p:ph type="title" idx="1"/>
            <p:custDataLst>
              <p:tags r:id="rId2"/>
            </p:custDataLst>
          </p:nvPr>
        </p:nvSpPr>
        <p:spPr/>
        <p:txBody>
          <a:bodyPr/>
          <a:p>
            <a:r>
              <a:rPr altLang="en-US" lang="zh-CN"/>
              <a:t>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48" name="标题 2"/>
          <p:cNvSpPr>
            <a:spLocks noGrp="1"/>
          </p:cNvSpPr>
          <p:nvPr>
            <p:ph type="title" idx="1"/>
          </p:nvPr>
        </p:nvSpPr>
        <p:spPr/>
        <p:txBody>
          <a:bodyPr>
            <a:normAutofit fontScale="94444"/>
          </a:bodyPr>
          <a:p>
            <a:r>
              <a:rPr altLang="en-US" lang="zh-CN"/>
              <a:t>企业管理的未来发展趋势</a:t>
            </a:r>
            <a:endParaRPr altLang="en-US" lang="zh-CN"/>
          </a:p>
        </p:txBody>
      </p:sp>
      <p:sp>
        <p:nvSpPr>
          <p:cNvPr id="104995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5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5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5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5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6"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数字化转型：利用大数据、人工智能等技术提高企业管理效率</a:t>
            </a:r>
            <a:endParaRPr altLang="en-US" dirty="0" sz="1200" lang="zh-CN" spc="150">
              <a:solidFill>
                <a:schemeClr val="tx1">
                  <a:lumMod val="65000"/>
                  <a:lumOff val="35000"/>
                </a:schemeClr>
              </a:solidFill>
              <a:latin typeface="+mn-ea"/>
              <a:sym typeface="+mn-ea"/>
            </a:endParaRPr>
          </a:p>
        </p:txBody>
      </p:sp>
      <p:sp>
        <p:nvSpPr>
          <p:cNvPr id="104998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人才为本：重视人才培养和引进，为企业发展提供强有力的人才保障</a:t>
            </a:r>
            <a:endParaRPr altLang="en-US" dirty="0" sz="1200" lang="zh-CN" spc="150">
              <a:solidFill>
                <a:schemeClr val="tx1">
                  <a:lumMod val="65000"/>
                  <a:lumOff val="35000"/>
                </a:schemeClr>
              </a:solidFill>
              <a:latin typeface="+mn-ea"/>
              <a:sym typeface="+mn-ea"/>
            </a:endParaRPr>
          </a:p>
        </p:txBody>
      </p:sp>
      <p:sp>
        <p:nvSpPr>
          <p:cNvPr id="104999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创新驱动：加强研发和创新，提高企业核心竞争力</a:t>
            </a:r>
            <a:endParaRPr altLang="en-US" dirty="0" sz="1200" lang="zh-CN" spc="150">
              <a:solidFill>
                <a:schemeClr val="tx1">
                  <a:lumMod val="65000"/>
                  <a:lumOff val="35000"/>
                </a:schemeClr>
              </a:solidFill>
              <a:latin typeface="+mn-ea"/>
              <a:sym typeface="+mn-ea"/>
            </a:endParaRPr>
          </a:p>
        </p:txBody>
      </p:sp>
      <p:sp>
        <p:nvSpPr>
          <p:cNvPr id="104999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可持续发展：关注环境保护、社会责任等方面，推动企业可持续发展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26" name="标题 2"/>
          <p:cNvSpPr>
            <a:spLocks noGrp="1"/>
          </p:cNvSpPr>
          <p:nvPr>
            <p:ph type="title" idx="1"/>
          </p:nvPr>
        </p:nvSpPr>
        <p:spPr/>
        <p:txBody>
          <a:bodyPr>
            <a:normAutofit fontScale="94444"/>
          </a:bodyPr>
          <a:p>
            <a:r>
              <a:rPr altLang="en-US" lang="zh-CN"/>
              <a:t>社会责任与可持续发展的未来挑战</a:t>
            </a:r>
            <a:endParaRPr altLang="en-US" lang="zh-CN"/>
          </a:p>
        </p:txBody>
      </p:sp>
      <p:sp>
        <p:nvSpPr>
          <p:cNvPr id="105002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促进可持续发展和经济增长</a:t>
            </a:r>
            <a:endParaRPr altLang="en-US" dirty="0" sz="2400" lang="zh-CN">
              <a:latin typeface="+mn-ea"/>
              <a:ea typeface="+mn-ea"/>
            </a:endParaRPr>
          </a:p>
        </p:txBody>
      </p:sp>
      <p:sp>
        <p:nvSpPr>
          <p:cNvPr id="105004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加强国际合作和政策协调</a:t>
            </a:r>
            <a:endParaRPr altLang="en-US" dirty="0" sz="2400" lang="zh-CN">
              <a:latin typeface="+mn-ea"/>
              <a:ea typeface="+mn-ea"/>
            </a:endParaRPr>
          </a:p>
        </p:txBody>
      </p:sp>
      <p:sp>
        <p:nvSpPr>
          <p:cNvPr id="105004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应对气候变化和环境污染</a:t>
            </a:r>
            <a:endParaRPr altLang="en-US" dirty="0" sz="2400" lang="zh-CN">
              <a:latin typeface="+mn-ea"/>
              <a:ea typeface="+mn-ea"/>
            </a:endParaRPr>
          </a:p>
        </p:txBody>
      </p:sp>
      <p:sp>
        <p:nvSpPr>
          <p:cNvPr id="105005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推动绿色生产和消费</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84" name="标题 2"/>
          <p:cNvSpPr>
            <a:spLocks noGrp="1"/>
          </p:cNvSpPr>
          <p:nvPr>
            <p:ph type="title" idx="1"/>
          </p:nvPr>
        </p:nvSpPr>
        <p:spPr/>
        <p:txBody>
          <a:bodyPr>
            <a:normAutofit fontScale="94444"/>
          </a:bodyPr>
          <a:p>
            <a:r>
              <a:rPr altLang="en-US" lang="zh-CN"/>
              <a:t>企业如何应对未来挑战</a:t>
            </a:r>
            <a:endParaRPr altLang="en-US" lang="zh-CN"/>
          </a:p>
        </p:txBody>
      </p:sp>
      <p:sp>
        <p:nvSpPr>
          <p:cNvPr id="105008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8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9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9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9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创新发展：加大研发投入，推动技术创新和产品升级，提高核心竞争力</a:t>
            </a:r>
            <a:endParaRPr altLang="en-US" sz="1400" lang="zh-CN" spc="150">
              <a:solidFill>
                <a:schemeClr val="tx1"/>
              </a:solidFill>
              <a:effectLst/>
              <a:latin typeface="+mn-ea"/>
              <a:sym typeface="+mn-ea"/>
            </a:endParaRPr>
          </a:p>
        </p:txBody>
      </p:sp>
      <p:sp>
        <p:nvSpPr>
          <p:cNvPr id="105009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适应环境变化：关注政策、经济、社会等环境因素，及时调整战略和业务模式</a:t>
            </a:r>
            <a:endParaRPr altLang="en-US" dirty="0" sz="1400" lang="zh-CN" spc="150">
              <a:solidFill>
                <a:schemeClr val="tx1"/>
              </a:solidFill>
              <a:effectLst/>
              <a:latin typeface="+mn-ea"/>
              <a:sym typeface="+mn-ea"/>
            </a:endParaRPr>
          </a:p>
        </p:txBody>
      </p:sp>
      <p:sp>
        <p:nvSpPr>
          <p:cNvPr id="105009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绿色发展：注重环保和可持续发展，推广绿色生产方式，降低对环境的影响</a:t>
            </a:r>
            <a:endParaRPr altLang="en-US" sz="1400" lang="zh-CN" spc="150">
              <a:solidFill>
                <a:schemeClr val="tx1"/>
              </a:solidFill>
              <a:effectLst/>
              <a:latin typeface="+mn-ea"/>
              <a:sym typeface="+mn-ea"/>
            </a:endParaRPr>
          </a:p>
        </p:txBody>
      </p:sp>
      <p:sp>
        <p:nvSpPr>
          <p:cNvPr id="105010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社会责任：积极履行社会责任，关注员工福利和社区发展，树立良好企业形象</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34" name="标题 2"/>
          <p:cNvSpPr>
            <a:spLocks noGrp="1"/>
          </p:cNvSpPr>
          <p:nvPr>
            <p:ph type="title" idx="3"/>
            <p:custDataLst>
              <p:tags r:id="rId1"/>
            </p:custDataLst>
          </p:nvPr>
        </p:nvSpPr>
        <p:spPr/>
        <p:txBody>
          <a:bodyPr/>
          <a:p>
            <a:r>
              <a:rPr altLang="en-US" lang="zh-CN"/>
              <a:t>THANKS!</a:t>
            </a:r>
            <a:endParaRPr altLang="en-US" lang="zh-CN"/>
          </a:p>
        </p:txBody>
      </p:sp>
      <p:sp>
        <p:nvSpPr>
          <p:cNvPr id="1050136"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5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91.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4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8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37.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2023-12-19T19:42:17Z</dcterms:created>
  <dcterms:modified xsi:type="dcterms:W3CDTF">2023-12-19T19:42:17Z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51838aae26544358817976deee1709cf_21</vt:lpwstr>
  </property>
</Properties>
</file>