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16" r:id="rId1"/>
    <p:sldMasterId id="2147484553" r:id="rId2"/>
  </p:sldMasterIdLst>
  <p:notesMasterIdLst>
    <p:notesMasterId r:id="rId3"/>
  </p:notesMasterIdLst>
  <p:sldIdLst>
    <p:sldId id="658" r:id="rId4"/>
    <p:sldId id="663" r:id="rId5"/>
    <p:sldId id="667" r:id="rId6"/>
    <p:sldId id="670" r:id="rId7"/>
    <p:sldId id="676" r:id="rId9"/>
    <p:sldId id="679" r:id="rId10"/>
    <p:sldId id="682" r:id="rId11"/>
    <p:sldId id="685" r:id="rId12"/>
    <p:sldId id="691" r:id="rId14"/>
    <p:sldId id="694" r:id="rId15"/>
    <p:sldId id="697" r:id="rId16"/>
    <p:sldId id="700" r:id="rId17"/>
    <p:sldId id="703" r:id="rId18"/>
    <p:sldId id="709" r:id="rId20"/>
    <p:sldId id="712" r:id="rId21"/>
    <p:sldId id="715" r:id="rId22"/>
    <p:sldId id="718" r:id="rId23"/>
    <p:sldId id="721" r:id="rId24"/>
    <p:sldId id="727" r:id="rId26"/>
    <p:sldId id="730" r:id="rId27"/>
    <p:sldId id="733" r:id="rId28"/>
    <p:sldId id="736" r:id="rId29"/>
    <p:sldId id="739" r:id="rId30"/>
    <p:sldId id="745" r:id="rId32"/>
    <p:sldId id="748" r:id="rId33"/>
    <p:sldId id="751" r:id="rId34"/>
    <p:sldId id="754" r:id="rId35"/>
    <p:sldId id="75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17" r:id="rId1"/>
    <p:sldLayoutId id="2147484518" r:id="rId2"/>
    <p:sldLayoutId id="2147484519" r:id="rId3"/>
    <p:sldLayoutId id="2147484520" r:id="rId4"/>
    <p:sldLayoutId id="2147484521" r:id="rId5"/>
    <p:sldLayoutId id="2147484522" r:id="rId6"/>
    <p:sldLayoutId id="2147484523" r:id="rId7"/>
    <p:sldLayoutId id="2147484524" r:id="rId8"/>
    <p:sldLayoutId id="2147484525" r:id="rId9"/>
    <p:sldLayoutId id="2147484526" r:id="rId10"/>
    <p:sldLayoutId id="21474845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54" r:id="rId1"/>
    <p:sldLayoutId id="2147484555" r:id="rId2"/>
    <p:sldLayoutId id="2147484556" r:id="rId3"/>
    <p:sldLayoutId id="2147484557" r:id="rId4"/>
    <p:sldLayoutId id="2147484558" r:id="rId5"/>
    <p:sldLayoutId id="2147484559" r:id="rId6"/>
    <p:sldLayoutId id="2147484560" r:id="rId7"/>
    <p:sldLayoutId id="2147484561" r:id="rId8"/>
    <p:sldLayoutId id="2147484562" r:id="rId9"/>
    <p:sldLayoutId id="2147484563" r:id="rId10"/>
    <p:sldLayoutId id="21474845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tags" Target="../tags/tag156.xml"/><Relationship Id="rId22" Type="http://schemas.openxmlformats.org/officeDocument/2006/relationships/tags" Target="../tags/tag157.xml"/><Relationship Id="rId23" Type="http://schemas.openxmlformats.org/officeDocument/2006/relationships/tags" Target="../tags/tag158.xml"/><Relationship Id="rId24" Type="http://schemas.openxmlformats.org/officeDocument/2006/relationships/tags" Target="../tags/tag159.xml"/><Relationship Id="rId25" Type="http://schemas.openxmlformats.org/officeDocument/2006/relationships/tags" Target="../tags/tag160.xml"/><Relationship Id="rId2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tags" Target="../tags/tag266.xml"/><Relationship Id="rId22" Type="http://schemas.openxmlformats.org/officeDocument/2006/relationships/tags" Target="../tags/tag267.xml"/><Relationship Id="rId23" Type="http://schemas.openxmlformats.org/officeDocument/2006/relationships/tags" Target="../tags/tag268.xml"/><Relationship Id="rId24" Type="http://schemas.openxmlformats.org/officeDocument/2006/relationships/tags" Target="../tags/tag269.xml"/><Relationship Id="rId25" Type="http://schemas.openxmlformats.org/officeDocument/2006/relationships/tags" Target="../tags/tag270.xml"/><Relationship Id="rId26" Type="http://schemas.openxmlformats.org/officeDocument/2006/relationships/tags" Target="../tags/tag271.xml"/><Relationship Id="rId27" Type="http://schemas.openxmlformats.org/officeDocument/2006/relationships/tags" Target="../tags/tag272.xml"/><Relationship Id="rId28" Type="http://schemas.openxmlformats.org/officeDocument/2006/relationships/tags" Target="../tags/tag273.xml"/><Relationship Id="rId29" Type="http://schemas.openxmlformats.org/officeDocument/2006/relationships/tags" Target="../tags/tag274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2024年数字货币行业工作总结与展望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数字货币行业现状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2024年数字货币行业工作总结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数字货币行业面临的挑战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数字货币行业未来展望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数字货币行业的发展建议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数字货币行业现状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8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数字货币市场规模：全球数字货币市场规模不断扩大，总市值持续增长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数字货币用户数量：数字货币用户数量持续增长，越来越多的人开始使用数字货币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数字货币行业增长趋势：数字货币行业将继续保持快速增长，未来市场规模有望进一步扩大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数字货币交易量：数字货币交易量逐年攀升，交易所数量不断增加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主要数字货币及特点</a:t>
            </a:r>
            <a:endParaRPr altLang="en-US" lang="zh-CN"/>
          </a:p>
        </p:txBody>
      </p:sp>
      <p:cxnSp>
        <p:nvCxnSpPr>
          <p:cNvPr id="3145771" name="直接箭头连接符 18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24061" y="3824938"/>
            <a:ext cx="10729798" cy="0"/>
          </a:xfrm>
          <a:prstGeom prst="straightConnector1"/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32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956664" y="2850971"/>
            <a:ext cx="622" cy="914920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4" name="正文"/>
          <p:cNvSpPr txBox="1"/>
          <p:nvPr>
            <p:custDataLst>
              <p:tags r:id="rId3"/>
            </p:custDataLst>
          </p:nvPr>
        </p:nvSpPr>
        <p:spPr>
          <a:xfrm>
            <a:off x="1896924" y="1868923"/>
            <a:ext cx="2114509" cy="70359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以太坊：智能合约平台，支持多种应用开发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75" name="直接连接符 4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5463371" y="3502354"/>
            <a:ext cx="3729" cy="261672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6" name="正文"/>
          <p:cNvSpPr txBox="1"/>
          <p:nvPr>
            <p:custDataLst>
              <p:tags r:id="rId5"/>
            </p:custDataLst>
          </p:nvPr>
        </p:nvSpPr>
        <p:spPr>
          <a:xfrm>
            <a:off x="4407981" y="2538331"/>
            <a:ext cx="2114509" cy="70359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莱特币：比特币的改进版，提高交易速度和扩容能力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77" name="直接连接符 96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7974429" y="2456287"/>
            <a:ext cx="3729" cy="1304010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正文"/>
          <p:cNvSpPr txBox="1"/>
          <p:nvPr>
            <p:custDataLst>
              <p:tags r:id="rId7"/>
            </p:custDataLst>
          </p:nvPr>
        </p:nvSpPr>
        <p:spPr>
          <a:xfrm>
            <a:off x="6919039" y="1490400"/>
            <a:ext cx="2114509" cy="70359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狗狗币：社区驱动的数字货币，用于小额支付和打赏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79" name="直接连接符 100"/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10485486" y="3325212"/>
            <a:ext cx="3729" cy="515264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0" name="正文"/>
          <p:cNvSpPr txBox="1"/>
          <p:nvPr>
            <p:custDataLst>
              <p:tags r:id="rId9"/>
            </p:custDataLst>
          </p:nvPr>
        </p:nvSpPr>
        <p:spPr>
          <a:xfrm>
            <a:off x="9430096" y="2358082"/>
            <a:ext cx="2114509" cy="70359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波场币：基于区块链的数字货币交易平台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81" name="直接连接符 91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1699893" y="3840476"/>
            <a:ext cx="622" cy="180249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2" name="正文"/>
          <p:cNvSpPr txBox="1"/>
          <p:nvPr>
            <p:custDataLst>
              <p:tags r:id="rId11"/>
            </p:custDataLst>
          </p:nvPr>
        </p:nvSpPr>
        <p:spPr>
          <a:xfrm>
            <a:off x="641395" y="4265616"/>
            <a:ext cx="2114509" cy="74958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比特币：全球最大的数字货币，具有去中心化、匿名性等特点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83" name="直接连接符 84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4212193" y="3819965"/>
            <a:ext cx="3729" cy="1096412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4" name="正文"/>
          <p:cNvSpPr txBox="1"/>
          <p:nvPr>
            <p:custDataLst>
              <p:tags r:id="rId13"/>
            </p:custDataLst>
          </p:nvPr>
        </p:nvSpPr>
        <p:spPr>
          <a:xfrm>
            <a:off x="3152452" y="5155674"/>
            <a:ext cx="2114509" cy="74958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瑞波币：跨境支付和结算网络，降低跨境交易成本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85" name="直接连接符 6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20764" y="3866581"/>
            <a:ext cx="0" cy="548206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6" name="正文"/>
          <p:cNvSpPr txBox="1"/>
          <p:nvPr>
            <p:custDataLst>
              <p:tags r:id="rId15"/>
            </p:custDataLst>
          </p:nvPr>
        </p:nvSpPr>
        <p:spPr>
          <a:xfrm>
            <a:off x="5663510" y="4701943"/>
            <a:ext cx="2114509" cy="74958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以太经典：以太坊的经典版本，保持去中心化和安全性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87" name="直接连接符 83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9231200" y="3819965"/>
            <a:ext cx="1865" cy="1440129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8" name="正文"/>
          <p:cNvSpPr txBox="1"/>
          <p:nvPr>
            <p:custDataLst>
              <p:tags r:id="rId17"/>
            </p:custDataLst>
          </p:nvPr>
        </p:nvSpPr>
        <p:spPr>
          <a:xfrm>
            <a:off x="8174567" y="5500012"/>
            <a:ext cx="2114509" cy="74958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恒星币：跨境支付网络，支持多种数字货币交易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椭圆 18"/>
          <p:cNvSpPr/>
          <p:nvPr>
            <p:custDataLst>
              <p:tags r:id="rId18"/>
            </p:custDataLst>
          </p:nvPr>
        </p:nvSpPr>
        <p:spPr>
          <a:xfrm>
            <a:off x="2892023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62" name="椭圆 15"/>
          <p:cNvSpPr/>
          <p:nvPr>
            <p:custDataLst>
              <p:tags r:id="rId19"/>
            </p:custDataLst>
          </p:nvPr>
        </p:nvSpPr>
        <p:spPr>
          <a:xfrm>
            <a:off x="5400595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64" name="椭圆 13"/>
          <p:cNvSpPr/>
          <p:nvPr>
            <p:custDataLst>
              <p:tags r:id="rId20"/>
            </p:custDataLst>
          </p:nvPr>
        </p:nvSpPr>
        <p:spPr>
          <a:xfrm>
            <a:off x="7911652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66" name="椭圆 20"/>
          <p:cNvSpPr/>
          <p:nvPr>
            <p:custDataLst>
              <p:tags r:id="rId21"/>
            </p:custDataLst>
          </p:nvPr>
        </p:nvSpPr>
        <p:spPr>
          <a:xfrm>
            <a:off x="10422710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68" name="椭圆 19"/>
          <p:cNvSpPr/>
          <p:nvPr>
            <p:custDataLst>
              <p:tags r:id="rId22"/>
            </p:custDataLst>
          </p:nvPr>
        </p:nvSpPr>
        <p:spPr>
          <a:xfrm>
            <a:off x="1634630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70" name="椭圆 17"/>
          <p:cNvSpPr/>
          <p:nvPr>
            <p:custDataLst>
              <p:tags r:id="rId23"/>
            </p:custDataLst>
          </p:nvPr>
        </p:nvSpPr>
        <p:spPr>
          <a:xfrm>
            <a:off x="4151281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72" name="椭圆 14"/>
          <p:cNvSpPr/>
          <p:nvPr>
            <p:custDataLst>
              <p:tags r:id="rId24"/>
            </p:custDataLst>
          </p:nvPr>
        </p:nvSpPr>
        <p:spPr>
          <a:xfrm>
            <a:off x="6656123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74" name="椭圆 21"/>
          <p:cNvSpPr/>
          <p:nvPr>
            <p:custDataLst>
              <p:tags r:id="rId25"/>
            </p:custDataLst>
          </p:nvPr>
        </p:nvSpPr>
        <p:spPr>
          <a:xfrm>
            <a:off x="9167181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行业应用场景</a:t>
            </a:r>
            <a:endParaRPr altLang="en-US" lang="zh-CN"/>
          </a:p>
        </p:txBody>
      </p:sp>
      <p:sp>
        <p:nvSpPr>
          <p:cNvPr id="10491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跨境支付与结算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供应链金融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数字资产交易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公共服务领域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2024年数字货币行业工作总结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行业监管政策及影响</a:t>
            </a:r>
            <a:endParaRPr altLang="en-US" lang="zh-CN"/>
          </a:p>
        </p:txBody>
      </p:sp>
      <p:sp>
        <p:nvSpPr>
          <p:cNvPr id="10492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数字货币监管政策概述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未来监管政策的展望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行业监管政策的发展趋势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监管政策对数字货币行业的影响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数字货币交易平台发展情况</a:t>
            </a:r>
            <a:endParaRPr altLang="en-US" lang="zh-CN"/>
          </a:p>
        </p:txBody>
      </p:sp>
      <p:sp>
        <p:nvSpPr>
          <p:cNvPr id="10493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数字货币交易平台交易量增长情况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数字货币交易平台数量增长情况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数字货币交易平台用户增长情况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数字货币交易平台服务质量提升情况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区块链技术在数字货币领域的应用</a:t>
            </a:r>
            <a:endParaRPr altLang="en-US" lang="zh-CN"/>
          </a:p>
        </p:txBody>
      </p:sp>
      <p:sp>
        <p:nvSpPr>
          <p:cNvPr id="104936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区块链技术对数字货币行业的影响和意义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区块链技术在数字货币领域的应用场景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数字货币的发展历程和现状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区块链技术的基本原理和特点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数字货币安全事件及应对措施</a:t>
            </a:r>
            <a:endParaRPr altLang="en-US" lang="zh-CN"/>
          </a:p>
        </p:txBody>
      </p:sp>
      <p:sp>
        <p:nvSpPr>
          <p:cNvPr id="10494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数字货币安全事件概述：介绍2024年数字货币行业发生的安全事件，如黑客攻击、交易所被盗等。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安全事件原因分析：分析这些安全事件背后的原因，如技术漏洞、人为失误等。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应对措施：介绍数字货币行业采取的应对措施，如加强技术研发、提高安全意识等。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未来展望：展望未来数字货币行业在安全方面的改进方向，如加强监管、提高技术水平等。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数字货币行业面临的挑战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监管政策的不确定性</a:t>
            </a:r>
            <a:endParaRPr altLang="en-US" lang="zh-CN"/>
          </a:p>
        </p:txBody>
      </p:sp>
      <p:sp>
        <p:nvSpPr>
          <p:cNvPr id="10495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各国对数字货币的监管政策存在差异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监管政策的不确定性对数字货币市场的影响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各国监管机构对数字货币的态度和立场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未来监管政策的发展趋势和预测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技术成熟度及安全性问题</a:t>
            </a:r>
            <a:endParaRPr altLang="en-US" lang="zh-CN"/>
          </a:p>
        </p:txBody>
      </p:sp>
      <p:sp>
        <p:nvSpPr>
          <p:cNvPr id="10495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技术成熟度：数字货币技术尚未完全成熟，存在诸多技术难题需要解决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基础设施建设：数字货币基础设施建设尚不完善，影响用户体验和交易效率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监管政策：各国对数字货币的监管政策尚不明确，存在合规风险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安全性问题：数字货币交易存在较高的安全风险，如黑客攻击、交易所被盗等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市场竞争激烈及盈利模式问题</a:t>
            </a:r>
            <a:endParaRPr altLang="en-US" lang="zh-CN"/>
          </a:p>
        </p:txBody>
      </p:sp>
      <p:sp>
        <p:nvSpPr>
          <p:cNvPr id="10496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监管政策风险：数字货币监管政策的不确定性对行业的发展带来挑战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市场竞争激烈：数字货币市场参与者众多，竞争激烈，价格波动大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盈利模式问题：数字货币行业尚未形成稳定的盈利模式，需要探索新的商业模式和盈利途径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技术安全风险：数字货币技术安全问题频发，需要加强技术研发和安全管理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用户信任度及普及度问题</a:t>
            </a:r>
            <a:endParaRPr altLang="en-US" lang="zh-CN"/>
          </a:p>
        </p:txBody>
      </p:sp>
      <p:sp>
        <p:nvSpPr>
          <p:cNvPr id="10497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数字货币普及度不高，市场认知度有限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数字货币市场波动大，用户信任度有待提高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监管政策不明朗，市场不确定性增加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数字货币安全问题频发，用户担忧增加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数字货币行业未来展望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监管政策走向及影响预测</a:t>
            </a:r>
            <a:endParaRPr altLang="en-US" lang="zh-CN"/>
          </a:p>
        </p:txBody>
      </p:sp>
      <p:sp>
        <p:nvSpPr>
          <p:cNvPr id="10498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监管政策走向：分析各国央行对数字货币的态度和政策，预测未来监管趋势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75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影响预测：探讨监管政策对数字货币行业的影响，包括市场规模、交易量、投资者信心等方面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行业应对策略：提出数字货币行业应对监管政策的策略和建议，包括合规化、技术创新、市场拓展等方面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案例分析：分析国内外数字货币监管政策的案例，总结经验和教训，为未来政策制定提供参考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技术创新及发展趋势预测</a:t>
            </a:r>
            <a:endParaRPr altLang="en-US" lang="zh-CN"/>
          </a:p>
        </p:txBody>
      </p:sp>
      <p:sp>
        <p:nvSpPr>
          <p:cNvPr id="10499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数字货币跨境支付与结算成为新的发展热点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数字货币行业监管政策不断完善，保障市场健康发展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区块链技术不断创新，推动数字货币行业快速发展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数字货币与金融科技深度融合，提升金融服务效率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市场需求及增长趋势预测</a:t>
            </a:r>
            <a:endParaRPr altLang="en-US" lang="zh-CN"/>
          </a:p>
        </p:txBody>
      </p:sp>
      <p:sp>
        <p:nvSpPr>
          <p:cNvPr id="10499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数字货币市场规模及增长趋势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数字货币交易量及活跃度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数字货币市场用户规模及增长趋势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数字货币市场未来发展趋势预测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行业合作及跨界融合趋势预测</a:t>
            </a:r>
            <a:endParaRPr altLang="en-US" lang="zh-CN"/>
          </a:p>
        </p:txBody>
      </p:sp>
      <p:sp>
        <p:nvSpPr>
          <p:cNvPr id="10500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数字货币与区块链技术的深度融合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数字货币与金融行业的合作与创新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数字货币在跨境支付、国际贸易中的应用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数字货币与物联网、人工智能等技术的融合发展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数字货币行业的发展建议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加强技术研发及创新投入</a:t>
            </a:r>
            <a:endParaRPr altLang="en-US" lang="zh-CN"/>
          </a:p>
        </p:txBody>
      </p:sp>
      <p:sp>
        <p:nvSpPr>
          <p:cNvPr id="10501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鼓励技术创新，探索新的数字货币应用场景和商业模式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加大技术研发力度，提高数字货币的安全性和稳定性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加强国际合作，共同推动数字货币技术的发展和应用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培养专业人才，为数字货币行业的可持续发展提供智力支持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提高用户信任度及普及度</a:t>
            </a:r>
            <a:endParaRPr altLang="en-US" lang="zh-CN"/>
          </a:p>
        </p:txBody>
      </p:sp>
      <p:sp>
        <p:nvSpPr>
          <p:cNvPr id="1050190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4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92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94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加强监管和合规性：建立完善的监管体系，确保数字货币市场的稳定和安全，提高用户对数字货币的信任度。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96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5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98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00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增加透明度和可追溯性：通过区块链技术实现数字货币交易的透明度和可追溯性，让用户更加信任数字货币。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02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5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04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06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降低交易成本：通过技术创新和优化，降低数字货币的交易成本，提高数字货币的普及度。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08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5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10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12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加强教育和宣传：加强对数字货币的宣传和教育，提高用户对数字货币的认识和了解，增加用户对数字货币的信任度和接受度。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加强行业监管及自律管理</a:t>
            </a:r>
            <a:endParaRPr altLang="en-US" lang="zh-CN"/>
          </a:p>
        </p:txBody>
      </p:sp>
      <p:sp>
        <p:nvSpPr>
          <p:cNvPr id="10502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建立完善的监管体系：加强对数字货币行业的监管，制定相应的法规和政策，确保行业的合规发展。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建立自律管理组织：鼓励数字货币行业内的企业、机构等建立自律管理组织，制定行业规范，加强自我约束和管理。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加强技术监管：利用技术手段对数字货币交易进行监管，防止非法交易和洗钱等行为的发生。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建立信息共享机制：加强数字货币行业内的信息共享，及时发现和解决行业内的风险和问题，促进行业的健康发展。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推动跨界融合及合作发展</a:t>
            </a:r>
            <a:endParaRPr altLang="en-US" lang="zh-CN"/>
          </a:p>
        </p:txBody>
      </p:sp>
      <p:sp>
        <p:nvSpPr>
          <p:cNvPr id="10503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促进数字货币与其他行业的跨界合作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加强数字货币与实体经济的融合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建立数字货币行业的合作发展机制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推动数字货币行业的国际合作与交流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i*1_1"/>
  <p:tag name="KSO_WM_TEMPLATE_CATEGORY" val="diagram"/>
  <p:tag name="KSO_WM_TEMPLATE_INDEX" val="20230965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i"/>
  <p:tag name="KSO_WM_UNIT_INDEX" val="1_1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965_7*m_h_f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0965_7*m_h_f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0965_7*m_h_f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8_1"/>
  <p:tag name="KSO_WM_UNIT_ID" val="diagram20230965_7*m_h_f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0965_7*m_h_f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965_7*m_h_f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0965_7*m_h_f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7_1"/>
  <p:tag name="KSO_WM_UNIT_ID" val="diagram20230965_7*m_h_f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2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4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6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8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1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3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5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7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2023-12-17T23:35:08Z</dcterms:created>
  <dcterms:modified xsi:type="dcterms:W3CDTF">2023-12-17T23:35:08Z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ca37f86df9a74d698ba341ed0aec617a_21</vt:lpwstr>
  </property>
</Properties>
</file>