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132" r:id="rId1"/>
    <p:sldMasterId id="2147493169" r:id="rId2"/>
  </p:sldMasterIdLst>
  <p:notesMasterIdLst>
    <p:notesMasterId r:id="rId3"/>
  </p:notesMasterIdLst>
  <p:sldIdLst>
    <p:sldId id="4429" r:id="rId4"/>
    <p:sldId id="4432" r:id="rId5"/>
    <p:sldId id="4435" r:id="rId6"/>
    <p:sldId id="4438" r:id="rId7"/>
    <p:sldId id="4441" r:id="rId8"/>
    <p:sldId id="4444" r:id="rId9"/>
    <p:sldId id="4447" r:id="rId10"/>
    <p:sldId id="4450" r:id="rId11"/>
    <p:sldId id="4453" r:id="rId12"/>
    <p:sldId id="4456" r:id="rId13"/>
    <p:sldId id="4459" r:id="rId14"/>
    <p:sldId id="4462" r:id="rId15"/>
    <p:sldId id="4465" r:id="rId16"/>
    <p:sldId id="4468" r:id="rId17"/>
    <p:sldId id="4471" r:id="rId18"/>
    <p:sldId id="4474" r:id="rId19"/>
    <p:sldId id="4477" r:id="rId20"/>
    <p:sldId id="4480" r:id="rId21"/>
    <p:sldId id="4483" r:id="rId22"/>
    <p:sldId id="4486" r:id="rId23"/>
    <p:sldId id="4489" r:id="rId24"/>
    <p:sldId id="4492" r:id="rId25"/>
    <p:sldId id="4495" r:id="rId26"/>
    <p:sldId id="4498"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133" r:id="rId1"/>
    <p:sldLayoutId id="2147493134" r:id="rId2"/>
    <p:sldLayoutId id="2147493135" r:id="rId3"/>
    <p:sldLayoutId id="2147493136" r:id="rId4"/>
    <p:sldLayoutId id="2147493137" r:id="rId5"/>
    <p:sldLayoutId id="2147493138" r:id="rId6"/>
    <p:sldLayoutId id="2147493139" r:id="rId7"/>
    <p:sldLayoutId id="2147493140" r:id="rId8"/>
    <p:sldLayoutId id="2147493141" r:id="rId9"/>
    <p:sldLayoutId id="2147493142" r:id="rId10"/>
    <p:sldLayoutId id="214749314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3170" r:id="rId1"/>
    <p:sldLayoutId id="2147493171" r:id="rId2"/>
    <p:sldLayoutId id="2147493172" r:id="rId3"/>
    <p:sldLayoutId id="2147493173" r:id="rId4"/>
    <p:sldLayoutId id="2147493174" r:id="rId5"/>
    <p:sldLayoutId id="2147493175" r:id="rId6"/>
    <p:sldLayoutId id="2147493176" r:id="rId7"/>
    <p:sldLayoutId id="2147493177" r:id="rId8"/>
    <p:sldLayoutId id="2147493178" r:id="rId9"/>
    <p:sldLayoutId id="2147493179" r:id="rId10"/>
    <p:sldLayoutId id="2147493180"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tags" Target="../tags/tag145.xml"/><Relationship Id="rId14" Type="http://schemas.openxmlformats.org/officeDocument/2006/relationships/tags" Target="../tags/tag146.xml"/><Relationship Id="rId15" Type="http://schemas.openxmlformats.org/officeDocument/2006/relationships/tags" Target="../tags/tag147.xml"/><Relationship Id="rId16" Type="http://schemas.openxmlformats.org/officeDocument/2006/relationships/tags" Target="../tags/tag148.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tags" Target="../tags/tag309.xml"/><Relationship Id="rId18" Type="http://schemas.openxmlformats.org/officeDocument/2006/relationships/tags" Target="../tags/tag310.xml"/><Relationship Id="rId19" Type="http://schemas.openxmlformats.org/officeDocument/2006/relationships/tags" Target="../tags/tag311.xml"/><Relationship Id="rId20" Type="http://schemas.openxmlformats.org/officeDocument/2006/relationships/tags" Target="../tags/tag312.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p>
            <a:r>
              <a:rPr altLang="en-US" dirty="0" lang="zh-CN"/>
              <a:t>初中教育与传统文化教育的融合</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206476"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206625"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初中教育中的传统文化教育现状</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940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3"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传统文化教育在初中教育中的价值</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482410" y="282216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482330" y="329057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初中教育与传统文化教育的融合方式</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216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3775460" y="483683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a:t>
            </a:r>
            <a:r>
              <a:rPr altLang="zh-CN" b="1" dirty="0" sz="1400" lang="en-US">
                <a:solidFill>
                  <a:schemeClr val="bg1"/>
                </a:solidFill>
                <a:latin typeface="+mj-ea"/>
                <a:ea typeface="+mj-ea"/>
                <a:cs typeface="MiSans Normal" panose="00000500000000000000" charset="-122"/>
              </a:rPr>
              <a:t>our</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3775710" y="530542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初中教育与传统文化教育融合的实践案例</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18"/>
          <p:cNvCxnSpPr>
            <a:cxnSpLocks/>
          </p:cNvCxnSpPr>
          <p:nvPr>
            <p:custDataLst>
              <p:tags r:id="rId13"/>
            </p:custDataLst>
          </p:nvPr>
        </p:nvCxnSpPr>
        <p:spPr>
          <a:xfrm>
            <a:off x="3509259" y="485580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6913427" y="481787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6913245" y="528637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初中教育与传统文化教育融合的未来展望</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33"/>
          <p:cNvCxnSpPr>
            <a:cxnSpLocks/>
          </p:cNvCxnSpPr>
          <p:nvPr>
            <p:custDataLst>
              <p:tags r:id="rId16"/>
            </p:custDataLst>
          </p:nvPr>
        </p:nvCxnSpPr>
        <p:spPr>
          <a:xfrm>
            <a:off x="6647226" y="483684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58"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0" name="标题 5"/>
          <p:cNvSpPr>
            <a:spLocks noGrp="1"/>
          </p:cNvSpPr>
          <p:nvPr>
            <p:ph type="title" idx="1"/>
            <p:custDataLst>
              <p:tags r:id="rId2"/>
            </p:custDataLst>
          </p:nvPr>
        </p:nvSpPr>
        <p:spPr/>
        <p:txBody>
          <a:bodyPr>
            <a:normAutofit fontScale="90000"/>
          </a:bodyPr>
          <a:p>
            <a:r>
              <a:rPr altLang="en-US" lang="zh-CN"/>
              <a:t>初中教育中的传统文化教育现状</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6" name="标题 2"/>
          <p:cNvSpPr>
            <a:spLocks noGrp="1"/>
          </p:cNvSpPr>
          <p:nvPr>
            <p:ph type="title" idx="1"/>
          </p:nvPr>
        </p:nvSpPr>
        <p:spPr/>
        <p:txBody>
          <a:bodyPr/>
          <a:p>
            <a:r>
              <a:rPr altLang="en-US" lang="zh-CN"/>
              <a:t>传统文化教育在初中教育中的地位</a:t>
            </a:r>
            <a:endParaRPr altLang="en-US" lang="zh-CN"/>
          </a:p>
        </p:txBody>
      </p:sp>
      <p:sp>
        <p:nvSpPr>
          <p:cNvPr id="10488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传统文化教育在初中教育中占据重要地位，是培养学生综合素质的重要途径之一。</a:t>
            </a:r>
            <a:endParaRPr altLang="en-US" dirty="0" sz="2000" lang="zh-CN" spc="150">
              <a:solidFill>
                <a:schemeClr val="tx1">
                  <a:lumMod val="85000"/>
                  <a:lumOff val="15000"/>
                </a:schemeClr>
              </a:solidFill>
              <a:latin typeface="+mn-ea"/>
              <a:sym typeface="+mn-ea"/>
            </a:endParaRPr>
          </a:p>
        </p:txBody>
      </p:sp>
      <p:sp>
        <p:nvSpPr>
          <p:cNvPr id="10489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初中阶段是学生价值观形成的关键时期，传统文化教育有助于引导学生树立正确的价值观。</a:t>
            </a:r>
            <a:endParaRPr altLang="en-US" dirty="0" sz="2000" lang="zh-CN" spc="150">
              <a:solidFill>
                <a:schemeClr val="tx1">
                  <a:lumMod val="85000"/>
                  <a:lumOff val="15000"/>
                </a:schemeClr>
              </a:solidFill>
              <a:latin typeface="+mn-ea"/>
              <a:sym typeface="+mn-ea"/>
            </a:endParaRPr>
          </a:p>
        </p:txBody>
      </p:sp>
      <p:sp>
        <p:nvSpPr>
          <p:cNvPr id="10489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初中教育中融入传统文化教育，有助于增强学生的文化自信和民族自豪感。</a:t>
            </a:r>
            <a:endParaRPr altLang="en-US" dirty="0" sz="2000" lang="zh-CN" spc="150">
              <a:solidFill>
                <a:schemeClr val="tx1">
                  <a:lumMod val="85000"/>
                  <a:lumOff val="15000"/>
                </a:schemeClr>
              </a:solidFill>
              <a:latin typeface="+mn-ea"/>
              <a:sym typeface="+mn-ea"/>
            </a:endParaRPr>
          </a:p>
        </p:txBody>
      </p:sp>
      <p:sp>
        <p:nvSpPr>
          <p:cNvPr id="10489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传统文化教育在初中教育中发挥着传承中华优秀传统文化的重要作用，为学生的成长奠定基础。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0" name="标题 2"/>
          <p:cNvSpPr>
            <a:spLocks noGrp="1"/>
          </p:cNvSpPr>
          <p:nvPr>
            <p:ph type="title" idx="1"/>
          </p:nvPr>
        </p:nvSpPr>
        <p:spPr/>
        <p:txBody>
          <a:bodyPr/>
          <a:p>
            <a:r>
              <a:rPr altLang="en-US" lang="zh-CN"/>
              <a:t>传统文化教育在初中教育中的实施情况</a:t>
            </a:r>
            <a:endParaRPr altLang="en-US" lang="zh-CN"/>
          </a:p>
        </p:txBody>
      </p:sp>
      <p:sp>
        <p:nvSpPr>
          <p:cNvPr id="10489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传统文化教育在初中课程中的设置情况</a:t>
            </a:r>
            <a:endParaRPr altLang="en-US" dirty="0" sz="2000" lang="zh-CN" spc="150">
              <a:solidFill>
                <a:schemeClr val="tx1">
                  <a:lumMod val="85000"/>
                  <a:lumOff val="15000"/>
                </a:schemeClr>
              </a:solidFill>
              <a:latin typeface="+mn-ea"/>
              <a:sym typeface="+mn-ea"/>
            </a:endParaRPr>
          </a:p>
        </p:txBody>
      </p:sp>
      <p:sp>
        <p:nvSpPr>
          <p:cNvPr id="10489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初中教师对传统文化教育的重视程度</a:t>
            </a:r>
            <a:endParaRPr altLang="en-US" dirty="0" sz="2000" lang="zh-CN" spc="150">
              <a:solidFill>
                <a:schemeClr val="tx1">
                  <a:lumMod val="85000"/>
                  <a:lumOff val="15000"/>
                </a:schemeClr>
              </a:solidFill>
              <a:latin typeface="+mn-ea"/>
              <a:sym typeface="+mn-ea"/>
            </a:endParaRPr>
          </a:p>
        </p:txBody>
      </p:sp>
      <p:sp>
        <p:nvSpPr>
          <p:cNvPr id="10489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初中生对传统文化教育的兴趣和参与度</a:t>
            </a:r>
            <a:endParaRPr altLang="en-US" dirty="0" sz="2000" lang="zh-CN" spc="150">
              <a:solidFill>
                <a:schemeClr val="tx1">
                  <a:lumMod val="85000"/>
                  <a:lumOff val="15000"/>
                </a:schemeClr>
              </a:solidFill>
              <a:latin typeface="+mn-ea"/>
              <a:sym typeface="+mn-ea"/>
            </a:endParaRPr>
          </a:p>
        </p:txBody>
      </p:sp>
      <p:sp>
        <p:nvSpPr>
          <p:cNvPr id="10489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传统文化教育在初中教育中的影响和效果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4" name="标题 2"/>
          <p:cNvSpPr>
            <a:spLocks noGrp="1"/>
          </p:cNvSpPr>
          <p:nvPr>
            <p:ph type="title" idx="1"/>
          </p:nvPr>
        </p:nvSpPr>
        <p:spPr/>
        <p:txBody>
          <a:bodyPr/>
          <a:p>
            <a:r>
              <a:rPr altLang="en-US" lang="zh-CN"/>
              <a:t>传统文化教育在初中教育中的问题与挑战</a:t>
            </a:r>
            <a:endParaRPr altLang="en-US" lang="zh-CN"/>
          </a:p>
        </p:txBody>
      </p:sp>
      <p:sp>
        <p:nvSpPr>
          <p:cNvPr id="10490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师资力量不足：初中教师中具备传统文化素养的教师数量较少，难以满足教学需求。</a:t>
            </a:r>
            <a:endParaRPr altLang="zh-CN" dirty="0" lang="en-US">
              <a:solidFill>
                <a:schemeClr val="dk1">
                  <a:lumMod val="80000"/>
                  <a:lumOff val="20000"/>
                </a:schemeClr>
              </a:solidFill>
              <a:latin typeface="+mn-ea"/>
              <a:sym typeface="+mn-ea"/>
            </a:endParaRPr>
          </a:p>
        </p:txBody>
      </p:sp>
      <p:sp>
        <p:nvSpPr>
          <p:cNvPr id="10490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教材内容不够丰富：教材中传统文化的占比偏低，缺乏深度和广度。</a:t>
            </a:r>
            <a:endParaRPr altLang="en-US" dirty="0" sz="1600" lang="zh-CN">
              <a:solidFill>
                <a:schemeClr val="dk1">
                  <a:lumMod val="80000"/>
                  <a:lumOff val="20000"/>
                </a:schemeClr>
              </a:solidFill>
              <a:latin typeface="+mn-ea"/>
              <a:sym typeface="+mn-ea"/>
            </a:endParaRPr>
          </a:p>
        </p:txBody>
      </p:sp>
      <p:sp>
        <p:nvSpPr>
          <p:cNvPr id="10490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教育方式单一：教师多采用讲授式教学，缺乏互动和实践，难以激发学生的学习兴趣。</a:t>
            </a:r>
            <a:endParaRPr altLang="en-US" dirty="0" lang="zh-CN">
              <a:solidFill>
                <a:schemeClr val="dk1">
                  <a:lumMod val="80000"/>
                  <a:lumOff val="20000"/>
                </a:schemeClr>
              </a:solidFill>
              <a:latin typeface="+mn-ea"/>
              <a:sym typeface="+mn-ea"/>
            </a:endParaRPr>
          </a:p>
        </p:txBody>
      </p:sp>
      <p:sp>
        <p:nvSpPr>
          <p:cNvPr id="10490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社会环境影响：受到现代文化的影响，初中生对传统文化的认知和兴趣普遍较低。</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96" name="文本占位符 4"/>
          <p:cNvSpPr>
            <a:spLocks noGrp="1"/>
          </p:cNvSpPr>
          <p:nvPr>
            <p:ph type="body" idx="2"/>
            <p:custDataLst>
              <p:tags r:id="rId1"/>
            </p:custDataLst>
          </p:nvPr>
        </p:nvSpPr>
        <p:spPr/>
        <p:txBody>
          <a:bodyPr/>
          <a:p>
            <a:r>
              <a:rPr altLang="en-US" lang="zh-CN"/>
              <a:t>Part Two</a:t>
            </a:r>
            <a:endParaRPr altLang="en-US" lang="zh-CN"/>
          </a:p>
        </p:txBody>
      </p:sp>
      <p:sp>
        <p:nvSpPr>
          <p:cNvPr id="1049098" name="标题 5"/>
          <p:cNvSpPr>
            <a:spLocks noGrp="1"/>
          </p:cNvSpPr>
          <p:nvPr>
            <p:ph type="title" idx="1"/>
            <p:custDataLst>
              <p:tags r:id="rId2"/>
            </p:custDataLst>
          </p:nvPr>
        </p:nvSpPr>
        <p:spPr/>
        <p:txBody>
          <a:bodyPr>
            <a:normAutofit fontScale="90000"/>
          </a:bodyPr>
          <a:p>
            <a:r>
              <a:rPr altLang="en-US" lang="zh-CN"/>
              <a:t>传统文化教育在初中教育中的价值</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4" name="标题 2"/>
          <p:cNvSpPr>
            <a:spLocks noGrp="1"/>
          </p:cNvSpPr>
          <p:nvPr>
            <p:ph type="title" idx="1"/>
          </p:nvPr>
        </p:nvSpPr>
        <p:spPr/>
        <p:txBody>
          <a:bodyPr/>
          <a:p>
            <a:r>
              <a:rPr altLang="en-US" lang="zh-CN"/>
              <a:t>传承中华优秀传统文化</a:t>
            </a:r>
            <a:endParaRPr altLang="en-US" lang="zh-CN"/>
          </a:p>
        </p:txBody>
      </p:sp>
      <p:sp>
        <p:nvSpPr>
          <p:cNvPr id="104913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传统文化教育能够促进学生对中华文化的认同感和自豪感</a:t>
            </a:r>
            <a:endParaRPr altLang="en-US" sz="1400" lang="zh-CN" spc="150">
              <a:solidFill>
                <a:schemeClr val="tx1"/>
              </a:solidFill>
              <a:effectLst/>
              <a:latin typeface="+mn-ea"/>
              <a:sym typeface="+mn-ea"/>
            </a:endParaRPr>
          </a:p>
        </p:txBody>
      </p:sp>
      <p:sp>
        <p:nvSpPr>
          <p:cNvPr id="104914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传统文化教育有助于培养学生的道德观念和人文素养</a:t>
            </a:r>
            <a:endParaRPr altLang="en-US" dirty="0" sz="1400" lang="zh-CN" spc="150">
              <a:solidFill>
                <a:schemeClr val="tx1"/>
              </a:solidFill>
              <a:effectLst/>
              <a:latin typeface="+mn-ea"/>
              <a:sym typeface="+mn-ea"/>
            </a:endParaRPr>
          </a:p>
        </p:txBody>
      </p:sp>
      <p:sp>
        <p:nvSpPr>
          <p:cNvPr id="104914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传统文化教育在初中教育中具有重要地位和作用</a:t>
            </a:r>
            <a:endParaRPr altLang="en-US" sz="1400" lang="zh-CN" spc="150">
              <a:solidFill>
                <a:schemeClr val="tx1"/>
              </a:solidFill>
              <a:effectLst/>
              <a:latin typeface="+mn-ea"/>
              <a:sym typeface="+mn-ea"/>
            </a:endParaRPr>
          </a:p>
        </p:txBody>
      </p:sp>
      <p:sp>
        <p:nvSpPr>
          <p:cNvPr id="104915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传统文化教育在初中阶段应该注重与现代教育的融合与创新</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0" name="标题 2"/>
          <p:cNvSpPr>
            <a:spLocks noGrp="1"/>
          </p:cNvSpPr>
          <p:nvPr>
            <p:ph type="title" idx="1"/>
          </p:nvPr>
        </p:nvSpPr>
        <p:spPr/>
        <p:txBody>
          <a:bodyPr/>
          <a:p>
            <a:r>
              <a:rPr altLang="en-US" lang="zh-CN"/>
              <a:t>提高学生文化素养和综合素质</a:t>
            </a:r>
            <a:endParaRPr altLang="en-US" lang="zh-CN"/>
          </a:p>
        </p:txBody>
      </p:sp>
      <p:sp>
        <p:nvSpPr>
          <p:cNvPr id="104919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传统文化教育有助于培养学生的文化认同感和自豪感，提高学生的文化素养。</a:t>
            </a:r>
            <a:endParaRPr altLang="en-US" dirty="0" sz="1200" lang="zh-CN" spc="150">
              <a:solidFill>
                <a:schemeClr val="tx1">
                  <a:lumMod val="85000"/>
                  <a:lumOff val="15000"/>
                </a:schemeClr>
              </a:solidFill>
              <a:latin typeface="+mn-ea"/>
              <a:sym typeface="+mn-ea"/>
            </a:endParaRPr>
          </a:p>
        </p:txBody>
      </p:sp>
      <p:sp>
        <p:nvSpPr>
          <p:cNvPr id="104919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传统文化教育可以丰富学生的知识体系，拓宽学生的视野，提高学生的综合素质。</a:t>
            </a:r>
            <a:endParaRPr altLang="en-US" dirty="0" sz="1200" lang="zh-CN" spc="150">
              <a:solidFill>
                <a:schemeClr val="tx1">
                  <a:lumMod val="85000"/>
                  <a:lumOff val="15000"/>
                </a:schemeClr>
              </a:solidFill>
              <a:latin typeface="+mn-ea"/>
              <a:sym typeface="+mn-ea"/>
            </a:endParaRPr>
          </a:p>
        </p:txBody>
      </p:sp>
      <p:sp>
        <p:nvSpPr>
          <p:cNvPr id="104920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传统文化教育强调人文精神的培养，有助于引导学生树立正确的价值观和人生观。</a:t>
            </a:r>
            <a:endParaRPr altLang="en-US" dirty="0" sz="1200" lang="zh-CN" spc="150">
              <a:solidFill>
                <a:schemeClr val="tx1">
                  <a:lumMod val="85000"/>
                  <a:lumOff val="15000"/>
                </a:schemeClr>
              </a:solidFill>
              <a:latin typeface="+mn-ea"/>
              <a:sym typeface="+mn-ea"/>
            </a:endParaRPr>
          </a:p>
        </p:txBody>
      </p:sp>
      <p:sp>
        <p:nvSpPr>
          <p:cNvPr id="104920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传统文化教育注重培养学生的创新能力和实践能力，有助于提高学生的综合素质。</a:t>
            </a:r>
            <a:endParaRPr altLang="en-US" dirty="0" sz="1200" lang="zh-CN" spc="150">
              <a:solidFill>
                <a:schemeClr val="tx1">
                  <a:lumMod val="85000"/>
                  <a:lumOff val="15000"/>
                </a:schemeClr>
              </a:solidFill>
              <a:latin typeface="+mn-ea"/>
              <a:sym typeface="+mn-ea"/>
            </a:endParaRPr>
          </a:p>
        </p:txBody>
      </p:sp>
      <p:sp>
        <p:nvSpPr>
          <p:cNvPr id="104921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2"/>
          <p:cNvSpPr>
            <a:spLocks noGrp="1"/>
          </p:cNvSpPr>
          <p:nvPr>
            <p:ph type="title" idx="1"/>
          </p:nvPr>
        </p:nvSpPr>
        <p:spPr/>
        <p:txBody>
          <a:bodyPr/>
          <a:p>
            <a:r>
              <a:rPr altLang="en-US" lang="zh-CN"/>
              <a:t>培养学生正确的价值观和人生观</a:t>
            </a:r>
            <a:endParaRPr altLang="en-US" lang="zh-CN"/>
          </a:p>
        </p:txBody>
      </p:sp>
      <p:sp>
        <p:nvSpPr>
          <p:cNvPr id="104925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传统文化教育有助于培养学生的民族自豪感和爱国情怀，弘扬民族精神。</a:t>
            </a:r>
            <a:endParaRPr altLang="zh-CN" dirty="0" lang="en-US">
              <a:solidFill>
                <a:schemeClr val="dk1">
                  <a:lumMod val="80000"/>
                  <a:lumOff val="20000"/>
                </a:schemeClr>
              </a:solidFill>
              <a:latin typeface="+mn-ea"/>
              <a:sym typeface="+mn-ea"/>
            </a:endParaRPr>
          </a:p>
        </p:txBody>
      </p:sp>
      <p:sp>
        <p:nvSpPr>
          <p:cNvPr id="104926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传统文化教育有助于引导学生树立正确的价值观，培养良好的道德品质。</a:t>
            </a:r>
            <a:endParaRPr altLang="en-US" dirty="0" lang="zh-CN">
              <a:solidFill>
                <a:schemeClr val="dk1">
                  <a:lumMod val="80000"/>
                  <a:lumOff val="20000"/>
                </a:schemeClr>
              </a:solidFill>
              <a:latin typeface="+mn-ea"/>
              <a:sym typeface="+mn-ea"/>
            </a:endParaRPr>
          </a:p>
        </p:txBody>
      </p:sp>
      <p:sp>
        <p:nvSpPr>
          <p:cNvPr id="104927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传统文化教育能够帮助学生了解中华优秀传统文化，增强文化自信。</a:t>
            </a:r>
            <a:endParaRPr altLang="en-US" dirty="0" lang="zh-CN">
              <a:solidFill>
                <a:schemeClr val="dk1">
                  <a:lumMod val="80000"/>
                  <a:lumOff val="20000"/>
                </a:schemeClr>
              </a:solidFill>
              <a:latin typeface="+mn-ea"/>
              <a:sym typeface="+mn-ea"/>
            </a:endParaRPr>
          </a:p>
        </p:txBody>
      </p:sp>
      <p:sp>
        <p:nvSpPr>
          <p:cNvPr id="104928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传统文化教育能够引导学生树立正确的人生观，培养积极向上的生活态度。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9" name=""/>
        <p:cNvGrpSpPr/>
        <p:nvPr/>
      </p:nvGrpSpPr>
      <p:grpSpPr>
        <a:xfrm>
          <a:off x="0" y="0"/>
          <a:ext cx="0" cy="0"/>
          <a:chOff x="0" y="0"/>
          <a:chExt cx="0" cy="0"/>
        </a:xfrm>
      </p:grpSpPr>
      <p:sp>
        <p:nvSpPr>
          <p:cNvPr id="1049326"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28" name="标题 5"/>
          <p:cNvSpPr>
            <a:spLocks noGrp="1"/>
          </p:cNvSpPr>
          <p:nvPr>
            <p:ph type="title" idx="1"/>
            <p:custDataLst>
              <p:tags r:id="rId2"/>
            </p:custDataLst>
          </p:nvPr>
        </p:nvSpPr>
        <p:spPr/>
        <p:txBody>
          <a:bodyPr>
            <a:normAutofit fontScale="90000"/>
          </a:bodyPr>
          <a:p>
            <a:r>
              <a:rPr altLang="en-US" lang="zh-CN"/>
              <a:t>初中教育与传统文化教育的融合方式</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4" name="标题 2"/>
          <p:cNvSpPr>
            <a:spLocks noGrp="1"/>
          </p:cNvSpPr>
          <p:nvPr>
            <p:ph type="title" idx="1"/>
          </p:nvPr>
        </p:nvSpPr>
        <p:spPr/>
        <p:txBody>
          <a:bodyPr/>
          <a:p>
            <a:r>
              <a:rPr altLang="en-US" lang="zh-CN"/>
              <a:t>课程设置与教材编写</a:t>
            </a:r>
            <a:endParaRPr altLang="en-US" lang="zh-CN"/>
          </a:p>
        </p:txBody>
      </p:sp>
      <p:sp>
        <p:nvSpPr>
          <p:cNvPr id="104936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师资培训：加强对初中教师的传统文化教育培训，提高教师的传统文化素养和教学能力。</a:t>
            </a:r>
            <a:endParaRPr altLang="en-US" dirty="0" sz="2400" lang="zh-CN">
              <a:latin typeface="+mn-ea"/>
              <a:ea typeface="+mn-ea"/>
            </a:endParaRPr>
          </a:p>
        </p:txBody>
      </p:sp>
      <p:sp>
        <p:nvSpPr>
          <p:cNvPr id="104938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课外活动：组织丰富多彩的传统文化课外活动，如诗词朗诵、书法、绘画等，让学生通过实践感受传统文化的魅力。</a:t>
            </a:r>
            <a:endParaRPr altLang="en-US" dirty="0" sz="2400" lang="zh-CN">
              <a:latin typeface="+mn-ea"/>
              <a:ea typeface="+mn-ea"/>
            </a:endParaRPr>
          </a:p>
        </p:txBody>
      </p:sp>
      <p:sp>
        <p:nvSpPr>
          <p:cNvPr id="104938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课程设置：将传统文化教育纳入初中课程，如语文、历史等科目，增加传统文化的课时比例。</a:t>
            </a:r>
            <a:endParaRPr altLang="en-US" dirty="0" sz="2400" lang="zh-CN">
              <a:latin typeface="+mn-ea"/>
              <a:ea typeface="+mn-ea"/>
            </a:endParaRPr>
          </a:p>
        </p:txBody>
      </p:sp>
      <p:sp>
        <p:nvSpPr>
          <p:cNvPr id="104938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教材编写：组织专家编写适合初中学生的传统文化教材，注重传统文化的系统性和科学性，同时结合时代特点进行创新。</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8" name="标题 2"/>
          <p:cNvSpPr>
            <a:spLocks noGrp="1"/>
          </p:cNvSpPr>
          <p:nvPr>
            <p:ph type="title" idx="1"/>
          </p:nvPr>
        </p:nvSpPr>
        <p:spPr/>
        <p:txBody>
          <a:bodyPr/>
          <a:p>
            <a:r>
              <a:rPr altLang="en-US" lang="zh-CN"/>
              <a:t>教学方法与手段的创新</a:t>
            </a:r>
            <a:endParaRPr altLang="en-US" lang="zh-CN"/>
          </a:p>
        </p:txBody>
      </p:sp>
      <p:sp>
        <p:nvSpPr>
          <p:cNvPr id="104943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创新教学方法：采用情境教学、案例教学等多样化教学方法，激发学生学习兴趣。</a:t>
            </a:r>
            <a:endParaRPr altLang="en-US" dirty="0" sz="1200" lang="zh-CN" spc="150">
              <a:solidFill>
                <a:schemeClr val="tx1">
                  <a:lumMod val="85000"/>
                  <a:lumOff val="15000"/>
                </a:schemeClr>
              </a:solidFill>
              <a:latin typeface="+mn-ea"/>
              <a:sym typeface="+mn-ea"/>
            </a:endParaRPr>
          </a:p>
        </p:txBody>
      </p:sp>
      <p:sp>
        <p:nvSpPr>
          <p:cNvPr id="104943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引入传统文化元素：将传统文化元素融入课堂教学，丰富课堂内容，增强文化自信。</a:t>
            </a:r>
            <a:endParaRPr altLang="en-US" dirty="0" sz="1200" lang="zh-CN" spc="150">
              <a:solidFill>
                <a:schemeClr val="tx1">
                  <a:lumMod val="85000"/>
                  <a:lumOff val="15000"/>
                </a:schemeClr>
              </a:solidFill>
              <a:latin typeface="+mn-ea"/>
              <a:sym typeface="+mn-ea"/>
            </a:endParaRPr>
          </a:p>
        </p:txBody>
      </p:sp>
      <p:sp>
        <p:nvSpPr>
          <p:cNvPr id="104943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利用信息技术手段：利用多媒体、网络等信息技术手段，拓展教学空间，提高教学效果。</a:t>
            </a:r>
            <a:endParaRPr altLang="en-US" dirty="0" sz="1200" lang="zh-CN" spc="150">
              <a:solidFill>
                <a:schemeClr val="tx1">
                  <a:lumMod val="85000"/>
                  <a:lumOff val="15000"/>
                </a:schemeClr>
              </a:solidFill>
              <a:latin typeface="+mn-ea"/>
              <a:sym typeface="+mn-ea"/>
            </a:endParaRPr>
          </a:p>
        </p:txBody>
      </p:sp>
      <p:sp>
        <p:nvSpPr>
          <p:cNvPr id="104944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开展课外活动：组织传统文化主题的课外活动，如文化讲座、文化节等，增强学生文化体验。</a:t>
            </a:r>
            <a:endParaRPr altLang="en-US" dirty="0" sz="1200" lang="zh-CN" spc="150">
              <a:solidFill>
                <a:schemeClr val="tx1">
                  <a:lumMod val="85000"/>
                  <a:lumOff val="15000"/>
                </a:schemeClr>
              </a:solidFill>
              <a:latin typeface="+mn-ea"/>
              <a:sym typeface="+mn-ea"/>
            </a:endParaRPr>
          </a:p>
        </p:txBody>
      </p:sp>
      <p:sp>
        <p:nvSpPr>
          <p:cNvPr id="104945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2"/>
          <p:cNvSpPr>
            <a:spLocks noGrp="1"/>
          </p:cNvSpPr>
          <p:nvPr>
            <p:ph type="title" idx="1"/>
          </p:nvPr>
        </p:nvSpPr>
        <p:spPr/>
        <p:txBody>
          <a:bodyPr/>
          <a:p>
            <a:r>
              <a:rPr altLang="en-US" lang="zh-CN"/>
              <a:t>校园文化与课外活动的开展</a:t>
            </a:r>
            <a:endParaRPr altLang="en-US" lang="zh-CN"/>
          </a:p>
        </p:txBody>
      </p:sp>
      <p:sp>
        <p:nvSpPr>
          <p:cNvPr id="104949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9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组织传统文化主题的校园活动，如诗词朗诵、书法比赛等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0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开设传统文化课程，如古诗词鉴赏、传统艺术等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0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邀请传统文化专家进校园，为学生提供讲座和指导</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开展校园文化节，展示传统文化元素和特色</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61" name=""/>
        <p:cNvGrpSpPr/>
        <p:nvPr/>
      </p:nvGrpSpPr>
      <p:grpSpPr>
        <a:xfrm>
          <a:off x="0" y="0"/>
          <a:ext cx="0" cy="0"/>
          <a:chOff x="0" y="0"/>
          <a:chExt cx="0" cy="0"/>
        </a:xfrm>
      </p:grpSpPr>
      <p:sp>
        <p:nvSpPr>
          <p:cNvPr id="1049556" name="文本占位符 4"/>
          <p:cNvSpPr>
            <a:spLocks noGrp="1"/>
          </p:cNvSpPr>
          <p:nvPr>
            <p:ph type="body" idx="2"/>
            <p:custDataLst>
              <p:tags r:id="rId1"/>
            </p:custDataLst>
          </p:nvPr>
        </p:nvSpPr>
        <p:spPr/>
        <p:txBody>
          <a:bodyPr/>
          <a:p>
            <a:r>
              <a:rPr altLang="en-US" lang="zh-CN"/>
              <a:t>Part Four</a:t>
            </a:r>
            <a:endParaRPr altLang="en-US" lang="zh-CN"/>
          </a:p>
        </p:txBody>
      </p:sp>
      <p:sp>
        <p:nvSpPr>
          <p:cNvPr id="1049558" name="标题 5"/>
          <p:cNvSpPr>
            <a:spLocks noGrp="1"/>
          </p:cNvSpPr>
          <p:nvPr>
            <p:ph type="title" idx="1"/>
            <p:custDataLst>
              <p:tags r:id="rId2"/>
            </p:custDataLst>
          </p:nvPr>
        </p:nvSpPr>
        <p:spPr/>
        <p:txBody>
          <a:bodyPr>
            <a:normAutofit fontScale="90000"/>
          </a:bodyPr>
          <a:p>
            <a:r>
              <a:rPr altLang="en-US" lang="zh-CN"/>
              <a:t>初中教育与传统文化教育融合的实践案例</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4" name="标题 2"/>
          <p:cNvSpPr>
            <a:spLocks noGrp="1"/>
          </p:cNvSpPr>
          <p:nvPr>
            <p:ph type="title" idx="1"/>
          </p:nvPr>
        </p:nvSpPr>
        <p:spPr/>
        <p:txBody>
          <a:bodyPr/>
          <a:p>
            <a:r>
              <a:rPr altLang="en-US" lang="zh-CN"/>
              <a:t>优秀传统文化进课堂</a:t>
            </a:r>
            <a:endParaRPr altLang="en-US" lang="zh-CN"/>
          </a:p>
        </p:txBody>
      </p:sp>
      <p:sp>
        <p:nvSpPr>
          <p:cNvPr id="104959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案例介绍：某初中将书法、国画等传统文化课程纳入必修课，提高学生文化素养。</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实施效果：学生兴趣浓厚，参与度高，传统文化知识水平明显提升。</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经验总结：结合学校实际情况，选择适合的传统文化项目，注重课程设置的系统性和连贯性。</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推广价值：为其他学校提供了可借鉴的经验，有助于推动初中教育与传统文化教育的深度融合。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2" name="标题 2"/>
          <p:cNvSpPr>
            <a:spLocks noGrp="1"/>
          </p:cNvSpPr>
          <p:nvPr>
            <p:ph type="title" idx="1"/>
          </p:nvPr>
        </p:nvSpPr>
        <p:spPr/>
        <p:txBody>
          <a:bodyPr/>
          <a:p>
            <a:r>
              <a:rPr altLang="en-US" lang="zh-CN"/>
              <a:t>校园文化节与传统文化展示</a:t>
            </a:r>
            <a:endParaRPr altLang="en-US" lang="zh-CN"/>
          </a:p>
        </p:txBody>
      </p:sp>
      <p:sp>
        <p:nvSpPr>
          <p:cNvPr id="104964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学生参与：学生自主组织传统文化学习小组，参与文化传承活动</a:t>
            </a:r>
            <a:endParaRPr altLang="en-US" dirty="0" sz="2400" lang="zh-CN">
              <a:latin typeface="+mn-ea"/>
              <a:ea typeface="+mn-ea"/>
            </a:endParaRPr>
          </a:p>
        </p:txBody>
      </p:sp>
      <p:sp>
        <p:nvSpPr>
          <p:cNvPr id="104966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教师引导：教师引导学生深入了解传统文化，提高文化素养</a:t>
            </a:r>
            <a:endParaRPr altLang="en-US" dirty="0" sz="2400" lang="zh-CN">
              <a:latin typeface="+mn-ea"/>
              <a:ea typeface="+mn-ea"/>
            </a:endParaRPr>
          </a:p>
        </p:txBody>
      </p:sp>
      <p:sp>
        <p:nvSpPr>
          <p:cNvPr id="104966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校园文化节活动：展示传统文化的舞台剧、民族音乐会等</a:t>
            </a:r>
            <a:endParaRPr altLang="en-US" dirty="0" sz="2400" lang="zh-CN">
              <a:latin typeface="+mn-ea"/>
              <a:ea typeface="+mn-ea"/>
            </a:endParaRPr>
          </a:p>
        </p:txBody>
      </p:sp>
      <p:sp>
        <p:nvSpPr>
          <p:cNvPr id="104966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传统文化展示：书法、绘画、剪纸等传统艺术作品展览</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6" name="标题 2"/>
          <p:cNvSpPr>
            <a:spLocks noGrp="1"/>
          </p:cNvSpPr>
          <p:nvPr>
            <p:ph type="title" idx="1"/>
          </p:nvPr>
        </p:nvSpPr>
        <p:spPr/>
        <p:txBody>
          <a:bodyPr/>
          <a:p>
            <a:r>
              <a:rPr altLang="en-US" lang="zh-CN"/>
              <a:t>社会实践与志愿服务活动</a:t>
            </a:r>
            <a:endParaRPr altLang="en-US" lang="zh-CN"/>
          </a:p>
        </p:txBody>
      </p:sp>
      <p:sp>
        <p:nvSpPr>
          <p:cNvPr id="104970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组织学生参与传统文化主题的社会实践活动，如参观博物馆、文化遗址等。</a:t>
            </a:r>
            <a:endParaRPr altLang="en-US" dirty="0" sz="1200" lang="zh-CN" spc="150">
              <a:solidFill>
                <a:schemeClr val="tx1">
                  <a:lumMod val="85000"/>
                  <a:lumOff val="15000"/>
                </a:schemeClr>
              </a:solidFill>
              <a:latin typeface="+mn-ea"/>
              <a:sym typeface="+mn-ea"/>
            </a:endParaRPr>
          </a:p>
        </p:txBody>
      </p:sp>
      <p:sp>
        <p:nvSpPr>
          <p:cNvPr id="104971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开展与传统文化相关的志愿服务活动，如参与文化节庆活动、为老年人讲解传统文化等。</a:t>
            </a:r>
            <a:endParaRPr altLang="en-US" dirty="0" sz="1200" lang="zh-CN" spc="150">
              <a:solidFill>
                <a:schemeClr val="tx1">
                  <a:lumMod val="85000"/>
                  <a:lumOff val="15000"/>
                </a:schemeClr>
              </a:solidFill>
              <a:latin typeface="+mn-ea"/>
              <a:sym typeface="+mn-ea"/>
            </a:endParaRPr>
          </a:p>
        </p:txBody>
      </p:sp>
      <p:sp>
        <p:nvSpPr>
          <p:cNvPr id="104971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鼓励学生参与传统手工艺制作，如剪纸、泥塑等，培养学生对传统文化的兴趣和技能。</a:t>
            </a:r>
            <a:endParaRPr altLang="en-US" dirty="0" sz="1200" lang="zh-CN" spc="150">
              <a:solidFill>
                <a:schemeClr val="tx1">
                  <a:lumMod val="85000"/>
                  <a:lumOff val="15000"/>
                </a:schemeClr>
              </a:solidFill>
              <a:latin typeface="+mn-ea"/>
              <a:sym typeface="+mn-ea"/>
            </a:endParaRPr>
          </a:p>
        </p:txBody>
      </p:sp>
      <p:sp>
        <p:nvSpPr>
          <p:cNvPr id="104972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结合学校课程，开展与传统文化相关的主题班会、团队活动等，加深学生对传统文化的认识和了解。</a:t>
            </a:r>
            <a:endParaRPr altLang="en-US" dirty="0" sz="1200" lang="zh-CN" spc="150">
              <a:solidFill>
                <a:schemeClr val="tx1">
                  <a:lumMod val="85000"/>
                  <a:lumOff val="15000"/>
                </a:schemeClr>
              </a:solidFill>
              <a:latin typeface="+mn-ea"/>
              <a:sym typeface="+mn-ea"/>
            </a:endParaRPr>
          </a:p>
        </p:txBody>
      </p:sp>
      <p:sp>
        <p:nvSpPr>
          <p:cNvPr id="104972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93" name=""/>
        <p:cNvGrpSpPr/>
        <p:nvPr/>
      </p:nvGrpSpPr>
      <p:grpSpPr>
        <a:xfrm>
          <a:off x="0" y="0"/>
          <a:ext cx="0" cy="0"/>
          <a:chOff x="0" y="0"/>
          <a:chExt cx="0" cy="0"/>
        </a:xfrm>
      </p:grpSpPr>
      <p:sp>
        <p:nvSpPr>
          <p:cNvPr id="1049770" name="文本占位符 4"/>
          <p:cNvSpPr>
            <a:spLocks noGrp="1"/>
          </p:cNvSpPr>
          <p:nvPr>
            <p:ph type="body" idx="2"/>
            <p:custDataLst>
              <p:tags r:id="rId1"/>
            </p:custDataLst>
          </p:nvPr>
        </p:nvSpPr>
        <p:spPr/>
        <p:txBody>
          <a:bodyPr/>
          <a:p>
            <a:r>
              <a:rPr altLang="en-US" lang="zh-CN"/>
              <a:t>Part Five</a:t>
            </a:r>
            <a:endParaRPr altLang="en-US" lang="zh-CN"/>
          </a:p>
        </p:txBody>
      </p:sp>
      <p:sp>
        <p:nvSpPr>
          <p:cNvPr id="1049772" name="标题 5"/>
          <p:cNvSpPr>
            <a:spLocks noGrp="1"/>
          </p:cNvSpPr>
          <p:nvPr>
            <p:ph type="title" idx="1"/>
            <p:custDataLst>
              <p:tags r:id="rId2"/>
            </p:custDataLst>
          </p:nvPr>
        </p:nvSpPr>
        <p:spPr/>
        <p:txBody>
          <a:bodyPr>
            <a:normAutofit fontScale="90000"/>
          </a:bodyPr>
          <a:p>
            <a:r>
              <a:rPr altLang="en-US" lang="zh-CN"/>
              <a:t>初中教育与传统文化教育融合的未来展望</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8" name="标题 2"/>
          <p:cNvSpPr>
            <a:spLocks noGrp="1"/>
          </p:cNvSpPr>
          <p:nvPr>
            <p:ph type="title" idx="1"/>
          </p:nvPr>
        </p:nvSpPr>
        <p:spPr/>
        <p:txBody>
          <a:bodyPr/>
          <a:p>
            <a:r>
              <a:rPr altLang="en-US" lang="zh-CN"/>
              <a:t>完善政策支持与保障机制</a:t>
            </a:r>
            <a:endParaRPr altLang="en-US" lang="zh-CN"/>
          </a:p>
        </p:txBody>
      </p:sp>
      <p:sp>
        <p:nvSpPr>
          <p:cNvPr id="104981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增加对传统文化教育师资的培训和投入</a:t>
            </a:r>
            <a:endParaRPr altLang="en-US" sz="1400" lang="zh-CN" spc="150">
              <a:solidFill>
                <a:schemeClr val="tx1"/>
              </a:solidFill>
              <a:effectLst/>
              <a:latin typeface="+mn-ea"/>
              <a:sym typeface="+mn-ea"/>
            </a:endParaRPr>
          </a:p>
        </p:txBody>
      </p:sp>
      <p:sp>
        <p:nvSpPr>
          <p:cNvPr id="104982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制定相关政策，鼓励初中学校开设传统文化课程</a:t>
            </a:r>
            <a:endParaRPr altLang="en-US" dirty="0" sz="1400" lang="zh-CN" spc="150">
              <a:solidFill>
                <a:schemeClr val="tx1"/>
              </a:solidFill>
              <a:effectLst/>
              <a:latin typeface="+mn-ea"/>
              <a:sym typeface="+mn-ea"/>
            </a:endParaRPr>
          </a:p>
        </p:txBody>
      </p:sp>
      <p:sp>
        <p:nvSpPr>
          <p:cNvPr id="104982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建立传统文化教育评价体系，将传统文化教育纳入中考范围</a:t>
            </a:r>
            <a:endParaRPr altLang="en-US" sz="1400" lang="zh-CN" spc="150">
              <a:solidFill>
                <a:schemeClr val="tx1"/>
              </a:solidFill>
              <a:effectLst/>
              <a:latin typeface="+mn-ea"/>
              <a:sym typeface="+mn-ea"/>
            </a:endParaRPr>
          </a:p>
        </p:txBody>
      </p:sp>
      <p:sp>
        <p:nvSpPr>
          <p:cNvPr id="104982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加大对传统文化教育设施的投入，为学校提供必要的场地和资源</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4" name="标题 2"/>
          <p:cNvSpPr>
            <a:spLocks noGrp="1"/>
          </p:cNvSpPr>
          <p:nvPr>
            <p:ph type="title" idx="1"/>
          </p:nvPr>
        </p:nvSpPr>
        <p:spPr/>
        <p:txBody>
          <a:bodyPr/>
          <a:p>
            <a:r>
              <a:rPr altLang="en-US" lang="zh-CN"/>
              <a:t>加强师资队伍建设与培训</a:t>
            </a:r>
            <a:endParaRPr altLang="en-US" lang="zh-CN"/>
          </a:p>
        </p:txBody>
      </p:sp>
      <p:sp>
        <p:nvSpPr>
          <p:cNvPr id="104986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鼓励教师参加各种传统文化活动，丰富教师的文化生活。</a:t>
            </a:r>
            <a:endParaRPr altLang="zh-CN" dirty="0" lang="en-US">
              <a:solidFill>
                <a:schemeClr val="dk1">
                  <a:lumMod val="80000"/>
                  <a:lumOff val="20000"/>
                </a:schemeClr>
              </a:solidFill>
              <a:latin typeface="+mn-ea"/>
              <a:sym typeface="+mn-ea"/>
            </a:endParaRPr>
          </a:p>
        </p:txBody>
      </p:sp>
      <p:sp>
        <p:nvSpPr>
          <p:cNvPr id="104987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培养教师对传统文化的兴趣和热爱，提高教师的文化素养。</a:t>
            </a:r>
            <a:endParaRPr altLang="en-US" dirty="0" lang="zh-CN">
              <a:solidFill>
                <a:schemeClr val="dk1">
                  <a:lumMod val="80000"/>
                  <a:lumOff val="20000"/>
                </a:schemeClr>
              </a:solidFill>
              <a:latin typeface="+mn-ea"/>
              <a:sym typeface="+mn-ea"/>
            </a:endParaRPr>
          </a:p>
        </p:txBody>
      </p:sp>
      <p:sp>
        <p:nvSpPr>
          <p:cNvPr id="104988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加强教师对传统文化的专业培训，提高教师的教育教学水平。</a:t>
            </a:r>
            <a:endParaRPr altLang="en-US" dirty="0" lang="zh-CN">
              <a:solidFill>
                <a:schemeClr val="dk1">
                  <a:lumMod val="80000"/>
                  <a:lumOff val="20000"/>
                </a:schemeClr>
              </a:solidFill>
              <a:latin typeface="+mn-ea"/>
              <a:sym typeface="+mn-ea"/>
            </a:endParaRPr>
          </a:p>
        </p:txBody>
      </p:sp>
      <p:sp>
        <p:nvSpPr>
          <p:cNvPr id="104989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建立完善的教师评价机制，将传统文化教育纳入教师考核评价体系。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36" name="标题 2"/>
          <p:cNvSpPr>
            <a:spLocks noGrp="1"/>
          </p:cNvSpPr>
          <p:nvPr>
            <p:ph type="title" idx="1"/>
          </p:nvPr>
        </p:nvSpPr>
        <p:spPr/>
        <p:txBody>
          <a:bodyPr/>
          <a:p>
            <a:r>
              <a:rPr altLang="en-US" lang="zh-CN"/>
              <a:t>创新教育模式与手段</a:t>
            </a:r>
            <a:endParaRPr altLang="en-US" lang="zh-CN"/>
          </a:p>
        </p:txBody>
      </p:sp>
      <p:sp>
        <p:nvSpPr>
          <p:cNvPr id="104993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开展跨学科融合教育，将传统文化教育与语文、历史、艺术等学科进行有机整合。</a:t>
            </a:r>
            <a:endParaRPr altLang="en-US" sz="1400" lang="zh-CN" spc="150">
              <a:solidFill>
                <a:schemeClr val="tx1"/>
              </a:solidFill>
              <a:effectLst/>
              <a:latin typeface="+mn-ea"/>
              <a:sym typeface="+mn-ea"/>
            </a:endParaRPr>
          </a:p>
        </p:txBody>
      </p:sp>
      <p:sp>
        <p:nvSpPr>
          <p:cNvPr id="104994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利用信息技术手段，如人工智能、虚拟现实等技术，提高传统文化教育的趣味性和互动性。</a:t>
            </a:r>
            <a:endParaRPr altLang="en-US" dirty="0" sz="1400" lang="zh-CN" spc="150">
              <a:solidFill>
                <a:schemeClr val="tx1"/>
              </a:solidFill>
              <a:effectLst/>
              <a:latin typeface="+mn-ea"/>
              <a:sym typeface="+mn-ea"/>
            </a:endParaRPr>
          </a:p>
        </p:txBody>
      </p:sp>
      <p:sp>
        <p:nvSpPr>
          <p:cNvPr id="104995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推广主题式学习，以传统文化为主题，引导学生自主学习、自主探究，培养创新思维和实践能力。</a:t>
            </a:r>
            <a:endParaRPr altLang="en-US" sz="1400" lang="zh-CN" spc="150">
              <a:solidFill>
                <a:schemeClr val="tx1"/>
              </a:solidFill>
              <a:effectLst/>
              <a:latin typeface="+mn-ea"/>
              <a:sym typeface="+mn-ea"/>
            </a:endParaRPr>
          </a:p>
        </p:txBody>
      </p:sp>
      <p:sp>
        <p:nvSpPr>
          <p:cNvPr id="104995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加强校企合作，利用企业资源，开展实践教学，让学生在实践中感受传统文化的魅力。</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2" name="标题 2"/>
          <p:cNvSpPr>
            <a:spLocks noGrp="1"/>
          </p:cNvSpPr>
          <p:nvPr>
            <p:ph type="title" idx="1"/>
          </p:nvPr>
        </p:nvSpPr>
        <p:spPr/>
        <p:txBody>
          <a:bodyPr/>
          <a:p>
            <a:r>
              <a:rPr altLang="en-US" lang="zh-CN"/>
              <a:t>拓展国际交流与合作</a:t>
            </a:r>
            <a:endParaRPr altLang="en-US" lang="zh-CN"/>
          </a:p>
        </p:txBody>
      </p:sp>
      <p:sp>
        <p:nvSpPr>
          <p:cNvPr id="104999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推动中外文化交流，增进国际间的了解与友谊</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开展跨国合作项目，共同研究与推广传统文化</a:t>
            </a:r>
            <a:endParaRPr dirty="0" sz="2000" err="1">
              <a:solidFill>
                <a:schemeClr val="tx1">
                  <a:lumMod val="75000"/>
                  <a:lumOff val="25000"/>
                </a:schemeClr>
              </a:solidFill>
              <a:latin typeface="+mn-ea"/>
              <a:ea typeface="+mn-ea"/>
              <a:cs typeface="+mn-ea"/>
              <a:sym typeface="+mn-lt"/>
            </a:endParaRPr>
          </a:p>
        </p:txBody>
      </p:sp>
      <p:sp>
        <p:nvSpPr>
          <p:cNvPr id="105001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2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培养具有国际视野的人才，为传统文化传承与发展注入新活力</a:t>
            </a:r>
            <a:endParaRPr dirty="0" sz="2000" err="1">
              <a:solidFill>
                <a:schemeClr val="tx1">
                  <a:lumMod val="75000"/>
                  <a:lumOff val="25000"/>
                </a:schemeClr>
              </a:solidFill>
              <a:latin typeface="+mn-ea"/>
              <a:ea typeface="+mn-ea"/>
              <a:cs typeface="+mn-ea"/>
              <a:sym typeface="+mn-lt"/>
            </a:endParaRPr>
          </a:p>
        </p:txBody>
      </p:sp>
      <p:sp>
        <p:nvSpPr>
          <p:cNvPr id="10500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借鉴国外教育经验，提升我国传统文化教育水平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33" name=""/>
        <p:cNvGrpSpPr/>
        <p:nvPr/>
      </p:nvGrpSpPr>
      <p:grpSpPr>
        <a:xfrm>
          <a:off x="0" y="0"/>
          <a:ext cx="0" cy="0"/>
          <a:chOff x="0" y="0"/>
          <a:chExt cx="0" cy="0"/>
        </a:xfrm>
      </p:grpSpPr>
      <p:sp>
        <p:nvSpPr>
          <p:cNvPr id="1050072" name="标题 2"/>
          <p:cNvSpPr>
            <a:spLocks noGrp="1"/>
          </p:cNvSpPr>
          <p:nvPr>
            <p:ph type="title" idx="2"/>
            <p:custDataLst>
              <p:tags r:id="rId1"/>
            </p:custDataLst>
          </p:nvPr>
        </p:nvSpPr>
        <p:spPr/>
        <p:txBody>
          <a:bodyPr/>
          <a:p>
            <a:r>
              <a:rPr altLang="en-US" lang="zh-CN"/>
              <a:t>感谢观看</a:t>
            </a:r>
            <a:endParaRPr altLang="en-US" lang="zh-CN"/>
          </a:p>
        </p:txBody>
      </p:sp>
      <p:sp>
        <p:nvSpPr>
          <p:cNvPr id="1050074"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5*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5*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5*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5*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5*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5*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SLIDE_ID" val="custom202302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5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9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29.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6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1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15.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2024-01-01T09:31:43Z</dcterms:created>
  <dcterms:modified xsi:type="dcterms:W3CDTF">2024-01-01T09:31:43Z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0255b71a6e35440cb89d1386054f803c_21</vt:lpwstr>
  </property>
</Properties>
</file>