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715" r:id="rId1"/>
    <p:sldMasterId id="2147485752" r:id="rId2"/>
  </p:sldMasterIdLst>
  <p:notesMasterIdLst>
    <p:notesMasterId r:id="rId3"/>
  </p:notesMasterIdLst>
  <p:sldIdLst>
    <p:sldId id="1166" r:id="rId4"/>
    <p:sldId id="1171" r:id="rId5"/>
    <p:sldId id="1175" r:id="rId6"/>
    <p:sldId id="1178" r:id="rId7"/>
    <p:sldId id="1184" r:id="rId9"/>
    <p:sldId id="1187" r:id="rId10"/>
    <p:sldId id="1190" r:id="rId11"/>
    <p:sldId id="1193" r:id="rId12"/>
    <p:sldId id="1199" r:id="rId14"/>
    <p:sldId id="1202" r:id="rId15"/>
    <p:sldId id="1205" r:id="rId16"/>
    <p:sldId id="1208" r:id="rId17"/>
    <p:sldId id="1211" r:id="rId18"/>
    <p:sldId id="1217" r:id="rId20"/>
    <p:sldId id="1220" r:id="rId21"/>
    <p:sldId id="1223" r:id="rId22"/>
    <p:sldId id="1226" r:id="rId23"/>
    <p:sldId id="1232" r:id="rId25"/>
    <p:sldId id="1235" r:id="rId26"/>
    <p:sldId id="1238" r:id="rId27"/>
    <p:sldId id="1241" r:id="rId28"/>
    <p:sldId id="1244" r:id="rId29"/>
    <p:sldId id="1250" r:id="rId31"/>
    <p:sldId id="1253" r:id="rId32"/>
    <p:sldId id="1257"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716" r:id="rId1"/>
    <p:sldLayoutId id="2147485717" r:id="rId2"/>
    <p:sldLayoutId id="2147485718" r:id="rId3"/>
    <p:sldLayoutId id="2147485719" r:id="rId4"/>
    <p:sldLayoutId id="2147485720" r:id="rId5"/>
    <p:sldLayoutId id="2147485721" r:id="rId6"/>
    <p:sldLayoutId id="2147485722" r:id="rId7"/>
    <p:sldLayoutId id="2147485723" r:id="rId8"/>
    <p:sldLayoutId id="2147485724" r:id="rId9"/>
    <p:sldLayoutId id="2147485725" r:id="rId10"/>
    <p:sldLayoutId id="21474857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753" r:id="rId1"/>
    <p:sldLayoutId id="2147485754" r:id="rId2"/>
    <p:sldLayoutId id="2147485755" r:id="rId3"/>
    <p:sldLayoutId id="2147485756" r:id="rId4"/>
    <p:sldLayoutId id="2147485757" r:id="rId5"/>
    <p:sldLayoutId id="2147485758" r:id="rId6"/>
    <p:sldLayoutId id="2147485759" r:id="rId7"/>
    <p:sldLayoutId id="2147485760" r:id="rId8"/>
    <p:sldLayoutId id="2147485761" r:id="rId9"/>
    <p:sldLayoutId id="2147485762" r:id="rId10"/>
    <p:sldLayoutId id="214748576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tags" Target="../tags/tag140.xml"/><Relationship Id="rId14" Type="http://schemas.openxmlformats.org/officeDocument/2006/relationships/tags" Target="../tags/tag141.xml"/><Relationship Id="rId15" Type="http://schemas.openxmlformats.org/officeDocument/2006/relationships/tags" Target="../tags/tag142.xml"/><Relationship Id="rId16" Type="http://schemas.openxmlformats.org/officeDocument/2006/relationships/tags" Target="../tags/tag143.xml"/><Relationship Id="rId17" Type="http://schemas.openxmlformats.org/officeDocument/2006/relationships/tags" Target="../tags/tag144.xml"/><Relationship Id="rId18" Type="http://schemas.openxmlformats.org/officeDocument/2006/relationships/tags" Target="../tags/tag145.xml"/><Relationship Id="rId19" Type="http://schemas.openxmlformats.org/officeDocument/2006/relationships/tags" Target="../tags/tag146.xml"/><Relationship Id="rId20" Type="http://schemas.openxmlformats.org/officeDocument/2006/relationships/tags" Target="../tags/tag147.xml"/><Relationship Id="rId21" Type="http://schemas.openxmlformats.org/officeDocument/2006/relationships/tags" Target="../tags/tag148.xml"/><Relationship Id="rId22" Type="http://schemas.openxmlformats.org/officeDocument/2006/relationships/tags" Target="../tags/tag149.xml"/><Relationship Id="rId23" Type="http://schemas.openxmlformats.org/officeDocument/2006/relationships/tags" Target="../tags/tag150.xml"/><Relationship Id="rId24" Type="http://schemas.openxmlformats.org/officeDocument/2006/relationships/tags" Target="../tags/tag151.xml"/><Relationship Id="rId25" Type="http://schemas.openxmlformats.org/officeDocument/2006/relationships/tags" Target="../tags/tag152.xml"/><Relationship Id="rId26" Type="http://schemas.openxmlformats.org/officeDocument/2006/relationships/tags" Target="../tags/tag153.xml"/><Relationship Id="rId27" Type="http://schemas.openxmlformats.org/officeDocument/2006/relationships/tags" Target="../tags/tag154.xml"/><Relationship Id="rId28" Type="http://schemas.openxmlformats.org/officeDocument/2006/relationships/tags" Target="../tags/tag155.xml"/><Relationship Id="rId29" Type="http://schemas.openxmlformats.org/officeDocument/2006/relationships/tags" Target="../tags/tag156.xml"/><Relationship Id="rId30"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tags" Target="../tags/tag234.xml"/><Relationship Id="rId18" Type="http://schemas.openxmlformats.org/officeDocument/2006/relationships/tags" Target="../tags/tag235.xml"/><Relationship Id="rId19" Type="http://schemas.openxmlformats.org/officeDocument/2006/relationships/tags" Target="../tags/tag236.xml"/><Relationship Id="rId20" Type="http://schemas.openxmlformats.org/officeDocument/2006/relationships/tags" Target="../tags/tag237.xml"/><Relationship Id="rId21" Type="http://schemas.openxmlformats.org/officeDocument/2006/relationships/tags" Target="../tags/tag238.xml"/><Relationship Id="rId22" Type="http://schemas.openxmlformats.org/officeDocument/2006/relationships/tags" Target="../tags/tag239.xml"/><Relationship Id="rId23" Type="http://schemas.openxmlformats.org/officeDocument/2006/relationships/tags" Target="../tags/tag240.xml"/><Relationship Id="rId24" Type="http://schemas.openxmlformats.org/officeDocument/2006/relationships/tags" Target="../tags/tag241.xml"/><Relationship Id="rId25" Type="http://schemas.openxmlformats.org/officeDocument/2006/relationships/tags" Target="../tags/tag242.xml"/><Relationship Id="rId26" Type="http://schemas.openxmlformats.org/officeDocument/2006/relationships/tags" Target="../tags/tag243.xml"/><Relationship Id="rId27" Type="http://schemas.openxmlformats.org/officeDocument/2006/relationships/tags" Target="../tags/tag244.xml"/><Relationship Id="rId28" Type="http://schemas.openxmlformats.org/officeDocument/2006/relationships/tags" Target="../tags/tag245.xml"/><Relationship Id="rId29" Type="http://schemas.openxmlformats.org/officeDocument/2006/relationships/tags" Target="../tags/tag246.xml"/><Relationship Id="rId30"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tags" Target="../tags/tag280.xml"/><Relationship Id="rId16" Type="http://schemas.openxmlformats.org/officeDocument/2006/relationships/tags" Target="../tags/tag281.xml"/><Relationship Id="rId17" Type="http://schemas.openxmlformats.org/officeDocument/2006/relationships/tags" Target="../tags/tag282.xml"/><Relationship Id="rId18" Type="http://schemas.openxmlformats.org/officeDocument/2006/relationships/tags" Target="../tags/tag283.xml"/><Relationship Id="rId19" Type="http://schemas.openxmlformats.org/officeDocument/2006/relationships/tags" Target="../tags/tag284.xml"/><Relationship Id="rId20" Type="http://schemas.openxmlformats.org/officeDocument/2006/relationships/tags" Target="../tags/tag285.xml"/><Relationship Id="rId21" Type="http://schemas.openxmlformats.org/officeDocument/2006/relationships/tags" Target="../tags/tag286.xml"/><Relationship Id="rId22" Type="http://schemas.openxmlformats.org/officeDocument/2006/relationships/tags" Target="../tags/tag287.xml"/><Relationship Id="rId23" Type="http://schemas.openxmlformats.org/officeDocument/2006/relationships/tags" Target="../tags/tag288.xml"/><Relationship Id="rId24" Type="http://schemas.openxmlformats.org/officeDocument/2006/relationships/tags" Target="../tags/tag289.xml"/><Relationship Id="rId25" Type="http://schemas.openxmlformats.org/officeDocument/2006/relationships/tags" Target="../tags/tag290.xml"/><Relationship Id="rId26" Type="http://schemas.openxmlformats.org/officeDocument/2006/relationships/tags" Target="../tags/tag291.xml"/><Relationship Id="rId27" Type="http://schemas.openxmlformats.org/officeDocument/2006/relationships/tags" Target="../tags/tag292.xml"/><Relationship Id="rId28" Type="http://schemas.openxmlformats.org/officeDocument/2006/relationships/tags" Target="../tags/tag293.xml"/><Relationship Id="rId29" Type="http://schemas.openxmlformats.org/officeDocument/2006/relationships/tags" Target="../tags/tag294.xml"/><Relationship Id="rId30"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tags" Target="../tags/tag311.xml"/><Relationship Id="rId18" Type="http://schemas.openxmlformats.org/officeDocument/2006/relationships/tags" Target="../tags/tag312.xml"/><Relationship Id="rId19" Type="http://schemas.openxmlformats.org/officeDocument/2006/relationships/tags" Target="../tags/tag313.xml"/><Relationship Id="rId20" Type="http://schemas.openxmlformats.org/officeDocument/2006/relationships/tags" Target="../tags/tag314.xml"/><Relationship Id="rId2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tags" Target="../tags/tag366.xml"/><Relationship Id="rId14" Type="http://schemas.openxmlformats.org/officeDocument/2006/relationships/tags" Target="../tags/tag367.xml"/><Relationship Id="rId15" Type="http://schemas.openxmlformats.org/officeDocument/2006/relationships/tags" Target="../tags/tag368.xml"/><Relationship Id="rId16" Type="http://schemas.openxmlformats.org/officeDocument/2006/relationships/tags" Target="../tags/tag369.xml"/><Relationship Id="rId17" Type="http://schemas.openxmlformats.org/officeDocument/2006/relationships/tags" Target="../tags/tag370.xml"/><Relationship Id="rId18" Type="http://schemas.openxmlformats.org/officeDocument/2006/relationships/tags" Target="../tags/tag371.xml"/><Relationship Id="rId19" Type="http://schemas.openxmlformats.org/officeDocument/2006/relationships/tags" Target="../tags/tag372.xml"/><Relationship Id="rId20" Type="http://schemas.openxmlformats.org/officeDocument/2006/relationships/tags" Target="../tags/tag373.xml"/><Relationship Id="rId2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数字技术在学生社会实践中的应用</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数字技术对社会实践的影响</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数字技术在社会实践中的应用案例</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数字技术对社会实践的挑战与应对</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数字技术对学生社会实践的启示</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总结与展望</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文本占位符 1"/>
          <p:cNvSpPr>
            <a:spLocks noGrp="1"/>
          </p:cNvSpPr>
          <p:nvPr>
            <p:ph type="body" idx="2"/>
            <p:custDataLst>
              <p:tags r:id="rId1"/>
            </p:custDataLst>
          </p:nvPr>
        </p:nvSpPr>
        <p:spPr/>
        <p:txBody>
          <a:bodyPr/>
          <a:p>
            <a:r>
              <a:rPr altLang="en-US" lang="zh-CN"/>
              <a:t>Part Two</a:t>
            </a:r>
            <a:endParaRPr altLang="en-US" lang="zh-CN"/>
          </a:p>
        </p:txBody>
      </p:sp>
      <p:sp>
        <p:nvSpPr>
          <p:cNvPr id="1048928" name="标题 3"/>
          <p:cNvSpPr>
            <a:spLocks noGrp="1"/>
          </p:cNvSpPr>
          <p:nvPr>
            <p:ph type="title" idx="1"/>
            <p:custDataLst>
              <p:tags r:id="rId2"/>
            </p:custDataLst>
          </p:nvPr>
        </p:nvSpPr>
        <p:spPr/>
        <p:txBody>
          <a:bodyPr/>
          <a:p>
            <a:r>
              <a:rPr altLang="en-US" lang="zh-CN"/>
              <a:t>数字技术对社会实践的影响</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0" name="标题 1"/>
          <p:cNvSpPr>
            <a:spLocks noGrp="1"/>
          </p:cNvSpPr>
          <p:nvPr>
            <p:ph type="title" idx="2"/>
          </p:nvPr>
        </p:nvSpPr>
        <p:spPr/>
        <p:txBody>
          <a:bodyPr/>
          <a:p>
            <a:r>
              <a:rPr altLang="en-US" lang="zh-CN"/>
              <a:t>数字技术的普及和应用</a:t>
            </a:r>
            <a:endParaRPr altLang="en-US" lang="zh-CN"/>
          </a:p>
        </p:txBody>
      </p:sp>
      <p:sp>
        <p:nvSpPr>
          <p:cNvPr id="1048992"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6"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数字技术的定义和特点</a:t>
            </a:r>
            <a:endParaRPr altLang="en-US" dirty="0" sz="2000" lang="zh-CN" spc="150">
              <a:solidFill>
                <a:schemeClr val="tx1">
                  <a:lumMod val="85000"/>
                  <a:lumOff val="15000"/>
                </a:schemeClr>
              </a:solidFill>
              <a:latin typeface="+mn-ea"/>
              <a:sym typeface="+mn-ea"/>
            </a:endParaRPr>
          </a:p>
        </p:txBody>
      </p:sp>
      <p:sp>
        <p:nvSpPr>
          <p:cNvPr id="1048998"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0"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数字技术在社会实践中的应用场景</a:t>
            </a:r>
            <a:endParaRPr altLang="en-US" dirty="0" sz="2000" lang="zh-CN" spc="150">
              <a:solidFill>
                <a:schemeClr val="tx1">
                  <a:lumMod val="85000"/>
                  <a:lumOff val="15000"/>
                </a:schemeClr>
              </a:solidFill>
              <a:latin typeface="+mn-ea"/>
              <a:sym typeface="+mn-ea"/>
            </a:endParaRPr>
          </a:p>
        </p:txBody>
      </p:sp>
      <p:sp>
        <p:nvSpPr>
          <p:cNvPr id="1049004"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6"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数字技术对学生社会实践的影响和作用</a:t>
            </a:r>
            <a:endParaRPr altLang="en-US" dirty="0" sz="2000" lang="zh-CN" spc="150">
              <a:solidFill>
                <a:schemeClr val="tx1">
                  <a:lumMod val="85000"/>
                  <a:lumOff val="15000"/>
                </a:schemeClr>
              </a:solidFill>
              <a:latin typeface="+mn-ea"/>
              <a:sym typeface="+mn-ea"/>
            </a:endParaRPr>
          </a:p>
        </p:txBody>
      </p:sp>
      <p:sp>
        <p:nvSpPr>
          <p:cNvPr id="1049010"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数字技术普及和应用的未来趋势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8" name="标题 1"/>
          <p:cNvSpPr>
            <a:spLocks noGrp="1"/>
          </p:cNvSpPr>
          <p:nvPr>
            <p:ph type="title" idx="2"/>
          </p:nvPr>
        </p:nvSpPr>
        <p:spPr/>
        <p:txBody>
          <a:bodyPr/>
          <a:p>
            <a:r>
              <a:rPr altLang="en-US" lang="zh-CN"/>
              <a:t>数字技术对社会实践的推动作用</a:t>
            </a:r>
            <a:endParaRPr altLang="en-US" lang="zh-CN"/>
          </a:p>
        </p:txBody>
      </p:sp>
      <p:sp>
        <p:nvSpPr>
          <p:cNvPr id="1049050"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2"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4"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6"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8"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0"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2"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4"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6"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8"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0"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2"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6"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8"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0"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2"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4"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6"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数字技术提高了社会实践的效率</a:t>
            </a:r>
            <a:endParaRPr altLang="en-US" dirty="0" sz="1200" lang="zh-CN" spc="150">
              <a:solidFill>
                <a:schemeClr val="tx1">
                  <a:lumMod val="65000"/>
                  <a:lumOff val="35000"/>
                </a:schemeClr>
              </a:solidFill>
              <a:latin typeface="+mn-ea"/>
              <a:sym typeface="+mn-ea"/>
            </a:endParaRPr>
          </a:p>
        </p:txBody>
      </p:sp>
      <p:sp>
        <p:nvSpPr>
          <p:cNvPr id="1049088"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数字技术为社会实践提供了更多的数据支持和科学依据</a:t>
            </a:r>
            <a:endParaRPr altLang="en-US" dirty="0" sz="1200" lang="zh-CN" spc="150">
              <a:solidFill>
                <a:schemeClr val="tx1">
                  <a:lumMod val="65000"/>
                  <a:lumOff val="35000"/>
                </a:schemeClr>
              </a:solidFill>
              <a:latin typeface="+mn-ea"/>
              <a:sym typeface="+mn-ea"/>
            </a:endParaRPr>
          </a:p>
        </p:txBody>
      </p:sp>
      <p:sp>
        <p:nvSpPr>
          <p:cNvPr id="1049090"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数字技术促进了社会实践的跨地域交流与合作</a:t>
            </a:r>
            <a:endParaRPr altLang="en-US" dirty="0" sz="1200" lang="zh-CN" spc="150">
              <a:solidFill>
                <a:schemeClr val="tx1">
                  <a:lumMod val="65000"/>
                  <a:lumOff val="35000"/>
                </a:schemeClr>
              </a:solidFill>
              <a:latin typeface="+mn-ea"/>
              <a:sym typeface="+mn-ea"/>
            </a:endParaRPr>
          </a:p>
        </p:txBody>
      </p:sp>
      <p:sp>
        <p:nvSpPr>
          <p:cNvPr id="1049092"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数字技术丰富了社会实践的形式和内容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6" name="标题 1"/>
          <p:cNvSpPr>
            <a:spLocks noGrp="1"/>
          </p:cNvSpPr>
          <p:nvPr>
            <p:ph type="title" idx="2"/>
          </p:nvPr>
        </p:nvSpPr>
        <p:spPr/>
        <p:txBody>
          <a:bodyPr/>
          <a:p>
            <a:r>
              <a:rPr altLang="en-US" lang="zh-CN"/>
              <a:t>数字技术对学生社会实践的帮助</a:t>
            </a:r>
            <a:endParaRPr altLang="en-US" lang="zh-CN"/>
          </a:p>
        </p:txBody>
      </p:sp>
      <p:sp>
        <p:nvSpPr>
          <p:cNvPr id="1049128"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0"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2"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4"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6"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8"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40"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2"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44"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数字技术增强社会实践的互动性</a:t>
            </a:r>
            <a:endParaRPr altLang="en-US" dirty="0" sz="2400" lang="zh-CN">
              <a:latin typeface="+mn-ea"/>
              <a:ea typeface="+mn-ea"/>
            </a:endParaRPr>
          </a:p>
        </p:txBody>
      </p:sp>
      <p:sp>
        <p:nvSpPr>
          <p:cNvPr id="1049146"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数字技术有助于创新社会实践模式</a:t>
            </a:r>
            <a:endParaRPr altLang="en-US" dirty="0" sz="2400" lang="zh-CN">
              <a:latin typeface="+mn-ea"/>
              <a:ea typeface="+mn-ea"/>
            </a:endParaRPr>
          </a:p>
        </p:txBody>
      </p:sp>
      <p:sp>
        <p:nvSpPr>
          <p:cNvPr id="1049148"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数字技术提供更广阔的实践平台</a:t>
            </a:r>
            <a:endParaRPr altLang="en-US" dirty="0" sz="2400" lang="zh-CN">
              <a:latin typeface="+mn-ea"/>
              <a:ea typeface="+mn-ea"/>
            </a:endParaRPr>
          </a:p>
        </p:txBody>
      </p:sp>
      <p:sp>
        <p:nvSpPr>
          <p:cNvPr id="1049150"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数字技术提升社会实践的效率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4"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86" name="标题 3"/>
          <p:cNvSpPr>
            <a:spLocks noGrp="1"/>
          </p:cNvSpPr>
          <p:nvPr>
            <p:ph type="title" idx="1"/>
            <p:custDataLst>
              <p:tags r:id="rId2"/>
            </p:custDataLst>
          </p:nvPr>
        </p:nvSpPr>
        <p:spPr/>
        <p:txBody>
          <a:bodyPr/>
          <a:p>
            <a:r>
              <a:rPr altLang="en-US" lang="zh-CN"/>
              <a:t>数字技术在社会实践中的应用案例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8" name="标题 1"/>
          <p:cNvSpPr>
            <a:spLocks noGrp="1"/>
          </p:cNvSpPr>
          <p:nvPr>
            <p:ph type="title" idx="2"/>
          </p:nvPr>
        </p:nvSpPr>
        <p:spPr/>
        <p:txBody>
          <a:bodyPr/>
          <a:p>
            <a:r>
              <a:rPr altLang="en-US" lang="zh-CN"/>
              <a:t>社交媒体在社会实践中的应用</a:t>
            </a:r>
            <a:endParaRPr altLang="en-US" lang="zh-CN"/>
          </a:p>
        </p:txBody>
      </p:sp>
      <p:sp>
        <p:nvSpPr>
          <p:cNvPr id="1049250"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2"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4"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6"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8"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社交媒体在社会实践中的应用案例</a:t>
            </a:r>
            <a:endParaRPr altLang="en-US" sz="1400" lang="zh-CN" spc="150">
              <a:solidFill>
                <a:schemeClr val="tx1"/>
              </a:solidFill>
              <a:effectLst/>
              <a:latin typeface="+mn-ea"/>
              <a:sym typeface="+mn-ea"/>
            </a:endParaRPr>
          </a:p>
        </p:txBody>
      </p:sp>
      <p:sp>
        <p:nvSpPr>
          <p:cNvPr id="1049260"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社交媒体的定义和特点</a:t>
            </a:r>
            <a:endParaRPr altLang="en-US" dirty="0" sz="1400" lang="zh-CN" spc="150">
              <a:solidFill>
                <a:schemeClr val="tx1"/>
              </a:solidFill>
              <a:effectLst/>
              <a:latin typeface="+mn-ea"/>
              <a:sym typeface="+mn-ea"/>
            </a:endParaRPr>
          </a:p>
        </p:txBody>
      </p:sp>
      <p:sp>
        <p:nvSpPr>
          <p:cNvPr id="1049262"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社交媒体在社会实践中的优势和局限性</a:t>
            </a:r>
            <a:endParaRPr altLang="en-US" sz="1400" lang="zh-CN" spc="150">
              <a:solidFill>
                <a:schemeClr val="tx1"/>
              </a:solidFill>
              <a:effectLst/>
              <a:latin typeface="+mn-ea"/>
              <a:sym typeface="+mn-ea"/>
            </a:endParaRPr>
          </a:p>
        </p:txBody>
      </p:sp>
      <p:sp>
        <p:nvSpPr>
          <p:cNvPr id="1049264"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社交媒体在社会实践中的未来发展趋势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8" name="标题 1"/>
          <p:cNvSpPr>
            <a:spLocks noGrp="1"/>
          </p:cNvSpPr>
          <p:nvPr>
            <p:ph type="title" idx="2"/>
          </p:nvPr>
        </p:nvSpPr>
        <p:spPr/>
        <p:txBody>
          <a:bodyPr/>
          <a:p>
            <a:r>
              <a:rPr altLang="en-US" lang="zh-CN"/>
              <a:t>云计算在社会实践中的应用</a:t>
            </a:r>
            <a:endParaRPr altLang="en-US" lang="zh-CN"/>
          </a:p>
        </p:txBody>
      </p:sp>
      <p:sp>
        <p:nvSpPr>
          <p:cNvPr id="1049300"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2"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4"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6"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8"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云计算在社会实践中的应用案例</a:t>
            </a:r>
            <a:endParaRPr altLang="en-US" sz="1400" lang="zh-CN" spc="150">
              <a:solidFill>
                <a:schemeClr val="tx1"/>
              </a:solidFill>
              <a:effectLst/>
              <a:latin typeface="+mn-ea"/>
              <a:sym typeface="+mn-ea"/>
            </a:endParaRPr>
          </a:p>
        </p:txBody>
      </p:sp>
      <p:sp>
        <p:nvSpPr>
          <p:cNvPr id="1049310"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云计算技术介绍</a:t>
            </a:r>
            <a:endParaRPr altLang="en-US" dirty="0" sz="1400" lang="zh-CN" spc="150">
              <a:solidFill>
                <a:schemeClr val="tx1"/>
              </a:solidFill>
              <a:effectLst/>
              <a:latin typeface="+mn-ea"/>
              <a:sym typeface="+mn-ea"/>
            </a:endParaRPr>
          </a:p>
        </p:txBody>
      </p:sp>
      <p:sp>
        <p:nvSpPr>
          <p:cNvPr id="1049312"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云计算对学生社会实践的意义</a:t>
            </a:r>
            <a:endParaRPr altLang="en-US" sz="1400" lang="zh-CN" spc="150">
              <a:solidFill>
                <a:schemeClr val="tx1"/>
              </a:solidFill>
              <a:effectLst/>
              <a:latin typeface="+mn-ea"/>
              <a:sym typeface="+mn-ea"/>
            </a:endParaRPr>
          </a:p>
        </p:txBody>
      </p:sp>
      <p:sp>
        <p:nvSpPr>
          <p:cNvPr id="1049314"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云计算未来发展趋势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8" name="标题 1"/>
          <p:cNvSpPr>
            <a:spLocks noGrp="1"/>
          </p:cNvSpPr>
          <p:nvPr>
            <p:ph type="title" idx="2"/>
          </p:nvPr>
        </p:nvSpPr>
        <p:spPr/>
        <p:txBody>
          <a:bodyPr/>
          <a:p>
            <a:r>
              <a:rPr altLang="en-US" lang="zh-CN"/>
              <a:t>大数据在社会实践中的应用</a:t>
            </a:r>
            <a:endParaRPr altLang="en-US" lang="zh-CN"/>
          </a:p>
        </p:txBody>
      </p:sp>
      <p:sp>
        <p:nvSpPr>
          <p:cNvPr id="1049350" name="矩形 15"/>
          <p:cNvSpPr/>
          <p:nvPr>
            <p:custDataLst>
              <p:tags r:id="rId1"/>
            </p:custDataLst>
          </p:nvPr>
        </p:nvSpPr>
        <p:spPr>
          <a:xfrm>
            <a:off x="2691787" y="1558433"/>
            <a:ext cx="6805736" cy="49930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案例背景：介绍大数据在社会实践中的应用背景和意义</a:t>
            </a:r>
            <a:endParaRPr altLang="en-US" dirty="0" sz="1200" lang="zh-CN" spc="150">
              <a:solidFill>
                <a:schemeClr val="tx1">
                  <a:lumMod val="85000"/>
                  <a:lumOff val="15000"/>
                </a:schemeClr>
              </a:solidFill>
              <a:latin typeface="+mn-ea"/>
              <a:sym typeface="+mn-ea"/>
            </a:endParaRPr>
          </a:p>
        </p:txBody>
      </p:sp>
      <p:sp>
        <p:nvSpPr>
          <p:cNvPr id="1049352" name="任意多边形 17"/>
          <p:cNvSpPr/>
          <p:nvPr>
            <p:custDataLst>
              <p:tags r:id="rId2"/>
            </p:custDataLst>
          </p:nvPr>
        </p:nvSpPr>
        <p:spPr>
          <a:xfrm flipV="1">
            <a:off x="2619161" y="1490345"/>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4" name="任意多边形 18"/>
          <p:cNvSpPr/>
          <p:nvPr>
            <p:custDataLst>
              <p:tags r:id="rId3"/>
            </p:custDataLst>
          </p:nvPr>
        </p:nvSpPr>
        <p:spPr>
          <a:xfrm flipH="1">
            <a:off x="8350626" y="1896601"/>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6" name="矩形 27"/>
          <p:cNvSpPr/>
          <p:nvPr>
            <p:custDataLst>
              <p:tags r:id="rId4"/>
            </p:custDataLst>
          </p:nvPr>
        </p:nvSpPr>
        <p:spPr>
          <a:xfrm>
            <a:off x="2691787" y="2589582"/>
            <a:ext cx="6805736" cy="49930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数据来源：介绍大数据的来源和获取方式</a:t>
            </a:r>
            <a:endParaRPr altLang="en-US" dirty="0" sz="1200" lang="zh-CN" spc="150">
              <a:solidFill>
                <a:schemeClr val="tx1">
                  <a:lumMod val="85000"/>
                  <a:lumOff val="15000"/>
                </a:schemeClr>
              </a:solidFill>
              <a:latin typeface="+mn-ea"/>
              <a:sym typeface="+mn-ea"/>
            </a:endParaRPr>
          </a:p>
        </p:txBody>
      </p:sp>
      <p:sp>
        <p:nvSpPr>
          <p:cNvPr id="1049358" name="任意多边形 29"/>
          <p:cNvSpPr/>
          <p:nvPr>
            <p:custDataLst>
              <p:tags r:id="rId5"/>
            </p:custDataLst>
          </p:nvPr>
        </p:nvSpPr>
        <p:spPr>
          <a:xfrm flipV="1">
            <a:off x="2619161" y="2521494"/>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0" name="任意多边形 30"/>
          <p:cNvSpPr/>
          <p:nvPr>
            <p:custDataLst>
              <p:tags r:id="rId6"/>
            </p:custDataLst>
          </p:nvPr>
        </p:nvSpPr>
        <p:spPr>
          <a:xfrm flipH="1">
            <a:off x="8350626" y="2927750"/>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2" name="矩形 5"/>
          <p:cNvSpPr/>
          <p:nvPr>
            <p:custDataLst>
              <p:tags r:id="rId7"/>
            </p:custDataLst>
          </p:nvPr>
        </p:nvSpPr>
        <p:spPr>
          <a:xfrm>
            <a:off x="2691787" y="3620731"/>
            <a:ext cx="6805736" cy="49930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数据分析：介绍如何对大数据进行分析和挖掘</a:t>
            </a:r>
            <a:endParaRPr altLang="en-US" dirty="0" sz="1200" lang="zh-CN" spc="150">
              <a:solidFill>
                <a:schemeClr val="tx1">
                  <a:lumMod val="85000"/>
                  <a:lumOff val="15000"/>
                </a:schemeClr>
              </a:solidFill>
              <a:latin typeface="+mn-ea"/>
              <a:sym typeface="+mn-ea"/>
            </a:endParaRPr>
          </a:p>
        </p:txBody>
      </p:sp>
      <p:sp>
        <p:nvSpPr>
          <p:cNvPr id="1049364" name="任意多边形 7"/>
          <p:cNvSpPr/>
          <p:nvPr>
            <p:custDataLst>
              <p:tags r:id="rId8"/>
            </p:custDataLst>
          </p:nvPr>
        </p:nvSpPr>
        <p:spPr>
          <a:xfrm flipV="1">
            <a:off x="2619161" y="3552643"/>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6" name="任意多边形 8"/>
          <p:cNvSpPr/>
          <p:nvPr>
            <p:custDataLst>
              <p:tags r:id="rId9"/>
            </p:custDataLst>
          </p:nvPr>
        </p:nvSpPr>
        <p:spPr>
          <a:xfrm flipH="1">
            <a:off x="8350626" y="3958900"/>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8" name="矩形 10"/>
          <p:cNvSpPr/>
          <p:nvPr>
            <p:custDataLst>
              <p:tags r:id="rId10"/>
            </p:custDataLst>
          </p:nvPr>
        </p:nvSpPr>
        <p:spPr>
          <a:xfrm>
            <a:off x="2691787" y="4651880"/>
            <a:ext cx="6805736" cy="49930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应用案例：介绍大数据在社会实践中的具体应用案例</a:t>
            </a:r>
            <a:endParaRPr altLang="en-US" dirty="0" sz="1200" lang="zh-CN" spc="150">
              <a:solidFill>
                <a:schemeClr val="tx1">
                  <a:lumMod val="85000"/>
                  <a:lumOff val="15000"/>
                </a:schemeClr>
              </a:solidFill>
              <a:latin typeface="+mn-ea"/>
              <a:sym typeface="+mn-ea"/>
            </a:endParaRPr>
          </a:p>
        </p:txBody>
      </p:sp>
      <p:sp>
        <p:nvSpPr>
          <p:cNvPr id="1049370" name="任意多边形 12"/>
          <p:cNvSpPr/>
          <p:nvPr>
            <p:custDataLst>
              <p:tags r:id="rId11"/>
            </p:custDataLst>
          </p:nvPr>
        </p:nvSpPr>
        <p:spPr>
          <a:xfrm flipV="1">
            <a:off x="2619161" y="4583793"/>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2" name="任意多边形 13"/>
          <p:cNvSpPr/>
          <p:nvPr>
            <p:custDataLst>
              <p:tags r:id="rId12"/>
            </p:custDataLst>
          </p:nvPr>
        </p:nvSpPr>
        <p:spPr>
          <a:xfrm flipH="1">
            <a:off x="8350626" y="4990049"/>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4" name="矩形 19"/>
          <p:cNvSpPr/>
          <p:nvPr>
            <p:custDataLst>
              <p:tags r:id="rId13"/>
            </p:custDataLst>
          </p:nvPr>
        </p:nvSpPr>
        <p:spPr>
          <a:xfrm>
            <a:off x="2691787" y="5683030"/>
            <a:ext cx="6805736" cy="49930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结论与展望：总结大数据在社会实践中的应用前景和未来发展趋势</a:t>
            </a:r>
            <a:endParaRPr altLang="en-US" dirty="0" sz="1200" lang="zh-CN" spc="150">
              <a:solidFill>
                <a:schemeClr val="tx1">
                  <a:lumMod val="85000"/>
                  <a:lumOff val="15000"/>
                </a:schemeClr>
              </a:solidFill>
              <a:latin typeface="+mn-ea"/>
              <a:sym typeface="+mn-ea"/>
            </a:endParaRPr>
          </a:p>
        </p:txBody>
      </p:sp>
      <p:sp>
        <p:nvSpPr>
          <p:cNvPr id="1049376" name="任意多边形 21"/>
          <p:cNvSpPr/>
          <p:nvPr>
            <p:custDataLst>
              <p:tags r:id="rId14"/>
            </p:custDataLst>
          </p:nvPr>
        </p:nvSpPr>
        <p:spPr>
          <a:xfrm flipV="1">
            <a:off x="2619161" y="5614942"/>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8" name="任意多边形 22"/>
          <p:cNvSpPr/>
          <p:nvPr>
            <p:custDataLst>
              <p:tags r:id="rId15"/>
            </p:custDataLst>
          </p:nvPr>
        </p:nvSpPr>
        <p:spPr>
          <a:xfrm flipH="1">
            <a:off x="8350626" y="6021198"/>
            <a:ext cx="1217255" cy="22922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2" name="标题 1"/>
          <p:cNvSpPr>
            <a:spLocks noGrp="1"/>
          </p:cNvSpPr>
          <p:nvPr>
            <p:ph type="title" idx="2"/>
          </p:nvPr>
        </p:nvSpPr>
        <p:spPr/>
        <p:txBody>
          <a:bodyPr/>
          <a:p>
            <a:r>
              <a:rPr altLang="en-US" lang="zh-CN"/>
              <a:t>人工智能在社会实践中的应用</a:t>
            </a:r>
            <a:endParaRPr altLang="en-US" lang="zh-CN"/>
          </a:p>
        </p:txBody>
      </p:sp>
      <p:sp>
        <p:nvSpPr>
          <p:cNvPr id="1049414"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6"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18"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智能推荐：利用人工智能技术，为学生提供个性化的社会实践推荐</a:t>
            </a:r>
            <a:endParaRPr altLang="en-US" dirty="0" sz="2000" lang="zh-CN" spc="200">
              <a:solidFill>
                <a:schemeClr val="tx1">
                  <a:lumMod val="85000"/>
                  <a:lumOff val="15000"/>
                </a:schemeClr>
              </a:solidFill>
              <a:latin typeface="+mn-ea"/>
              <a:sym typeface="+mn-ea"/>
            </a:endParaRPr>
          </a:p>
        </p:txBody>
      </p:sp>
      <p:sp>
        <p:nvSpPr>
          <p:cNvPr id="1049420"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2"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24"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数据分析：通过人工智能技术，对实践数据进行分析和挖掘，为决策提供支持</a:t>
            </a:r>
            <a:endParaRPr altLang="en-US" dirty="0" sz="2000" lang="zh-CN" spc="200">
              <a:solidFill>
                <a:schemeClr val="tx1">
                  <a:lumMod val="85000"/>
                  <a:lumOff val="15000"/>
                </a:schemeClr>
              </a:solidFill>
              <a:latin typeface="+mn-ea"/>
              <a:sym typeface="+mn-ea"/>
            </a:endParaRPr>
          </a:p>
        </p:txBody>
      </p:sp>
      <p:sp>
        <p:nvSpPr>
          <p:cNvPr id="1049426"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8"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30"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智能客服：利用人工智能技术，为学生提供快速、准确的客服支持</a:t>
            </a:r>
            <a:endParaRPr altLang="en-US" dirty="0" sz="2000" lang="zh-CN" spc="200">
              <a:solidFill>
                <a:schemeClr val="tx1">
                  <a:lumMod val="85000"/>
                  <a:lumOff val="15000"/>
                </a:schemeClr>
              </a:solidFill>
              <a:latin typeface="+mn-ea"/>
              <a:sym typeface="+mn-ea"/>
            </a:endParaRPr>
          </a:p>
        </p:txBody>
      </p:sp>
      <p:sp>
        <p:nvSpPr>
          <p:cNvPr id="1049432"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4"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36"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智能监控：通过人工智能技术，对实践过程进行实时监控和评估，确保实践效果和质量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0"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72" name="标题 3"/>
          <p:cNvSpPr>
            <a:spLocks noGrp="1"/>
          </p:cNvSpPr>
          <p:nvPr>
            <p:ph type="title" idx="1"/>
            <p:custDataLst>
              <p:tags r:id="rId2"/>
            </p:custDataLst>
          </p:nvPr>
        </p:nvSpPr>
        <p:spPr/>
        <p:txBody>
          <a:bodyPr/>
          <a:p>
            <a:r>
              <a:rPr altLang="en-US" lang="zh-CN"/>
              <a:t>数字技术对社会实践的挑战与应对</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4" name="标题 1"/>
          <p:cNvSpPr>
            <a:spLocks noGrp="1"/>
          </p:cNvSpPr>
          <p:nvPr>
            <p:ph type="title" idx="2"/>
          </p:nvPr>
        </p:nvSpPr>
        <p:spPr/>
        <p:txBody>
          <a:bodyPr/>
          <a:p>
            <a:r>
              <a:rPr altLang="en-US" lang="zh-CN"/>
              <a:t>数字技术对社会实践的挑战</a:t>
            </a:r>
            <a:endParaRPr altLang="en-US" lang="zh-CN"/>
          </a:p>
        </p:txBody>
      </p:sp>
      <p:sp>
        <p:nvSpPr>
          <p:cNvPr id="1049536"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38"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0"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2"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4"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6"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8"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0"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2"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4"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6"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8"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0"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2"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4"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6"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8"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0"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2"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数据隐私和安全问题</a:t>
            </a:r>
            <a:endParaRPr altLang="en-US" dirty="0" sz="1200" lang="zh-CN" spc="150">
              <a:solidFill>
                <a:schemeClr val="tx1">
                  <a:lumMod val="65000"/>
                  <a:lumOff val="35000"/>
                </a:schemeClr>
              </a:solidFill>
              <a:latin typeface="+mn-ea"/>
              <a:sym typeface="+mn-ea"/>
            </a:endParaRPr>
          </a:p>
        </p:txBody>
      </p:sp>
      <p:sp>
        <p:nvSpPr>
          <p:cNvPr id="1049574"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数字技术对社会实践监管和评估的挑战</a:t>
            </a:r>
            <a:endParaRPr altLang="en-US" dirty="0" sz="1200" lang="zh-CN" spc="150">
              <a:solidFill>
                <a:schemeClr val="tx1">
                  <a:lumMod val="65000"/>
                  <a:lumOff val="35000"/>
                </a:schemeClr>
              </a:solidFill>
              <a:latin typeface="+mn-ea"/>
              <a:sym typeface="+mn-ea"/>
            </a:endParaRPr>
          </a:p>
        </p:txBody>
      </p:sp>
      <p:sp>
        <p:nvSpPr>
          <p:cNvPr id="1049576"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数字技术对传统社会实践模式的冲击</a:t>
            </a:r>
            <a:endParaRPr altLang="en-US" dirty="0" sz="1200" lang="zh-CN" spc="150">
              <a:solidFill>
                <a:schemeClr val="tx1">
                  <a:lumMod val="65000"/>
                  <a:lumOff val="35000"/>
                </a:schemeClr>
              </a:solidFill>
              <a:latin typeface="+mn-ea"/>
              <a:sym typeface="+mn-ea"/>
            </a:endParaRPr>
          </a:p>
        </p:txBody>
      </p:sp>
      <p:sp>
        <p:nvSpPr>
          <p:cNvPr id="1049578"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数字鸿沟和不平等问题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2" name="标题 1"/>
          <p:cNvSpPr>
            <a:spLocks noGrp="1"/>
          </p:cNvSpPr>
          <p:nvPr>
            <p:ph type="title" idx="2"/>
          </p:nvPr>
        </p:nvSpPr>
        <p:spPr/>
        <p:txBody>
          <a:bodyPr/>
          <a:p>
            <a:r>
              <a:rPr altLang="en-US" lang="zh-CN"/>
              <a:t>应对挑战的方法和策略</a:t>
            </a:r>
            <a:endParaRPr altLang="en-US" lang="zh-CN"/>
          </a:p>
        </p:txBody>
      </p:sp>
      <p:sp>
        <p:nvSpPr>
          <p:cNvPr id="1049614"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制定详细的计划和方案</a:t>
            </a:r>
            <a:endParaRPr altLang="en-US" dirty="0" sz="1200" lang="zh-CN" spc="150">
              <a:solidFill>
                <a:schemeClr val="tx1">
                  <a:lumMod val="85000"/>
                  <a:lumOff val="15000"/>
                </a:schemeClr>
              </a:solidFill>
              <a:latin typeface="+mn-ea"/>
              <a:sym typeface="+mn-ea"/>
            </a:endParaRPr>
          </a:p>
        </p:txBody>
      </p:sp>
      <p:sp>
        <p:nvSpPr>
          <p:cNvPr id="1049616"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8"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0"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建立有效的沟通机制</a:t>
            </a:r>
            <a:endParaRPr altLang="en-US" dirty="0" sz="1200" lang="zh-CN" spc="150">
              <a:solidFill>
                <a:schemeClr val="tx1">
                  <a:lumMod val="85000"/>
                  <a:lumOff val="15000"/>
                </a:schemeClr>
              </a:solidFill>
              <a:latin typeface="+mn-ea"/>
              <a:sym typeface="+mn-ea"/>
            </a:endParaRPr>
          </a:p>
        </p:txBody>
      </p:sp>
      <p:sp>
        <p:nvSpPr>
          <p:cNvPr id="1049622"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4"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6"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充分利用数字技术的优势</a:t>
            </a:r>
            <a:endParaRPr altLang="en-US" dirty="0" sz="1200" lang="zh-CN" spc="150">
              <a:solidFill>
                <a:schemeClr val="tx1">
                  <a:lumMod val="85000"/>
                  <a:lumOff val="15000"/>
                </a:schemeClr>
              </a:solidFill>
              <a:latin typeface="+mn-ea"/>
              <a:sym typeface="+mn-ea"/>
            </a:endParaRPr>
          </a:p>
        </p:txBody>
      </p:sp>
      <p:sp>
        <p:nvSpPr>
          <p:cNvPr id="1049628"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0"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2"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加强团队建设和协作能力</a:t>
            </a:r>
            <a:endParaRPr altLang="en-US" dirty="0" sz="1200" lang="zh-CN" spc="150">
              <a:solidFill>
                <a:schemeClr val="tx1">
                  <a:lumMod val="85000"/>
                  <a:lumOff val="15000"/>
                </a:schemeClr>
              </a:solidFill>
              <a:latin typeface="+mn-ea"/>
              <a:sym typeface="+mn-ea"/>
            </a:endParaRPr>
          </a:p>
        </p:txBody>
      </p:sp>
      <p:sp>
        <p:nvSpPr>
          <p:cNvPr id="1049634"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6"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0" name="标题 1"/>
          <p:cNvSpPr>
            <a:spLocks noGrp="1"/>
          </p:cNvSpPr>
          <p:nvPr>
            <p:ph type="title" idx="2"/>
          </p:nvPr>
        </p:nvSpPr>
        <p:spPr/>
        <p:txBody>
          <a:bodyPr/>
          <a:p>
            <a:r>
              <a:rPr altLang="en-US" lang="zh-CN"/>
              <a:t>未来发展趋势和前景</a:t>
            </a:r>
            <a:endParaRPr altLang="en-US" lang="zh-CN"/>
          </a:p>
        </p:txBody>
      </p:sp>
      <p:sp>
        <p:nvSpPr>
          <p:cNvPr id="1049672"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数字技术将更加深入地应用于学生社会实践中</a:t>
            </a:r>
            <a:endParaRPr altLang="en-US" dirty="0" sz="1200" lang="zh-CN" spc="150">
              <a:solidFill>
                <a:schemeClr val="tx1">
                  <a:lumMod val="65000"/>
                  <a:lumOff val="35000"/>
                </a:schemeClr>
              </a:solidFill>
              <a:latin typeface="+mn-ea"/>
              <a:sym typeface="+mn-ea"/>
            </a:endParaRPr>
          </a:p>
        </p:txBody>
      </p:sp>
      <p:sp>
        <p:nvSpPr>
          <p:cNvPr id="1049674"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未来社会实践将更加注重数字技术的创新与应用</a:t>
            </a:r>
            <a:endParaRPr altLang="en-US" dirty="0" sz="1200" lang="zh-CN" spc="150">
              <a:solidFill>
                <a:schemeClr val="tx1">
                  <a:lumMod val="65000"/>
                  <a:lumOff val="35000"/>
                </a:schemeClr>
              </a:solidFill>
              <a:latin typeface="+mn-ea"/>
              <a:sym typeface="+mn-ea"/>
            </a:endParaRPr>
          </a:p>
        </p:txBody>
      </p:sp>
      <p:sp>
        <p:nvSpPr>
          <p:cNvPr id="1049676"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数字技术将为学生社会实践提供更多的机会和平台</a:t>
            </a:r>
            <a:endParaRPr altLang="en-US" dirty="0" sz="1200" lang="zh-CN" spc="150">
              <a:solidFill>
                <a:schemeClr val="tx1">
                  <a:lumMod val="65000"/>
                  <a:lumOff val="35000"/>
                </a:schemeClr>
              </a:solidFill>
              <a:latin typeface="+mn-ea"/>
              <a:sym typeface="+mn-ea"/>
            </a:endParaRPr>
          </a:p>
        </p:txBody>
      </p:sp>
      <p:sp>
        <p:nvSpPr>
          <p:cNvPr id="1049678"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未来学生社会实践将更加注重数字技术的安全与隐私保护</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14" name="标题 3"/>
          <p:cNvSpPr>
            <a:spLocks noGrp="1"/>
          </p:cNvSpPr>
          <p:nvPr>
            <p:ph type="title" idx="1"/>
            <p:custDataLst>
              <p:tags r:id="rId2"/>
            </p:custDataLst>
          </p:nvPr>
        </p:nvSpPr>
        <p:spPr/>
        <p:txBody>
          <a:bodyPr/>
          <a:p>
            <a:r>
              <a:rPr altLang="en-US" lang="zh-CN"/>
              <a:t>数字技术对学生社会实践的启示</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76" name="标题 1"/>
          <p:cNvSpPr>
            <a:spLocks noGrp="1"/>
          </p:cNvSpPr>
          <p:nvPr>
            <p:ph type="title" idx="2"/>
          </p:nvPr>
        </p:nvSpPr>
        <p:spPr/>
        <p:txBody>
          <a:bodyPr/>
          <a:p>
            <a:r>
              <a:rPr altLang="en-US" lang="zh-CN"/>
              <a:t>培养学生的数字素养和技能</a:t>
            </a:r>
            <a:endParaRPr altLang="en-US" lang="zh-CN"/>
          </a:p>
        </p:txBody>
      </p:sp>
      <p:sp>
        <p:nvSpPr>
          <p:cNvPr id="1049778"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0"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2"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4"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6"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8"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0"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2"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4"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6"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8"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0"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2"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4"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6"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8"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0"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2"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4"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数字素养的定义和重要性</a:t>
            </a:r>
            <a:endParaRPr altLang="en-US" dirty="0" sz="1200" lang="zh-CN" spc="150">
              <a:solidFill>
                <a:schemeClr val="tx1">
                  <a:lumMod val="65000"/>
                  <a:lumOff val="35000"/>
                </a:schemeClr>
              </a:solidFill>
              <a:latin typeface="+mn-ea"/>
              <a:sym typeface="+mn-ea"/>
            </a:endParaRPr>
          </a:p>
        </p:txBody>
      </p:sp>
      <p:sp>
        <p:nvSpPr>
          <p:cNvPr id="1049816"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数字素养和技能对学生未来发展的影响</a:t>
            </a:r>
            <a:endParaRPr altLang="en-US" dirty="0" sz="1200" lang="zh-CN" spc="150">
              <a:solidFill>
                <a:schemeClr val="tx1">
                  <a:lumMod val="65000"/>
                  <a:lumOff val="35000"/>
                </a:schemeClr>
              </a:solidFill>
              <a:latin typeface="+mn-ea"/>
              <a:sym typeface="+mn-ea"/>
            </a:endParaRPr>
          </a:p>
        </p:txBody>
      </p:sp>
      <p:sp>
        <p:nvSpPr>
          <p:cNvPr id="1049818"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数字技术在社会实践中的应用案例</a:t>
            </a:r>
            <a:endParaRPr altLang="en-US" dirty="0" sz="1200" lang="zh-CN" spc="150">
              <a:solidFill>
                <a:schemeClr val="tx1">
                  <a:lumMod val="65000"/>
                  <a:lumOff val="35000"/>
                </a:schemeClr>
              </a:solidFill>
              <a:latin typeface="+mn-ea"/>
              <a:sym typeface="+mn-ea"/>
            </a:endParaRPr>
          </a:p>
        </p:txBody>
      </p:sp>
      <p:sp>
        <p:nvSpPr>
          <p:cNvPr id="1049820"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数字技能的培养途径和方式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4" name="标题 1"/>
          <p:cNvSpPr>
            <a:spLocks noGrp="1"/>
          </p:cNvSpPr>
          <p:nvPr>
            <p:ph type="title" idx="2"/>
          </p:nvPr>
        </p:nvSpPr>
        <p:spPr/>
        <p:txBody>
          <a:bodyPr/>
          <a:p>
            <a:r>
              <a:rPr altLang="en-US" lang="zh-CN"/>
              <a:t>引导学生关注数字技术的发展和应用</a:t>
            </a:r>
            <a:endParaRPr altLang="en-US" lang="zh-CN"/>
          </a:p>
        </p:txBody>
      </p:sp>
      <p:sp>
        <p:nvSpPr>
          <p:cNvPr id="1049856"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数字技术对社会实践的影响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数字技术对学生社会实践的启示</a:t>
            </a:r>
            <a:endParaRPr dirty="0" sz="2000" err="1">
              <a:solidFill>
                <a:schemeClr val="tx1">
                  <a:lumMod val="75000"/>
                  <a:lumOff val="25000"/>
                </a:schemeClr>
              </a:solidFill>
              <a:latin typeface="+mn-ea"/>
              <a:ea typeface="+mn-ea"/>
              <a:cs typeface="+mn-ea"/>
              <a:sym typeface="+mn-lt"/>
            </a:endParaRPr>
          </a:p>
        </p:txBody>
      </p:sp>
      <p:sp>
        <p:nvSpPr>
          <p:cNvPr id="1049876"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82"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引导学生关注数字技术的发展和应用的重要性</a:t>
            </a:r>
            <a:endParaRPr dirty="0" sz="2000" err="1">
              <a:solidFill>
                <a:schemeClr val="tx1">
                  <a:lumMod val="75000"/>
                  <a:lumOff val="25000"/>
                </a:schemeClr>
              </a:solidFill>
              <a:latin typeface="+mn-ea"/>
              <a:ea typeface="+mn-ea"/>
              <a:cs typeface="+mn-ea"/>
              <a:sym typeface="+mn-lt"/>
            </a:endParaRPr>
          </a:p>
        </p:txBody>
      </p:sp>
      <p:sp>
        <p:nvSpPr>
          <p:cNvPr id="10498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数字技术在教育领域的应用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8" name="标题 1"/>
          <p:cNvSpPr>
            <a:spLocks noGrp="1"/>
          </p:cNvSpPr>
          <p:nvPr>
            <p:ph type="title" idx="2"/>
          </p:nvPr>
        </p:nvSpPr>
        <p:spPr/>
        <p:txBody>
          <a:bodyPr/>
          <a:p>
            <a:r>
              <a:rPr altLang="en-US" lang="zh-CN"/>
              <a:t>加强学校和社会之间的合作与交流</a:t>
            </a:r>
            <a:endParaRPr altLang="en-US" lang="zh-CN"/>
          </a:p>
        </p:txBody>
      </p:sp>
      <p:sp>
        <p:nvSpPr>
          <p:cNvPr id="1049930"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建立学校和社会之间的合作关系，共同推动数字技术在学生社会实践中的应用。</a:t>
            </a:r>
            <a:endParaRPr altLang="en-US" dirty="0" sz="1200" lang="zh-CN" spc="150">
              <a:solidFill>
                <a:schemeClr val="tx1">
                  <a:lumMod val="85000"/>
                  <a:lumOff val="15000"/>
                </a:schemeClr>
              </a:solidFill>
              <a:latin typeface="+mn-ea"/>
              <a:sym typeface="+mn-ea"/>
            </a:endParaRPr>
          </a:p>
        </p:txBody>
      </p:sp>
      <p:sp>
        <p:nvSpPr>
          <p:cNvPr id="1049932"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加强学校和社会之间的交流，分享数字技术在学生社会实践中的经验和成果。</a:t>
            </a:r>
            <a:endParaRPr altLang="en-US" dirty="0" sz="1200" lang="zh-CN" spc="150">
              <a:solidFill>
                <a:schemeClr val="tx1">
                  <a:lumMod val="85000"/>
                  <a:lumOff val="15000"/>
                </a:schemeClr>
              </a:solidFill>
              <a:latin typeface="+mn-ea"/>
              <a:sym typeface="+mn-ea"/>
            </a:endParaRPr>
          </a:p>
        </p:txBody>
      </p:sp>
      <p:sp>
        <p:nvSpPr>
          <p:cNvPr id="1049938"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0"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2"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促进学校和社会之间的互动，共同探讨数字技术在学生社会实践中的未来发展方向。</a:t>
            </a:r>
            <a:endParaRPr altLang="en-US" dirty="0" sz="1200" lang="zh-CN" spc="150">
              <a:solidFill>
                <a:schemeClr val="tx1">
                  <a:lumMod val="85000"/>
                  <a:lumOff val="15000"/>
                </a:schemeClr>
              </a:solidFill>
              <a:latin typeface="+mn-ea"/>
              <a:sym typeface="+mn-ea"/>
            </a:endParaRPr>
          </a:p>
        </p:txBody>
      </p:sp>
      <p:sp>
        <p:nvSpPr>
          <p:cNvPr id="1049944"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6"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8"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推动学校和社会之间的合作，为学生提供更多的实践机会和资源，促进学生的全面发展。</a:t>
            </a:r>
            <a:endParaRPr altLang="en-US" dirty="0" sz="1200" lang="zh-CN" spc="150">
              <a:solidFill>
                <a:schemeClr val="tx1">
                  <a:lumMod val="85000"/>
                  <a:lumOff val="15000"/>
                </a:schemeClr>
              </a:solidFill>
              <a:latin typeface="+mn-ea"/>
              <a:sym typeface="+mn-ea"/>
            </a:endParaRPr>
          </a:p>
        </p:txBody>
      </p:sp>
      <p:sp>
        <p:nvSpPr>
          <p:cNvPr id="1049950"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2"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6" name="标题 1"/>
          <p:cNvSpPr>
            <a:spLocks noGrp="1"/>
          </p:cNvSpPr>
          <p:nvPr>
            <p:ph type="title" idx="2"/>
          </p:nvPr>
        </p:nvSpPr>
        <p:spPr/>
        <p:txBody>
          <a:bodyPr/>
          <a:p>
            <a:r>
              <a:rPr altLang="en-US" lang="zh-CN"/>
              <a:t>提高学生的综合素质和能力水平</a:t>
            </a:r>
            <a:endParaRPr altLang="en-US" lang="zh-CN"/>
          </a:p>
        </p:txBody>
      </p:sp>
      <p:sp>
        <p:nvSpPr>
          <p:cNvPr id="1049988"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0"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92"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4"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96"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8"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0"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2"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4"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数字技术可以增强学生的创新意识和实践能力</a:t>
            </a:r>
            <a:endParaRPr altLang="en-US" dirty="0" sz="2400" lang="zh-CN">
              <a:latin typeface="+mn-ea"/>
              <a:ea typeface="+mn-ea"/>
            </a:endParaRPr>
          </a:p>
        </p:txBody>
      </p:sp>
      <p:sp>
        <p:nvSpPr>
          <p:cNvPr id="1050006"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数字技术可以帮助学生更好地适应社会发展的需求</a:t>
            </a:r>
            <a:endParaRPr altLang="en-US" dirty="0" sz="2400" lang="zh-CN">
              <a:latin typeface="+mn-ea"/>
              <a:ea typeface="+mn-ea"/>
            </a:endParaRPr>
          </a:p>
        </p:txBody>
      </p:sp>
      <p:sp>
        <p:nvSpPr>
          <p:cNvPr id="1050008"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数字技术可以培养学生的信息素养和计算机技能</a:t>
            </a:r>
            <a:endParaRPr altLang="en-US" dirty="0" sz="2400" lang="zh-CN">
              <a:latin typeface="+mn-ea"/>
              <a:ea typeface="+mn-ea"/>
            </a:endParaRPr>
          </a:p>
        </p:txBody>
      </p:sp>
      <p:sp>
        <p:nvSpPr>
          <p:cNvPr id="1050010"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数字技术可以提高学生的自主学习和终身学习能力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4" name="文本占位符 1"/>
          <p:cNvSpPr>
            <a:spLocks noGrp="1"/>
          </p:cNvSpPr>
          <p:nvPr>
            <p:ph type="body" idx="2"/>
            <p:custDataLst>
              <p:tags r:id="rId1"/>
            </p:custDataLst>
          </p:nvPr>
        </p:nvSpPr>
        <p:spPr/>
        <p:txBody>
          <a:bodyPr/>
          <a:p>
            <a:r>
              <a:rPr altLang="en-US" lang="zh-CN"/>
              <a:t>Part Six</a:t>
            </a:r>
            <a:endParaRPr altLang="en-US" lang="zh-CN"/>
          </a:p>
        </p:txBody>
      </p:sp>
      <p:sp>
        <p:nvSpPr>
          <p:cNvPr id="1050046" name="标题 3"/>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08" name="标题 1"/>
          <p:cNvSpPr>
            <a:spLocks noGrp="1"/>
          </p:cNvSpPr>
          <p:nvPr>
            <p:ph type="title" idx="2"/>
          </p:nvPr>
        </p:nvSpPr>
        <p:spPr/>
        <p:txBody>
          <a:bodyPr/>
          <a:p>
            <a:r>
              <a:rPr altLang="en-US" lang="zh-CN"/>
              <a:t>总结数字技术在学生社会实践中的应用和影响</a:t>
            </a:r>
            <a:endParaRPr altLang="en-US" lang="zh-CN"/>
          </a:p>
        </p:txBody>
      </p:sp>
      <p:sp>
        <p:nvSpPr>
          <p:cNvPr id="1050110"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数字技术对学生社会实践的积极影响：提高效率、增强互动、丰富内容等</a:t>
            </a:r>
            <a:endParaRPr altLang="en-US" dirty="0" sz="1200" lang="zh-CN" spc="150">
              <a:solidFill>
                <a:schemeClr val="tx1">
                  <a:lumMod val="85000"/>
                  <a:lumOff val="15000"/>
                </a:schemeClr>
              </a:solidFill>
              <a:latin typeface="+mn-ea"/>
              <a:sym typeface="+mn-ea"/>
            </a:endParaRPr>
          </a:p>
        </p:txBody>
      </p:sp>
      <p:sp>
        <p:nvSpPr>
          <p:cNvPr id="1050112"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6"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数字技术在实际应用中的案例展示：社交媒体、在线教育、虚拟现实等</a:t>
            </a:r>
            <a:endParaRPr altLang="en-US" dirty="0" sz="1200" lang="zh-CN" spc="150">
              <a:solidFill>
                <a:schemeClr val="tx1">
                  <a:lumMod val="85000"/>
                  <a:lumOff val="15000"/>
                </a:schemeClr>
              </a:solidFill>
              <a:latin typeface="+mn-ea"/>
              <a:sym typeface="+mn-ea"/>
            </a:endParaRPr>
          </a:p>
        </p:txBody>
      </p:sp>
      <p:sp>
        <p:nvSpPr>
          <p:cNvPr id="1050118"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0"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数字技术对学生个人发展的影响：提高技能、拓展视野、增强创新能力等</a:t>
            </a:r>
            <a:endParaRPr altLang="en-US" dirty="0" sz="1200" lang="zh-CN" spc="150">
              <a:solidFill>
                <a:schemeClr val="tx1">
                  <a:lumMod val="85000"/>
                  <a:lumOff val="15000"/>
                </a:schemeClr>
              </a:solidFill>
              <a:latin typeface="+mn-ea"/>
              <a:sym typeface="+mn-ea"/>
            </a:endParaRPr>
          </a:p>
        </p:txBody>
      </p:sp>
      <p:sp>
        <p:nvSpPr>
          <p:cNvPr id="1050124"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6"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8"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未来展望：数字技术将进一步发展，为学生社会实践提供更多可能性</a:t>
            </a:r>
            <a:endParaRPr altLang="en-US" dirty="0" sz="1200" lang="zh-CN" spc="150">
              <a:solidFill>
                <a:schemeClr val="tx1">
                  <a:lumMod val="85000"/>
                  <a:lumOff val="15000"/>
                </a:schemeClr>
              </a:solidFill>
              <a:latin typeface="+mn-ea"/>
              <a:sym typeface="+mn-ea"/>
            </a:endParaRPr>
          </a:p>
        </p:txBody>
      </p:sp>
      <p:sp>
        <p:nvSpPr>
          <p:cNvPr id="1050130"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2"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66" name="标题 1"/>
          <p:cNvSpPr>
            <a:spLocks noGrp="1"/>
          </p:cNvSpPr>
          <p:nvPr>
            <p:ph type="title" idx="2"/>
          </p:nvPr>
        </p:nvSpPr>
        <p:spPr/>
        <p:txBody>
          <a:bodyPr/>
          <a:p>
            <a:r>
              <a:rPr altLang="en-US" lang="zh-CN"/>
              <a:t>展望未来数字技术的发展趋势和对学生社会实践的影响</a:t>
            </a:r>
            <a:endParaRPr altLang="en-US" lang="zh-CN"/>
          </a:p>
        </p:txBody>
      </p:sp>
      <p:sp>
        <p:nvSpPr>
          <p:cNvPr id="1050168" name="任意多边形 35"/>
          <p:cNvSpPr/>
          <p:nvPr>
            <p:custDataLst>
              <p:tags r:id="rId1"/>
            </p:custDataLst>
          </p:nvPr>
        </p:nvSpPr>
        <p:spPr>
          <a:xfrm>
            <a:off x="608330" y="1491604"/>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70" name="任意多边形 39"/>
          <p:cNvSpPr/>
          <p:nvPr>
            <p:custDataLst>
              <p:tags r:id="rId2"/>
            </p:custDataLst>
          </p:nvPr>
        </p:nvSpPr>
        <p:spPr>
          <a:xfrm>
            <a:off x="691549" y="1581810"/>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71" name="直接连接符 40"/>
          <p:cNvCxnSpPr>
            <a:cxnSpLocks/>
          </p:cNvCxnSpPr>
          <p:nvPr>
            <p:custDataLst>
              <p:tags r:id="rId3"/>
            </p:custDataLst>
          </p:nvPr>
        </p:nvCxnSpPr>
        <p:spPr>
          <a:xfrm>
            <a:off x="1997003" y="1805421"/>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72" name="正文"/>
          <p:cNvSpPr txBox="1"/>
          <p:nvPr>
            <p:custDataLst>
              <p:tags r:id="rId4"/>
            </p:custDataLst>
          </p:nvPr>
        </p:nvSpPr>
        <p:spPr>
          <a:xfrm>
            <a:off x="2260635" y="1567199"/>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未来数字技术的发展趋势：人工智能、大数据、云计算等技术的进一步发展将为学生社会实践提供更多的机会和挑战。</a:t>
            </a:r>
            <a:endParaRPr altLang="en-US" dirty="0" lang="zh-CN">
              <a:solidFill>
                <a:schemeClr val="tx1">
                  <a:lumMod val="65000"/>
                  <a:lumOff val="35000"/>
                </a:schemeClr>
              </a:solidFill>
              <a:latin typeface="+中文正文" charset="0"/>
            </a:endParaRPr>
          </a:p>
        </p:txBody>
      </p:sp>
      <p:sp>
        <p:nvSpPr>
          <p:cNvPr id="1050174" name="矩形 42"/>
          <p:cNvSpPr>
            <a:spLocks noChangeAspect="1"/>
          </p:cNvSpPr>
          <p:nvPr>
            <p:custDataLst>
              <p:tags r:id="rId5"/>
            </p:custDataLst>
          </p:nvPr>
        </p:nvSpPr>
        <p:spPr>
          <a:xfrm flipH="1">
            <a:off x="920877" y="1563388"/>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76" name="任意多边形 45"/>
          <p:cNvSpPr/>
          <p:nvPr>
            <p:custDataLst>
              <p:tags r:id="rId6"/>
            </p:custDataLst>
          </p:nvPr>
        </p:nvSpPr>
        <p:spPr>
          <a:xfrm>
            <a:off x="608330" y="2729085"/>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78" name="任意多边形 46"/>
          <p:cNvSpPr/>
          <p:nvPr>
            <p:custDataLst>
              <p:tags r:id="rId7"/>
            </p:custDataLst>
          </p:nvPr>
        </p:nvSpPr>
        <p:spPr>
          <a:xfrm>
            <a:off x="691549" y="2819292"/>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73" name="直接连接符 47"/>
          <p:cNvCxnSpPr>
            <a:cxnSpLocks/>
          </p:cNvCxnSpPr>
          <p:nvPr>
            <p:custDataLst>
              <p:tags r:id="rId8"/>
            </p:custDataLst>
          </p:nvPr>
        </p:nvCxnSpPr>
        <p:spPr>
          <a:xfrm>
            <a:off x="1997003" y="3042902"/>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80" name="正文"/>
          <p:cNvSpPr txBox="1"/>
          <p:nvPr>
            <p:custDataLst>
              <p:tags r:id="rId9"/>
            </p:custDataLst>
          </p:nvPr>
        </p:nvSpPr>
        <p:spPr>
          <a:xfrm>
            <a:off x="2260635" y="2804681"/>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数字技术对学生社会实践的影响：数字技术将改变学生社会实践的方式和内容，提高实践效率和质量，同时对学生的技能和能力提出更高的要求。</a:t>
            </a:r>
            <a:endParaRPr altLang="en-US" dirty="0" lang="zh-CN">
              <a:solidFill>
                <a:schemeClr val="tx1">
                  <a:lumMod val="65000"/>
                  <a:lumOff val="35000"/>
                </a:schemeClr>
              </a:solidFill>
              <a:latin typeface="+中文正文" charset="0"/>
            </a:endParaRPr>
          </a:p>
        </p:txBody>
      </p:sp>
      <p:sp>
        <p:nvSpPr>
          <p:cNvPr id="1050182" name="矩形 49"/>
          <p:cNvSpPr>
            <a:spLocks noChangeAspect="1"/>
          </p:cNvSpPr>
          <p:nvPr>
            <p:custDataLst>
              <p:tags r:id="rId10"/>
            </p:custDataLst>
          </p:nvPr>
        </p:nvSpPr>
        <p:spPr>
          <a:xfrm flipH="1">
            <a:off x="920877" y="2800869"/>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84" name="任意多边形 51"/>
          <p:cNvSpPr/>
          <p:nvPr>
            <p:custDataLst>
              <p:tags r:id="rId11"/>
            </p:custDataLst>
          </p:nvPr>
        </p:nvSpPr>
        <p:spPr>
          <a:xfrm>
            <a:off x="608330" y="3966567"/>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86" name="任意多边形 52"/>
          <p:cNvSpPr/>
          <p:nvPr>
            <p:custDataLst>
              <p:tags r:id="rId12"/>
            </p:custDataLst>
          </p:nvPr>
        </p:nvSpPr>
        <p:spPr>
          <a:xfrm>
            <a:off x="691549" y="4056773"/>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75" name="直接连接符 53"/>
          <p:cNvCxnSpPr>
            <a:cxnSpLocks/>
          </p:cNvCxnSpPr>
          <p:nvPr>
            <p:custDataLst>
              <p:tags r:id="rId13"/>
            </p:custDataLst>
          </p:nvPr>
        </p:nvCxnSpPr>
        <p:spPr>
          <a:xfrm>
            <a:off x="1997003" y="4280384"/>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88" name="正文"/>
          <p:cNvSpPr txBox="1"/>
          <p:nvPr>
            <p:custDataLst>
              <p:tags r:id="rId14"/>
            </p:custDataLst>
          </p:nvPr>
        </p:nvSpPr>
        <p:spPr>
          <a:xfrm>
            <a:off x="2260635" y="4042162"/>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未来学生社会实践的发展方向：学生社会实践将更加注重数字化技能的培养和实践，同时需要关注数字技术的伦理和社会影响。</a:t>
            </a:r>
            <a:endParaRPr altLang="en-US" dirty="0" lang="zh-CN">
              <a:solidFill>
                <a:schemeClr val="tx1">
                  <a:lumMod val="65000"/>
                  <a:lumOff val="35000"/>
                </a:schemeClr>
              </a:solidFill>
              <a:latin typeface="+中文正文" charset="0"/>
            </a:endParaRPr>
          </a:p>
        </p:txBody>
      </p:sp>
      <p:sp>
        <p:nvSpPr>
          <p:cNvPr id="1050190" name="矩形 55"/>
          <p:cNvSpPr>
            <a:spLocks noChangeAspect="1"/>
          </p:cNvSpPr>
          <p:nvPr>
            <p:custDataLst>
              <p:tags r:id="rId15"/>
            </p:custDataLst>
          </p:nvPr>
        </p:nvSpPr>
        <p:spPr>
          <a:xfrm flipH="1">
            <a:off x="920877" y="4038351"/>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92" name="任意多边形 57"/>
          <p:cNvSpPr/>
          <p:nvPr>
            <p:custDataLst>
              <p:tags r:id="rId16"/>
            </p:custDataLst>
          </p:nvPr>
        </p:nvSpPr>
        <p:spPr>
          <a:xfrm>
            <a:off x="608330" y="5204048"/>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94" name="任意多边形 58"/>
          <p:cNvSpPr/>
          <p:nvPr>
            <p:custDataLst>
              <p:tags r:id="rId17"/>
            </p:custDataLst>
          </p:nvPr>
        </p:nvSpPr>
        <p:spPr>
          <a:xfrm>
            <a:off x="691549" y="5294255"/>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77" name="直接连接符 59"/>
          <p:cNvCxnSpPr>
            <a:cxnSpLocks/>
          </p:cNvCxnSpPr>
          <p:nvPr>
            <p:custDataLst>
              <p:tags r:id="rId18"/>
            </p:custDataLst>
          </p:nvPr>
        </p:nvCxnSpPr>
        <p:spPr>
          <a:xfrm>
            <a:off x="1997003" y="5517865"/>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96" name="正文"/>
          <p:cNvSpPr txBox="1"/>
          <p:nvPr>
            <p:custDataLst>
              <p:tags r:id="rId19"/>
            </p:custDataLst>
          </p:nvPr>
        </p:nvSpPr>
        <p:spPr>
          <a:xfrm>
            <a:off x="2260635" y="5279644"/>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应对未来挑战的策略：学校、政府和企业需要共同努力，加强数字技术的教育和培训，提高学生的数字化技能和实践能力，以适应未来数字技术的发展趋势。</a:t>
            </a:r>
            <a:endParaRPr altLang="en-US" dirty="0" lang="zh-CN">
              <a:solidFill>
                <a:schemeClr val="tx1">
                  <a:lumMod val="65000"/>
                  <a:lumOff val="35000"/>
                </a:schemeClr>
              </a:solidFill>
              <a:latin typeface="+中文正文" charset="0"/>
            </a:endParaRPr>
          </a:p>
        </p:txBody>
      </p:sp>
      <p:sp>
        <p:nvSpPr>
          <p:cNvPr id="1050198" name="矩形 61"/>
          <p:cNvSpPr>
            <a:spLocks noChangeAspect="1"/>
          </p:cNvSpPr>
          <p:nvPr>
            <p:custDataLst>
              <p:tags r:id="rId20"/>
            </p:custDataLst>
          </p:nvPr>
        </p:nvSpPr>
        <p:spPr>
          <a:xfrm flipH="1">
            <a:off x="920877" y="5275832"/>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32" name="标题 2"/>
          <p:cNvSpPr>
            <a:spLocks noGrp="1"/>
          </p:cNvSpPr>
          <p:nvPr>
            <p:ph type="title" idx="8"/>
            <p:custDataLst>
              <p:tags r:id="rId1"/>
            </p:custDataLst>
          </p:nvPr>
        </p:nvSpPr>
        <p:spPr/>
        <p:txBody>
          <a:bodyPr/>
          <a:p>
            <a:r>
              <a:rPr altLang="en-US" lang="zh-CN"/>
              <a:t>THANKS</a:t>
            </a:r>
            <a:endParaRPr altLang="en-US" lang="zh-CN"/>
          </a:p>
        </p:txBody>
      </p:sp>
      <p:sp>
        <p:nvSpPr>
          <p:cNvPr id="1050234"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7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1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1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2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2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3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3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4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4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5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5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1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6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4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7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76.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2023-12-16T03:26:37Z</dcterms:created>
  <dcterms:modified xsi:type="dcterms:W3CDTF">2023-12-16T03:26:37Z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8dc97cf4a9fb4f43a0a06b9356de5dac_21</vt:lpwstr>
  </property>
</Properties>
</file>