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5"/>
  </p:notesMasterIdLst>
  <p:sldIdLst>
    <p:sldId id="256" r:id="rId2"/>
    <p:sldId id="263" r:id="rId3"/>
    <p:sldId id="257" r:id="rId4"/>
    <p:sldId id="281" r:id="rId5"/>
    <p:sldId id="298" r:id="rId6"/>
    <p:sldId id="317" r:id="rId7"/>
    <p:sldId id="297" r:id="rId8"/>
    <p:sldId id="295" r:id="rId9"/>
    <p:sldId id="296" r:id="rId10"/>
    <p:sldId id="299" r:id="rId11"/>
    <p:sldId id="301" r:id="rId12"/>
    <p:sldId id="302" r:id="rId13"/>
    <p:sldId id="319" r:id="rId14"/>
    <p:sldId id="320" r:id="rId15"/>
    <p:sldId id="300" r:id="rId16"/>
    <p:sldId id="304" r:id="rId17"/>
    <p:sldId id="303" r:id="rId18"/>
    <p:sldId id="311" r:id="rId19"/>
    <p:sldId id="310" r:id="rId20"/>
    <p:sldId id="309" r:id="rId21"/>
    <p:sldId id="307" r:id="rId22"/>
    <p:sldId id="308" r:id="rId23"/>
    <p:sldId id="306" r:id="rId24"/>
    <p:sldId id="264" r:id="rId25"/>
    <p:sldId id="284" r:id="rId26"/>
    <p:sldId id="294" r:id="rId27"/>
    <p:sldId id="290" r:id="rId28"/>
    <p:sldId id="312" r:id="rId29"/>
    <p:sldId id="313" r:id="rId30"/>
    <p:sldId id="318" r:id="rId31"/>
    <p:sldId id="291" r:id="rId32"/>
    <p:sldId id="315" r:id="rId33"/>
    <p:sldId id="292" r:id="rId34"/>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0" userDrawn="1">
          <p15:clr>
            <a:srgbClr val="A4A3A4"/>
          </p15:clr>
        </p15:guide>
        <p15:guide id="2" pos="385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820" autoAdjust="0"/>
  </p:normalViewPr>
  <p:slideViewPr>
    <p:cSldViewPr snapToGrid="0" showGuides="1">
      <p:cViewPr varScale="1">
        <p:scale>
          <a:sx n="69" d="100"/>
          <a:sy n="69" d="100"/>
        </p:scale>
        <p:origin x="756" y="60"/>
      </p:cViewPr>
      <p:guideLst>
        <p:guide orient="horz" pos="2140"/>
        <p:guide pos="3856"/>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751367-24F0-415A-8283-957983FACA3B}" type="datetimeFigureOut">
              <a:rPr lang="zh-CN" altLang="en-US" smtClean="0"/>
              <a:t>2023-04-08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53DEE0-04D6-4FDC-A604-41922715AA6D}" type="slidenum">
              <a:rPr lang="zh-CN" altLang="en-US" smtClean="0"/>
              <a:t>‹#›</a:t>
            </a:fld>
            <a:endParaRPr lang="zh-CN" altLang="en-US"/>
          </a:p>
        </p:txBody>
      </p:sp>
    </p:spTree>
    <p:extLst>
      <p:ext uri="{BB962C8B-B14F-4D97-AF65-F5344CB8AC3E}">
        <p14:creationId xmlns:p14="http://schemas.microsoft.com/office/powerpoint/2010/main" val="338813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baseline="0"/>
          </a:p>
        </p:txBody>
      </p:sp>
      <p:sp>
        <p:nvSpPr>
          <p:cNvPr id="4" name="灯片编号占位符 3"/>
          <p:cNvSpPr>
            <a:spLocks noGrp="1"/>
          </p:cNvSpPr>
          <p:nvPr>
            <p:ph type="sldNum" sz="quarter" idx="10"/>
          </p:nvPr>
        </p:nvSpPr>
        <p:spPr/>
        <p:txBody>
          <a:bodyPr/>
          <a:lstStyle/>
          <a:p>
            <a:fld id="{1D53DEE0-04D6-4FDC-A604-41922715AA6D}" type="slidenum">
              <a:rPr lang="zh-CN" altLang="en-US" smtClean="0"/>
              <a:t>1</a:t>
            </a:fld>
            <a:endParaRPr lang="zh-CN" altLang="en-US"/>
          </a:p>
        </p:txBody>
      </p:sp>
    </p:spTree>
    <p:extLst>
      <p:ext uri="{BB962C8B-B14F-4D97-AF65-F5344CB8AC3E}">
        <p14:creationId xmlns:p14="http://schemas.microsoft.com/office/powerpoint/2010/main" val="3580891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D53DEE0-04D6-4FDC-A604-41922715AA6D}" type="slidenum">
              <a:rPr lang="zh-CN" altLang="en-US" smtClean="0"/>
              <a:t>2</a:t>
            </a:fld>
            <a:endParaRPr lang="zh-CN" altLang="en-US"/>
          </a:p>
        </p:txBody>
      </p:sp>
    </p:spTree>
    <p:extLst>
      <p:ext uri="{BB962C8B-B14F-4D97-AF65-F5344CB8AC3E}">
        <p14:creationId xmlns:p14="http://schemas.microsoft.com/office/powerpoint/2010/main" val="571458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3DEE0-04D6-4FDC-A604-41922715AA6D}" type="slidenum">
              <a:rPr lang="zh-CN" altLang="en-US" smtClean="0"/>
              <a:t>3</a:t>
            </a:fld>
            <a:endParaRPr lang="zh-CN" altLang="en-US"/>
          </a:p>
        </p:txBody>
      </p:sp>
    </p:spTree>
    <p:extLst>
      <p:ext uri="{BB962C8B-B14F-4D97-AF65-F5344CB8AC3E}">
        <p14:creationId xmlns:p14="http://schemas.microsoft.com/office/powerpoint/2010/main" val="959432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3DEE0-04D6-4FDC-A604-41922715AA6D}" type="slidenum">
              <a:rPr lang="zh-CN" altLang="en-US" smtClean="0"/>
              <a:t>7</a:t>
            </a:fld>
            <a:endParaRPr lang="zh-CN" altLang="en-US"/>
          </a:p>
        </p:txBody>
      </p:sp>
    </p:spTree>
    <p:extLst>
      <p:ext uri="{BB962C8B-B14F-4D97-AF65-F5344CB8AC3E}">
        <p14:creationId xmlns:p14="http://schemas.microsoft.com/office/powerpoint/2010/main" val="22322724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tretch>
            <a:fillRect/>
          </a:stretch>
        </a:blipFill>
        <a:effectLst/>
      </p:bgPr>
    </p:bg>
    <p:spTree>
      <p:nvGrpSpPr>
        <p:cNvPr id="1" name=""/>
        <p:cNvGrpSpPr/>
        <p:nvPr/>
      </p:nvGrpSpPr>
      <p:grpSpPr>
        <a:xfrm>
          <a:off x="0" y="0"/>
          <a:ext cx="0" cy="0"/>
          <a:chOff x="0" y="0"/>
          <a:chExt cx="0" cy="0"/>
        </a:xfrm>
      </p:grpSpPr>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lum/>
          </a:blip>
          <a:stretch>
            <a:fillRect/>
          </a:stretch>
        </a:blipFill>
        <a:effectLst/>
      </p:bgPr>
    </p:bg>
    <p:spTree>
      <p:nvGrpSpPr>
        <p:cNvPr id="1" name=""/>
        <p:cNvGrpSpPr/>
        <p:nvPr/>
      </p:nvGrpSpPr>
      <p:grpSpPr>
        <a:xfrm>
          <a:off x="0" y="0"/>
          <a:ext cx="0" cy="0"/>
          <a:chOff x="0" y="0"/>
          <a:chExt cx="0" cy="0"/>
        </a:xfrm>
      </p:grpSpPr>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标题和内容">
    <p:bg>
      <p:bgPr>
        <a:blipFill dpi="0" rotWithShape="1">
          <a:blip r:embed="rId2">
            <a:lum/>
          </a:blip>
          <a:stretch>
            <a:fillRect/>
          </a:stretch>
        </a:blipFill>
        <a:effectLst/>
      </p:bgPr>
    </p:bg>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6.w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8.wmf"/><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image" Target="../media/image15.wmf"/><Relationship Id="rId3" Type="http://schemas.openxmlformats.org/officeDocument/2006/relationships/image" Target="../media/image5.png"/><Relationship Id="rId7" Type="http://schemas.openxmlformats.org/officeDocument/2006/relationships/image" Target="../media/image12.wmf"/><Relationship Id="rId12"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6.bin"/><Relationship Id="rId11" Type="http://schemas.openxmlformats.org/officeDocument/2006/relationships/image" Target="../media/image14.wmf"/><Relationship Id="rId5" Type="http://schemas.openxmlformats.org/officeDocument/2006/relationships/image" Target="../media/image11.wmf"/><Relationship Id="rId15" Type="http://schemas.openxmlformats.org/officeDocument/2006/relationships/image" Target="../media/image16.wmf"/><Relationship Id="rId10" Type="http://schemas.openxmlformats.org/officeDocument/2006/relationships/oleObject" Target="../embeddings/oleObject8.bin"/><Relationship Id="rId4" Type="http://schemas.openxmlformats.org/officeDocument/2006/relationships/oleObject" Target="../embeddings/oleObject5.bin"/><Relationship Id="rId9" Type="http://schemas.openxmlformats.org/officeDocument/2006/relationships/image" Target="../media/image13.wmf"/><Relationship Id="rId14" Type="http://schemas.openxmlformats.org/officeDocument/2006/relationships/oleObject" Target="../embeddings/oleObject10.bin"/></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7.wmf"/><Relationship Id="rId4" Type="http://schemas.openxmlformats.org/officeDocument/2006/relationships/oleObject" Target="../embeddings/oleObject11.bin"/></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3.bin"/><Relationship Id="rId5" Type="http://schemas.openxmlformats.org/officeDocument/2006/relationships/image" Target="../media/image18.wmf"/><Relationship Id="rId4" Type="http://schemas.openxmlformats.org/officeDocument/2006/relationships/oleObject" Target="../embeddings/oleObject12.bin"/></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image" Target="../media/image5.png"/><Relationship Id="rId7" Type="http://schemas.openxmlformats.org/officeDocument/2006/relationships/image" Target="../media/image21.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5.bin"/><Relationship Id="rId5" Type="http://schemas.openxmlformats.org/officeDocument/2006/relationships/image" Target="../media/image20.wmf"/><Relationship Id="rId4" Type="http://schemas.openxmlformats.org/officeDocument/2006/relationships/oleObject" Target="../embeddings/oleObject14.bin"/><Relationship Id="rId9" Type="http://schemas.openxmlformats.org/officeDocument/2006/relationships/image" Target="../media/image22.wmf"/></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23.wmf"/><Relationship Id="rId5" Type="http://schemas.openxmlformats.org/officeDocument/2006/relationships/oleObject" Target="../embeddings/oleObject17.bin"/><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6.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9.bin"/><Relationship Id="rId5" Type="http://schemas.openxmlformats.org/officeDocument/2006/relationships/image" Target="../media/image25.wmf"/><Relationship Id="rId4" Type="http://schemas.openxmlformats.org/officeDocument/2006/relationships/oleObject" Target="../embeddings/oleObject18.bin"/></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8.wmf"/><Relationship Id="rId2" Type="http://schemas.openxmlformats.org/officeDocument/2006/relationships/slideLayout" Target="../slideLayouts/slideLayout3.xml"/><Relationship Id="rId1" Type="http://schemas.openxmlformats.org/officeDocument/2006/relationships/vmlDrawing" Target="../drawings/vmlDrawing9.vml"/><Relationship Id="rId6" Type="http://schemas.openxmlformats.org/officeDocument/2006/relationships/oleObject" Target="../embeddings/oleObject21.bin"/><Relationship Id="rId5" Type="http://schemas.openxmlformats.org/officeDocument/2006/relationships/image" Target="../media/image27.wmf"/><Relationship Id="rId4" Type="http://schemas.openxmlformats.org/officeDocument/2006/relationships/oleObject" Target="../embeddings/oleObject20.bin"/></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492369" y="2740392"/>
            <a:ext cx="8826631" cy="892552"/>
          </a:xfrm>
          <a:prstGeom prst="rect">
            <a:avLst/>
          </a:prstGeom>
          <a:noFill/>
        </p:spPr>
        <p:txBody>
          <a:bodyPr wrap="square">
            <a:spAutoFit/>
          </a:bodyPr>
          <a:lstStyle/>
          <a:p>
            <a:r>
              <a:rPr kumimoji="0" lang="zh-CN" altLang="en-US" sz="5200" b="1" i="0" u="none" strike="noStrike" kern="1200" cap="none" spc="300" normalizeH="0" noProof="0">
                <a:ln>
                  <a:noFill/>
                </a:ln>
                <a:solidFill>
                  <a:prstClr val="white"/>
                </a:solidFill>
                <a:effectLst/>
                <a:uLnTx/>
                <a:uFillTx/>
                <a:latin typeface="微软雅黑" panose="020B0503020204020204" pitchFamily="34" charset="-122"/>
                <a:ea typeface="微软雅黑" panose="020B0503020204020204" pitchFamily="34" charset="-122"/>
                <a:cs typeface="+mj-cs"/>
              </a:rPr>
              <a:t>第八单元　金属和金属材料</a:t>
            </a:r>
            <a:endParaRPr lang="zh-CN" altLang="en-US" sz="5200" spc="30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14" name="文本框 13"/>
          <p:cNvSpPr txBox="1"/>
          <p:nvPr/>
        </p:nvSpPr>
        <p:spPr>
          <a:xfrm>
            <a:off x="1708639" y="1925514"/>
            <a:ext cx="8853854" cy="2272673"/>
          </a:xfrm>
          <a:prstGeom prst="rect">
            <a:avLst/>
          </a:prstGeom>
          <a:noFill/>
        </p:spPr>
        <p:txBody>
          <a:bodyPr wrap="square">
            <a:spAutoFit/>
          </a:bodyPr>
          <a:lstStyle/>
          <a:p>
            <a:pPr>
              <a:lnSpc>
                <a:spcPct val="130000"/>
              </a:lnSpc>
            </a:pPr>
            <a:r>
              <a:rPr lang="zh-CN" altLang="en-US" sz="2800" b="1">
                <a:latin typeface="Times New Roman" panose="02020603050405020304" pitchFamily="18" charset="0"/>
                <a:cs typeface="Times New Roman" panose="02020603050405020304" pitchFamily="18" charset="0"/>
              </a:rPr>
              <a:t>　　某新型“防盗玻璃”为多层结构，每层中间嵌有极细的金属线，当玻璃被击碎时，与金属线相连的警报系统就会立刻报警。“防盗玻璃”能报警，这利用了金属的什么性质？</a:t>
            </a:r>
          </a:p>
        </p:txBody>
      </p:sp>
      <p:sp>
        <p:nvSpPr>
          <p:cNvPr id="2" name="矩形: 圆角 1"/>
          <p:cNvSpPr/>
          <p:nvPr/>
        </p:nvSpPr>
        <p:spPr>
          <a:xfrm>
            <a:off x="1392115" y="1503483"/>
            <a:ext cx="9407769" cy="3068517"/>
          </a:xfrm>
          <a:prstGeom prst="roundRect">
            <a:avLst/>
          </a:prstGeom>
          <a:noFill/>
          <a:ln w="12700">
            <a:solidFill>
              <a:srgbClr val="5467A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47023" y="724774"/>
            <a:ext cx="2305764" cy="633187"/>
          </a:xfrm>
          <a:prstGeom prst="rect">
            <a:avLst/>
          </a:prstGeom>
          <a:noFill/>
        </p:spPr>
        <p:txBody>
          <a:bodyPr wrap="square" rtlCol="0">
            <a:spAutoFit/>
          </a:bodyPr>
          <a:lstStyle/>
          <a:p>
            <a:pPr>
              <a:lnSpc>
                <a:spcPct val="120000"/>
              </a:lnSpc>
            </a:pPr>
            <a:r>
              <a:rPr lang="zh-CN" altLang="en-US" sz="3200" b="1" spc="300">
                <a:solidFill>
                  <a:srgbClr val="5467A9"/>
                </a:solidFill>
                <a:latin typeface="微软雅黑" panose="020B0503020204020204" pitchFamily="34" charset="-122"/>
                <a:ea typeface="微软雅黑" panose="020B0503020204020204" pitchFamily="34" charset="-122"/>
              </a:rPr>
              <a:t>金属材料</a:t>
            </a:r>
          </a:p>
        </p:txBody>
      </p:sp>
      <p:sp>
        <p:nvSpPr>
          <p:cNvPr id="8" name="矩形: 圆角 7"/>
          <p:cNvSpPr/>
          <p:nvPr/>
        </p:nvSpPr>
        <p:spPr>
          <a:xfrm>
            <a:off x="650278" y="889544"/>
            <a:ext cx="126150" cy="409039"/>
          </a:xfrm>
          <a:prstGeom prst="roundRect">
            <a:avLst/>
          </a:prstGeom>
          <a:solidFill>
            <a:srgbClr val="5467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圆角 4"/>
          <p:cNvSpPr/>
          <p:nvPr/>
        </p:nvSpPr>
        <p:spPr>
          <a:xfrm>
            <a:off x="2006600" y="3718030"/>
            <a:ext cx="1148083" cy="688498"/>
          </a:xfrm>
          <a:prstGeom prst="roundRect">
            <a:avLst/>
          </a:prstGeom>
          <a:noFill/>
          <a:ln w="12700">
            <a:solidFill>
              <a:srgbClr val="5467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tx1"/>
                </a:solidFill>
                <a:latin typeface="Times New Roman" panose="02020603050405020304" pitchFamily="18" charset="0"/>
                <a:cs typeface="Times New Roman" panose="02020603050405020304" pitchFamily="18" charset="0"/>
              </a:rPr>
              <a:t>金属</a:t>
            </a:r>
          </a:p>
        </p:txBody>
      </p:sp>
      <p:grpSp>
        <p:nvGrpSpPr>
          <p:cNvPr id="2" name="组合 1"/>
          <p:cNvGrpSpPr/>
          <p:nvPr/>
        </p:nvGrpSpPr>
        <p:grpSpPr>
          <a:xfrm>
            <a:off x="3154683" y="3220915"/>
            <a:ext cx="494549" cy="1692878"/>
            <a:chOff x="2291083" y="3297115"/>
            <a:chExt cx="494549" cy="1692878"/>
          </a:xfrm>
        </p:grpSpPr>
        <p:cxnSp>
          <p:nvCxnSpPr>
            <p:cNvPr id="13" name="直接连接符 12"/>
            <p:cNvCxnSpPr/>
            <p:nvPr/>
          </p:nvCxnSpPr>
          <p:spPr>
            <a:xfrm>
              <a:off x="2291083" y="4138479"/>
              <a:ext cx="247275"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flipV="1">
              <a:off x="2538357" y="3297115"/>
              <a:ext cx="0" cy="1692878"/>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538357" y="3297115"/>
              <a:ext cx="247275"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538357" y="4989993"/>
              <a:ext cx="247275"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grpSp>
      <p:sp>
        <p:nvSpPr>
          <p:cNvPr id="22" name="矩形: 圆角 21"/>
          <p:cNvSpPr/>
          <p:nvPr/>
        </p:nvSpPr>
        <p:spPr>
          <a:xfrm>
            <a:off x="3649232" y="2923316"/>
            <a:ext cx="1361716" cy="595198"/>
          </a:xfrm>
          <a:prstGeom prst="roundRect">
            <a:avLst/>
          </a:prstGeom>
          <a:noFill/>
          <a:ln w="12700">
            <a:solidFill>
              <a:srgbClr val="5467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tx1"/>
                </a:solidFill>
                <a:latin typeface="Times New Roman" panose="02020603050405020304" pitchFamily="18" charset="0"/>
                <a:cs typeface="Times New Roman" panose="02020603050405020304" pitchFamily="18" charset="0"/>
              </a:rPr>
              <a:t>纯金属</a:t>
            </a:r>
          </a:p>
        </p:txBody>
      </p:sp>
      <p:sp>
        <p:nvSpPr>
          <p:cNvPr id="23" name="矩形: 圆角 22"/>
          <p:cNvSpPr/>
          <p:nvPr/>
        </p:nvSpPr>
        <p:spPr>
          <a:xfrm>
            <a:off x="3649232" y="4554648"/>
            <a:ext cx="1361716" cy="595198"/>
          </a:xfrm>
          <a:prstGeom prst="roundRect">
            <a:avLst/>
          </a:prstGeom>
          <a:noFill/>
          <a:ln w="12700">
            <a:solidFill>
              <a:srgbClr val="5467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tx1"/>
                </a:solidFill>
                <a:latin typeface="Times New Roman" panose="02020603050405020304" pitchFamily="18" charset="0"/>
                <a:cs typeface="Times New Roman" panose="02020603050405020304" pitchFamily="18" charset="0"/>
              </a:rPr>
              <a:t>合金</a:t>
            </a:r>
          </a:p>
        </p:txBody>
      </p:sp>
      <p:grpSp>
        <p:nvGrpSpPr>
          <p:cNvPr id="3" name="组合 2"/>
          <p:cNvGrpSpPr/>
          <p:nvPr/>
        </p:nvGrpSpPr>
        <p:grpSpPr>
          <a:xfrm>
            <a:off x="5010948" y="2923316"/>
            <a:ext cx="3587263" cy="595198"/>
            <a:chOff x="4147348" y="2999516"/>
            <a:chExt cx="3587263" cy="595198"/>
          </a:xfrm>
        </p:grpSpPr>
        <p:cxnSp>
          <p:nvCxnSpPr>
            <p:cNvPr id="25" name="直接连接符 24"/>
            <p:cNvCxnSpPr/>
            <p:nvPr/>
          </p:nvCxnSpPr>
          <p:spPr>
            <a:xfrm>
              <a:off x="4147348" y="3297115"/>
              <a:ext cx="298939"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sp>
          <p:nvSpPr>
            <p:cNvPr id="26" name="矩形: 圆角 25"/>
            <p:cNvSpPr/>
            <p:nvPr/>
          </p:nvSpPr>
          <p:spPr>
            <a:xfrm>
              <a:off x="4446287" y="2999516"/>
              <a:ext cx="3288324" cy="595198"/>
            </a:xfrm>
            <a:prstGeom prst="roundRect">
              <a:avLst/>
            </a:prstGeom>
            <a:noFill/>
            <a:ln w="12700">
              <a:solidFill>
                <a:srgbClr val="5467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tx1"/>
                  </a:solidFill>
                  <a:latin typeface="Times New Roman" panose="02020603050405020304" pitchFamily="18" charset="0"/>
                  <a:cs typeface="Times New Roman" panose="02020603050405020304" pitchFamily="18" charset="0"/>
                </a:rPr>
                <a:t>如：金、铜、铝等</a:t>
              </a:r>
            </a:p>
          </p:txBody>
        </p:sp>
      </p:grpSp>
      <p:grpSp>
        <p:nvGrpSpPr>
          <p:cNvPr id="4" name="组合 3"/>
          <p:cNvGrpSpPr/>
          <p:nvPr/>
        </p:nvGrpSpPr>
        <p:grpSpPr>
          <a:xfrm>
            <a:off x="5010948" y="4554648"/>
            <a:ext cx="3587263" cy="595198"/>
            <a:chOff x="4147348" y="4630848"/>
            <a:chExt cx="3587263" cy="595198"/>
          </a:xfrm>
        </p:grpSpPr>
        <p:cxnSp>
          <p:nvCxnSpPr>
            <p:cNvPr id="27" name="直接连接符 26"/>
            <p:cNvCxnSpPr/>
            <p:nvPr/>
          </p:nvCxnSpPr>
          <p:spPr>
            <a:xfrm>
              <a:off x="4147348" y="4928447"/>
              <a:ext cx="298939"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sp>
          <p:nvSpPr>
            <p:cNvPr id="28" name="矩形: 圆角 27"/>
            <p:cNvSpPr/>
            <p:nvPr/>
          </p:nvSpPr>
          <p:spPr>
            <a:xfrm>
              <a:off x="4446287" y="4630848"/>
              <a:ext cx="3288324" cy="595198"/>
            </a:xfrm>
            <a:prstGeom prst="roundRect">
              <a:avLst/>
            </a:prstGeom>
            <a:noFill/>
            <a:ln w="12700">
              <a:solidFill>
                <a:srgbClr val="5467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tx1"/>
                  </a:solidFill>
                  <a:latin typeface="Times New Roman" panose="02020603050405020304" pitchFamily="18" charset="0"/>
                  <a:cs typeface="Times New Roman" panose="02020603050405020304" pitchFamily="18" charset="0"/>
                </a:rPr>
                <a:t>如：青铜、生铁等</a:t>
              </a:r>
            </a:p>
          </p:txBody>
        </p:sp>
      </p:grpSp>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33" name="文本框 32"/>
          <p:cNvSpPr txBox="1"/>
          <p:nvPr/>
        </p:nvSpPr>
        <p:spPr>
          <a:xfrm>
            <a:off x="1188195" y="2146764"/>
            <a:ext cx="2700324" cy="523220"/>
          </a:xfrm>
          <a:prstGeom prst="rect">
            <a:avLst/>
          </a:prstGeom>
          <a:noFill/>
        </p:spPr>
        <p:txBody>
          <a:bodyPr wrap="square">
            <a:spAutoFit/>
          </a:bodyPr>
          <a:lstStyle/>
          <a:p>
            <a:pPr marL="0" marR="0" lvl="0" indent="0" defTabSz="914400" rtl="0" eaLnBrk="1" fontAlgn="auto"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1</a:t>
            </a:r>
            <a:r>
              <a:rPr lang="zh-CN" altLang="en-US" sz="2800" b="1">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金属的分类</a:t>
            </a:r>
          </a:p>
        </p:txBody>
      </p:sp>
      <p:sp>
        <p:nvSpPr>
          <p:cNvPr id="17" name="文本框 16"/>
          <p:cNvSpPr txBox="1"/>
          <p:nvPr/>
        </p:nvSpPr>
        <p:spPr>
          <a:xfrm>
            <a:off x="847023" y="1419408"/>
            <a:ext cx="3843080" cy="565604"/>
          </a:xfrm>
          <a:prstGeom prst="rect">
            <a:avLst/>
          </a:prstGeom>
          <a:noFill/>
        </p:spPr>
        <p:txBody>
          <a:bodyPr wrap="square" rtlCol="0">
            <a:spAutoFit/>
          </a:bodyPr>
          <a:lstStyle/>
          <a:p>
            <a:pPr marL="457200" indent="-457200">
              <a:lnSpc>
                <a:spcPct val="120000"/>
              </a:lnSpc>
              <a:buFont typeface="Wingdings" panose="05000000000000000000" charset="0"/>
              <a:buChar char="l"/>
            </a:pPr>
            <a:r>
              <a:rPr lang="zh-CN" altLang="en-US" sz="2800" b="1" spc="300">
                <a:solidFill>
                  <a:srgbClr val="5467A9"/>
                </a:solidFill>
                <a:latin typeface="微软雅黑" panose="020B0503020204020204" pitchFamily="34" charset="-122"/>
                <a:ea typeface="微软雅黑" panose="020B0503020204020204" pitchFamily="34" charset="-122"/>
              </a:rPr>
              <a:t>几种重要的金属</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left)">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2" grpId="0" animBg="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14" name="文本框 13"/>
          <p:cNvSpPr txBox="1"/>
          <p:nvPr/>
        </p:nvSpPr>
        <p:spPr>
          <a:xfrm>
            <a:off x="622056" y="956003"/>
            <a:ext cx="4433329" cy="523220"/>
          </a:xfrm>
          <a:prstGeom prst="rect">
            <a:avLst/>
          </a:prstGeom>
          <a:noFill/>
        </p:spPr>
        <p:txBody>
          <a:bodyPr wrap="square">
            <a:spAutoFit/>
          </a:bodyPr>
          <a:lstStyle/>
          <a:p>
            <a:pPr marL="0" marR="0" lvl="0" indent="0" defTabSz="914400" rtl="0" eaLnBrk="1" fontAlgn="auto"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2</a:t>
            </a:r>
            <a:r>
              <a:rPr lang="zh-CN" altLang="en-US" sz="2800" b="1">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金属的物理性质及用途</a:t>
            </a:r>
          </a:p>
        </p:txBody>
      </p:sp>
      <p:sp>
        <p:nvSpPr>
          <p:cNvPr id="16" name="文本框 15"/>
          <p:cNvSpPr txBox="1"/>
          <p:nvPr/>
        </p:nvSpPr>
        <p:spPr>
          <a:xfrm>
            <a:off x="622056" y="4251329"/>
            <a:ext cx="10465044" cy="2031325"/>
          </a:xfrm>
          <a:prstGeom prst="rect">
            <a:avLst/>
          </a:prstGeom>
          <a:noFill/>
        </p:spPr>
        <p:txBody>
          <a:bodyPr wrap="square">
            <a:spAutoFit/>
          </a:bodyPr>
          <a:lstStyle/>
          <a:p>
            <a:pPr algn="just">
              <a:lnSpc>
                <a:spcPct val="150000"/>
              </a:lnSpc>
            </a:pP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）特性：铜呈</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________</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，金呈</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_______</a:t>
            </a:r>
            <a:r>
              <a:rPr lang="zh-CN" altLang="en-US" sz="2800" b="1">
                <a:solidFill>
                  <a:prstClr val="black"/>
                </a:solidFill>
                <a:latin typeface="Times New Roman" panose="02020603050405020304" pitchFamily="18" charset="0"/>
                <a:ea typeface="宋体" panose="02010600030101010101" pitchFamily="2" charset="-122"/>
                <a:cs typeface="Times New Roman" panose="02020603050405020304" pitchFamily="18" charset="0"/>
              </a:rPr>
              <a:t>；常温下汞是</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_______</a:t>
            </a:r>
            <a:r>
              <a:rPr kumimoji="0" lang="zh-CN" altLang="en-US" sz="2800"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不同金属的导电性、导热性、密度、熔点、硬度等物理性质差异</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_______</a:t>
            </a:r>
            <a:r>
              <a:rPr kumimoji="0" lang="zh-CN" altLang="en-US" sz="2800"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a:t>
            </a:r>
            <a:endParaRPr lang="zh-CN" altLang="en-US">
              <a:latin typeface="Times New Roman" panose="02020603050405020304" pitchFamily="18" charset="0"/>
              <a:cs typeface="Times New Roman" panose="02020603050405020304" pitchFamily="18" charset="0"/>
            </a:endParaRPr>
          </a:p>
        </p:txBody>
      </p:sp>
      <p:sp>
        <p:nvSpPr>
          <p:cNvPr id="17" name="文本框 16"/>
          <p:cNvSpPr txBox="1"/>
          <p:nvPr/>
        </p:nvSpPr>
        <p:spPr>
          <a:xfrm>
            <a:off x="5389392" y="3441172"/>
            <a:ext cx="1632438" cy="523220"/>
          </a:xfrm>
          <a:prstGeom prst="rect">
            <a:avLst/>
          </a:prstGeom>
          <a:noFill/>
        </p:spPr>
        <p:txBody>
          <a:bodyPr wrap="square" rtlCol="0">
            <a:spAutoFit/>
          </a:bodyPr>
          <a:lstStyle/>
          <a:p>
            <a:r>
              <a:rPr lang="zh-CN" altLang="en-US" sz="2800" b="1">
                <a:solidFill>
                  <a:srgbClr val="C00000"/>
                </a:solidFill>
                <a:latin typeface="Times New Roman" panose="02020603050405020304" pitchFamily="18" charset="0"/>
                <a:cs typeface="Times New Roman" panose="02020603050405020304" pitchFamily="18" charset="0"/>
              </a:rPr>
              <a:t>导电性</a:t>
            </a:r>
          </a:p>
        </p:txBody>
      </p:sp>
      <p:sp>
        <p:nvSpPr>
          <p:cNvPr id="18" name="文本框 17"/>
          <p:cNvSpPr txBox="1"/>
          <p:nvPr/>
        </p:nvSpPr>
        <p:spPr>
          <a:xfrm>
            <a:off x="7171123" y="3441172"/>
            <a:ext cx="1693985" cy="523220"/>
          </a:xfrm>
          <a:prstGeom prst="rect">
            <a:avLst/>
          </a:prstGeom>
          <a:noFill/>
        </p:spPr>
        <p:txBody>
          <a:bodyPr wrap="square" rtlCol="0">
            <a:spAutoFit/>
          </a:bodyPr>
          <a:lstStyle/>
          <a:p>
            <a:r>
              <a:rPr lang="zh-CN" altLang="en-US" sz="2800" b="1">
                <a:solidFill>
                  <a:srgbClr val="C00000"/>
                </a:solidFill>
                <a:latin typeface="Times New Roman" panose="02020603050405020304" pitchFamily="18" charset="0"/>
                <a:cs typeface="Times New Roman" panose="02020603050405020304" pitchFamily="18" charset="0"/>
              </a:rPr>
              <a:t>导热性</a:t>
            </a:r>
          </a:p>
        </p:txBody>
      </p:sp>
      <p:sp>
        <p:nvSpPr>
          <p:cNvPr id="19" name="文本框 18"/>
          <p:cNvSpPr txBox="1"/>
          <p:nvPr/>
        </p:nvSpPr>
        <p:spPr>
          <a:xfrm>
            <a:off x="9162390" y="3443562"/>
            <a:ext cx="1650023" cy="523220"/>
          </a:xfrm>
          <a:prstGeom prst="rect">
            <a:avLst/>
          </a:prstGeom>
          <a:noFill/>
        </p:spPr>
        <p:txBody>
          <a:bodyPr wrap="square" rtlCol="0">
            <a:spAutoFit/>
          </a:bodyPr>
          <a:lstStyle/>
          <a:p>
            <a:r>
              <a:rPr lang="zh-CN" altLang="en-US" sz="2800" b="1">
                <a:solidFill>
                  <a:srgbClr val="C00000"/>
                </a:solidFill>
                <a:latin typeface="Times New Roman" panose="02020603050405020304" pitchFamily="18" charset="0"/>
                <a:cs typeface="Times New Roman" panose="02020603050405020304" pitchFamily="18" charset="0"/>
              </a:rPr>
              <a:t>延展性</a:t>
            </a:r>
          </a:p>
        </p:txBody>
      </p:sp>
      <p:sp>
        <p:nvSpPr>
          <p:cNvPr id="21" name="文本框 20"/>
          <p:cNvSpPr txBox="1"/>
          <p:nvPr/>
        </p:nvSpPr>
        <p:spPr>
          <a:xfrm>
            <a:off x="7043471" y="2616659"/>
            <a:ext cx="975945" cy="523220"/>
          </a:xfrm>
          <a:prstGeom prst="rect">
            <a:avLst/>
          </a:prstGeom>
          <a:noFill/>
        </p:spPr>
        <p:txBody>
          <a:bodyPr wrap="square" rtlCol="0">
            <a:spAutoFit/>
          </a:bodyPr>
          <a:lstStyle/>
          <a:p>
            <a:r>
              <a:rPr lang="zh-CN" altLang="en-US" sz="2800" b="1">
                <a:solidFill>
                  <a:srgbClr val="C00000"/>
                </a:solidFill>
                <a:latin typeface="Times New Roman" panose="02020603050405020304" pitchFamily="18" charset="0"/>
                <a:cs typeface="Times New Roman" panose="02020603050405020304" pitchFamily="18" charset="0"/>
              </a:rPr>
              <a:t>银白</a:t>
            </a:r>
          </a:p>
        </p:txBody>
      </p:sp>
      <p:sp>
        <p:nvSpPr>
          <p:cNvPr id="22" name="文本框 21"/>
          <p:cNvSpPr txBox="1"/>
          <p:nvPr/>
        </p:nvSpPr>
        <p:spPr>
          <a:xfrm>
            <a:off x="3963750" y="4343068"/>
            <a:ext cx="1567107" cy="523220"/>
          </a:xfrm>
          <a:prstGeom prst="rect">
            <a:avLst/>
          </a:prstGeom>
          <a:noFill/>
        </p:spPr>
        <p:txBody>
          <a:bodyPr wrap="square" rtlCol="0">
            <a:spAutoFit/>
          </a:bodyPr>
          <a:lstStyle/>
          <a:p>
            <a:r>
              <a:rPr lang="zh-CN" altLang="en-US" sz="2800" b="1">
                <a:solidFill>
                  <a:srgbClr val="C00000"/>
                </a:solidFill>
                <a:latin typeface="Times New Roman" panose="02020603050405020304" pitchFamily="18" charset="0"/>
                <a:cs typeface="Times New Roman" panose="02020603050405020304" pitchFamily="18" charset="0"/>
              </a:rPr>
              <a:t>紫红色</a:t>
            </a:r>
          </a:p>
        </p:txBody>
      </p:sp>
      <p:sp>
        <p:nvSpPr>
          <p:cNvPr id="23" name="文本框 22"/>
          <p:cNvSpPr txBox="1"/>
          <p:nvPr/>
        </p:nvSpPr>
        <p:spPr>
          <a:xfrm>
            <a:off x="6438454" y="4366781"/>
            <a:ext cx="1247016" cy="523220"/>
          </a:xfrm>
          <a:prstGeom prst="rect">
            <a:avLst/>
          </a:prstGeom>
          <a:noFill/>
        </p:spPr>
        <p:txBody>
          <a:bodyPr wrap="square" rtlCol="0">
            <a:spAutoFit/>
          </a:bodyPr>
          <a:lstStyle/>
          <a:p>
            <a:r>
              <a:rPr lang="zh-CN" altLang="en-US" sz="2800" b="1">
                <a:solidFill>
                  <a:srgbClr val="C00000"/>
                </a:solidFill>
                <a:latin typeface="Times New Roman" panose="02020603050405020304" pitchFamily="18" charset="0"/>
                <a:cs typeface="Times New Roman" panose="02020603050405020304" pitchFamily="18" charset="0"/>
              </a:rPr>
              <a:t>黄色</a:t>
            </a:r>
          </a:p>
        </p:txBody>
      </p:sp>
      <p:sp>
        <p:nvSpPr>
          <p:cNvPr id="24" name="文本框 23"/>
          <p:cNvSpPr txBox="1"/>
          <p:nvPr/>
        </p:nvSpPr>
        <p:spPr>
          <a:xfrm>
            <a:off x="9925050" y="4380306"/>
            <a:ext cx="1162050" cy="523220"/>
          </a:xfrm>
          <a:prstGeom prst="rect">
            <a:avLst/>
          </a:prstGeom>
          <a:noFill/>
        </p:spPr>
        <p:txBody>
          <a:bodyPr wrap="square" rtlCol="0">
            <a:spAutoFit/>
          </a:bodyPr>
          <a:lstStyle/>
          <a:p>
            <a:r>
              <a:rPr lang="zh-CN" altLang="en-US" sz="2800" b="1">
                <a:solidFill>
                  <a:srgbClr val="C00000"/>
                </a:solidFill>
                <a:latin typeface="Times New Roman" panose="02020603050405020304" pitchFamily="18" charset="0"/>
                <a:cs typeface="Times New Roman" panose="02020603050405020304" pitchFamily="18" charset="0"/>
              </a:rPr>
              <a:t>液体</a:t>
            </a:r>
          </a:p>
        </p:txBody>
      </p:sp>
      <p:sp>
        <p:nvSpPr>
          <p:cNvPr id="25" name="文本框 24"/>
          <p:cNvSpPr txBox="1"/>
          <p:nvPr/>
        </p:nvSpPr>
        <p:spPr>
          <a:xfrm>
            <a:off x="895350" y="5592259"/>
            <a:ext cx="1605791" cy="523220"/>
          </a:xfrm>
          <a:prstGeom prst="rect">
            <a:avLst/>
          </a:prstGeom>
          <a:noFill/>
        </p:spPr>
        <p:txBody>
          <a:bodyPr wrap="square" rtlCol="0">
            <a:spAutoFit/>
          </a:bodyPr>
          <a:lstStyle/>
          <a:p>
            <a:r>
              <a:rPr lang="zh-CN" altLang="en-US" sz="2800" b="1">
                <a:solidFill>
                  <a:srgbClr val="C00000"/>
                </a:solidFill>
                <a:latin typeface="Times New Roman" panose="02020603050405020304" pitchFamily="18" charset="0"/>
                <a:cs typeface="Times New Roman" panose="02020603050405020304" pitchFamily="18" charset="0"/>
              </a:rPr>
              <a:t>较大</a:t>
            </a:r>
          </a:p>
        </p:txBody>
      </p:sp>
      <p:sp>
        <p:nvSpPr>
          <p:cNvPr id="26" name="矩形: 圆角 4"/>
          <p:cNvSpPr/>
          <p:nvPr/>
        </p:nvSpPr>
        <p:spPr>
          <a:xfrm>
            <a:off x="1585445" y="2590391"/>
            <a:ext cx="1148083" cy="688498"/>
          </a:xfrm>
          <a:prstGeom prst="roundRect">
            <a:avLst/>
          </a:prstGeom>
          <a:noFill/>
          <a:ln w="12700">
            <a:solidFill>
              <a:srgbClr val="5467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tx1"/>
                </a:solidFill>
                <a:latin typeface="Times New Roman" panose="02020603050405020304" pitchFamily="18" charset="0"/>
                <a:cs typeface="Times New Roman" panose="02020603050405020304" pitchFamily="18" charset="0"/>
              </a:rPr>
              <a:t>共性</a:t>
            </a:r>
          </a:p>
        </p:txBody>
      </p:sp>
      <p:grpSp>
        <p:nvGrpSpPr>
          <p:cNvPr id="27" name="组合 26"/>
          <p:cNvGrpSpPr/>
          <p:nvPr/>
        </p:nvGrpSpPr>
        <p:grpSpPr>
          <a:xfrm>
            <a:off x="2733528" y="2093276"/>
            <a:ext cx="494549" cy="1692878"/>
            <a:chOff x="2291083" y="3297115"/>
            <a:chExt cx="494549" cy="1692878"/>
          </a:xfrm>
        </p:grpSpPr>
        <p:cxnSp>
          <p:nvCxnSpPr>
            <p:cNvPr id="28" name="直接连接符 27"/>
            <p:cNvCxnSpPr/>
            <p:nvPr/>
          </p:nvCxnSpPr>
          <p:spPr>
            <a:xfrm>
              <a:off x="2291083" y="4138479"/>
              <a:ext cx="247275"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flipV="1">
              <a:off x="2538357" y="3297115"/>
              <a:ext cx="0" cy="1692878"/>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2538357" y="3297115"/>
              <a:ext cx="247275"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2538357" y="4989993"/>
              <a:ext cx="247275"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grpSp>
      <p:sp>
        <p:nvSpPr>
          <p:cNvPr id="32" name="矩形: 圆角 21"/>
          <p:cNvSpPr/>
          <p:nvPr/>
        </p:nvSpPr>
        <p:spPr>
          <a:xfrm>
            <a:off x="3228076" y="1795677"/>
            <a:ext cx="4980838" cy="595198"/>
          </a:xfrm>
          <a:prstGeom prst="roundRect">
            <a:avLst/>
          </a:prstGeom>
          <a:noFill/>
          <a:ln w="12700">
            <a:solidFill>
              <a:srgbClr val="5467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tx1"/>
                </a:solidFill>
                <a:latin typeface="Times New Roman" panose="02020603050405020304" pitchFamily="18" charset="0"/>
                <a:cs typeface="Times New Roman" panose="02020603050405020304" pitchFamily="18" charset="0"/>
              </a:rPr>
              <a:t>常温下大多数金属为</a:t>
            </a:r>
            <a:r>
              <a:rPr lang="en-US" altLang="zh-CN" sz="2800" b="1">
                <a:solidFill>
                  <a:schemeClr val="tx1"/>
                </a:solidFill>
                <a:latin typeface="Times New Roman" panose="02020603050405020304" pitchFamily="18" charset="0"/>
                <a:cs typeface="Times New Roman" panose="02020603050405020304" pitchFamily="18" charset="0"/>
              </a:rPr>
              <a:t>______</a:t>
            </a:r>
            <a:endParaRPr lang="zh-CN" altLang="en-US" sz="2800" b="1">
              <a:solidFill>
                <a:schemeClr val="tx1"/>
              </a:solidFill>
              <a:latin typeface="Times New Roman" panose="02020603050405020304" pitchFamily="18" charset="0"/>
              <a:cs typeface="Times New Roman" panose="02020603050405020304" pitchFamily="18" charset="0"/>
            </a:endParaRPr>
          </a:p>
        </p:txBody>
      </p:sp>
      <p:sp>
        <p:nvSpPr>
          <p:cNvPr id="33" name="矩形: 圆角 22"/>
          <p:cNvSpPr/>
          <p:nvPr/>
        </p:nvSpPr>
        <p:spPr>
          <a:xfrm>
            <a:off x="3228076" y="3427009"/>
            <a:ext cx="7584337" cy="595198"/>
          </a:xfrm>
          <a:prstGeom prst="roundRect">
            <a:avLst/>
          </a:prstGeom>
          <a:noFill/>
          <a:ln w="12700">
            <a:solidFill>
              <a:srgbClr val="5467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tx1"/>
                </a:solidFill>
                <a:latin typeface="Times New Roman" panose="02020603050405020304" pitchFamily="18" charset="0"/>
                <a:cs typeface="Times New Roman" panose="02020603050405020304" pitchFamily="18" charset="0"/>
              </a:rPr>
              <a:t>具有良好的</a:t>
            </a:r>
            <a:r>
              <a:rPr lang="en-US" altLang="zh-CN" sz="2800" b="1">
                <a:solidFill>
                  <a:schemeClr val="tx1"/>
                </a:solidFill>
                <a:latin typeface="Times New Roman" panose="02020603050405020304" pitchFamily="18" charset="0"/>
                <a:cs typeface="Times New Roman" panose="02020603050405020304" pitchFamily="18" charset="0"/>
              </a:rPr>
              <a:t>________</a:t>
            </a:r>
            <a:r>
              <a:rPr lang="zh-CN" altLang="en-US" sz="2800" b="1">
                <a:solidFill>
                  <a:schemeClr val="tx1"/>
                </a:solidFill>
                <a:latin typeface="Times New Roman" panose="02020603050405020304" pitchFamily="18" charset="0"/>
                <a:cs typeface="Times New Roman" panose="02020603050405020304" pitchFamily="18" charset="0"/>
              </a:rPr>
              <a:t>、</a:t>
            </a:r>
            <a:r>
              <a:rPr lang="en-US" altLang="zh-CN" sz="2800" b="1">
                <a:solidFill>
                  <a:schemeClr val="tx1"/>
                </a:solidFill>
                <a:latin typeface="Times New Roman" panose="02020603050405020304" pitchFamily="18" charset="0"/>
                <a:cs typeface="Times New Roman" panose="02020603050405020304" pitchFamily="18" charset="0"/>
              </a:rPr>
              <a:t> ________</a:t>
            </a:r>
            <a:r>
              <a:rPr lang="zh-CN" altLang="en-US" sz="2800" b="1">
                <a:solidFill>
                  <a:schemeClr val="tx1"/>
                </a:solidFill>
                <a:latin typeface="Times New Roman" panose="02020603050405020304" pitchFamily="18" charset="0"/>
                <a:cs typeface="Times New Roman" panose="02020603050405020304" pitchFamily="18" charset="0"/>
              </a:rPr>
              <a:t>、</a:t>
            </a:r>
            <a:r>
              <a:rPr lang="en-US" altLang="zh-CN" sz="2800" b="1">
                <a:solidFill>
                  <a:schemeClr val="tx1"/>
                </a:solidFill>
                <a:latin typeface="Times New Roman" panose="02020603050405020304" pitchFamily="18" charset="0"/>
                <a:cs typeface="Times New Roman" panose="02020603050405020304" pitchFamily="18" charset="0"/>
              </a:rPr>
              <a:t> ________</a:t>
            </a:r>
            <a:endParaRPr lang="zh-CN" altLang="en-US" sz="2800" b="1">
              <a:solidFill>
                <a:schemeClr val="tx1"/>
              </a:solidFill>
              <a:latin typeface="Times New Roman" panose="02020603050405020304" pitchFamily="18" charset="0"/>
              <a:cs typeface="Times New Roman" panose="02020603050405020304" pitchFamily="18" charset="0"/>
            </a:endParaRPr>
          </a:p>
        </p:txBody>
      </p:sp>
      <p:grpSp>
        <p:nvGrpSpPr>
          <p:cNvPr id="37" name="组合 36"/>
          <p:cNvGrpSpPr/>
          <p:nvPr/>
        </p:nvGrpSpPr>
        <p:grpSpPr>
          <a:xfrm>
            <a:off x="2980802" y="2628736"/>
            <a:ext cx="5571990" cy="595198"/>
            <a:chOff x="4147348" y="4630848"/>
            <a:chExt cx="4311185" cy="595198"/>
          </a:xfrm>
        </p:grpSpPr>
        <p:cxnSp>
          <p:nvCxnSpPr>
            <p:cNvPr id="38" name="直接连接符 37"/>
            <p:cNvCxnSpPr>
              <a:endCxn id="39" idx="1"/>
            </p:cNvCxnSpPr>
            <p:nvPr/>
          </p:nvCxnSpPr>
          <p:spPr>
            <a:xfrm>
              <a:off x="4147348" y="4928447"/>
              <a:ext cx="191322"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sp>
          <p:nvSpPr>
            <p:cNvPr id="39" name="矩形: 圆角 27"/>
            <p:cNvSpPr/>
            <p:nvPr/>
          </p:nvSpPr>
          <p:spPr>
            <a:xfrm>
              <a:off x="4338670" y="4630848"/>
              <a:ext cx="4119863" cy="595198"/>
            </a:xfrm>
            <a:prstGeom prst="roundRect">
              <a:avLst/>
            </a:prstGeom>
            <a:noFill/>
            <a:ln w="12700">
              <a:solidFill>
                <a:srgbClr val="5467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tx1"/>
                  </a:solidFill>
                  <a:latin typeface="Times New Roman" panose="02020603050405020304" pitchFamily="18" charset="0"/>
                  <a:cs typeface="Times New Roman" panose="02020603050405020304" pitchFamily="18" charset="0"/>
                </a:rPr>
                <a:t>具有金属</a:t>
              </a:r>
              <a:r>
                <a:rPr lang="zh-CN" altLang="en-US" sz="2800" b="1">
                  <a:solidFill>
                    <a:srgbClr val="C00000"/>
                  </a:solidFill>
                  <a:latin typeface="Times New Roman" panose="02020603050405020304" pitchFamily="18" charset="0"/>
                  <a:cs typeface="Times New Roman" panose="02020603050405020304" pitchFamily="18" charset="0"/>
                </a:rPr>
                <a:t>光泽</a:t>
              </a:r>
              <a:r>
                <a:rPr lang="zh-CN" altLang="en-US" sz="2800" b="1">
                  <a:solidFill>
                    <a:schemeClr val="tx1"/>
                  </a:solidFill>
                  <a:latin typeface="Times New Roman" panose="02020603050405020304" pitchFamily="18" charset="0"/>
                  <a:cs typeface="Times New Roman" panose="02020603050405020304" pitchFamily="18" charset="0"/>
                </a:rPr>
                <a:t>，大多呈</a:t>
              </a:r>
              <a:r>
                <a:rPr lang="en-US" altLang="zh-CN" sz="2800" b="1">
                  <a:solidFill>
                    <a:schemeClr val="tx1"/>
                  </a:solidFill>
                  <a:latin typeface="Times New Roman" panose="02020603050405020304" pitchFamily="18" charset="0"/>
                  <a:cs typeface="Times New Roman" panose="02020603050405020304" pitchFamily="18" charset="0"/>
                </a:rPr>
                <a:t>_____</a:t>
              </a:r>
              <a:r>
                <a:rPr lang="zh-CN" altLang="en-US" sz="2800" b="1">
                  <a:solidFill>
                    <a:schemeClr val="tx1"/>
                  </a:solidFill>
                  <a:latin typeface="Times New Roman" panose="02020603050405020304" pitchFamily="18" charset="0"/>
                  <a:cs typeface="Times New Roman" panose="02020603050405020304" pitchFamily="18" charset="0"/>
                </a:rPr>
                <a:t>色</a:t>
              </a:r>
            </a:p>
          </p:txBody>
        </p:sp>
      </p:grpSp>
      <p:sp>
        <p:nvSpPr>
          <p:cNvPr id="40" name="文本框 39"/>
          <p:cNvSpPr txBox="1"/>
          <p:nvPr/>
        </p:nvSpPr>
        <p:spPr>
          <a:xfrm>
            <a:off x="297909" y="1523234"/>
            <a:ext cx="2115352" cy="656846"/>
          </a:xfrm>
          <a:prstGeom prst="rect">
            <a:avLst/>
          </a:prstGeom>
          <a:noFill/>
        </p:spPr>
        <p:txBody>
          <a:bodyPr wrap="square">
            <a:spAutoFit/>
          </a:bodyPr>
          <a:lstStyle/>
          <a:p>
            <a:pPr>
              <a:lnSpc>
                <a:spcPct val="150000"/>
              </a:lnSpc>
            </a:pP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1</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a:t>
            </a:r>
            <a:endParaRPr lang="zh-CN" altLang="en-US">
              <a:latin typeface="Times New Roman" panose="02020603050405020304" pitchFamily="18" charset="0"/>
              <a:cs typeface="Times New Roman" panose="02020603050405020304" pitchFamily="18" charset="0"/>
            </a:endParaRPr>
          </a:p>
        </p:txBody>
      </p:sp>
      <p:sp>
        <p:nvSpPr>
          <p:cNvPr id="41" name="文本框 40"/>
          <p:cNvSpPr txBox="1"/>
          <p:nvPr/>
        </p:nvSpPr>
        <p:spPr>
          <a:xfrm>
            <a:off x="6865458" y="1794151"/>
            <a:ext cx="1632438" cy="523220"/>
          </a:xfrm>
          <a:prstGeom prst="rect">
            <a:avLst/>
          </a:prstGeom>
          <a:noFill/>
        </p:spPr>
        <p:txBody>
          <a:bodyPr wrap="square" rtlCol="0">
            <a:spAutoFit/>
          </a:bodyPr>
          <a:lstStyle/>
          <a:p>
            <a:r>
              <a:rPr lang="zh-CN" altLang="en-US" sz="2800" b="1">
                <a:solidFill>
                  <a:srgbClr val="C00000"/>
                </a:solidFill>
                <a:latin typeface="Times New Roman" panose="02020603050405020304" pitchFamily="18" charset="0"/>
                <a:cs typeface="Times New Roman" panose="02020603050405020304" pitchFamily="18" charset="0"/>
              </a:rPr>
              <a:t>固态</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1" grpId="0"/>
      <p:bldP spid="22" grpId="0"/>
      <p:bldP spid="23" grpId="0"/>
      <p:bldP spid="24" grpId="0"/>
      <p:bldP spid="25" grpId="0"/>
      <p:bldP spid="4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14" name="文本框 13"/>
          <p:cNvSpPr txBox="1"/>
          <p:nvPr/>
        </p:nvSpPr>
        <p:spPr>
          <a:xfrm>
            <a:off x="622056" y="956003"/>
            <a:ext cx="4433329" cy="523220"/>
          </a:xfrm>
          <a:prstGeom prst="rect">
            <a:avLst/>
          </a:prstGeom>
          <a:noFill/>
        </p:spPr>
        <p:txBody>
          <a:bodyPr wrap="square">
            <a:spAutoFit/>
          </a:bodyPr>
          <a:lstStyle/>
          <a:p>
            <a:pPr marL="0" marR="0" lvl="0" indent="0" defTabSz="914400" rtl="0" eaLnBrk="1" fontAlgn="auto"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2</a:t>
            </a:r>
            <a:r>
              <a:rPr lang="zh-CN" altLang="en-US" sz="2800" b="1">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金属的物理性质及用途</a:t>
            </a:r>
          </a:p>
        </p:txBody>
      </p:sp>
      <p:sp>
        <p:nvSpPr>
          <p:cNvPr id="2" name="文本框 1"/>
          <p:cNvSpPr txBox="1"/>
          <p:nvPr/>
        </p:nvSpPr>
        <p:spPr>
          <a:xfrm>
            <a:off x="622056" y="3532910"/>
            <a:ext cx="1650083" cy="954107"/>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金属的</a:t>
            </a:r>
            <a:endParaRPr lang="en-US" altLang="zh-CN" sz="2800" b="1">
              <a:latin typeface="Times New Roman" panose="02020603050405020304" pitchFamily="18" charset="0"/>
              <a:cs typeface="Times New Roman" panose="02020603050405020304" pitchFamily="18" charset="0"/>
            </a:endParaRPr>
          </a:p>
          <a:p>
            <a:pPr algn="ctr"/>
            <a:r>
              <a:rPr lang="zh-CN" altLang="en-US" sz="2800" b="1">
                <a:latin typeface="Times New Roman" panose="02020603050405020304" pitchFamily="18" charset="0"/>
                <a:cs typeface="Times New Roman" panose="02020603050405020304" pitchFamily="18" charset="0"/>
              </a:rPr>
              <a:t>物理性质</a:t>
            </a:r>
          </a:p>
        </p:txBody>
      </p:sp>
      <p:sp>
        <p:nvSpPr>
          <p:cNvPr id="16" name="文本框 15"/>
          <p:cNvSpPr txBox="1"/>
          <p:nvPr/>
        </p:nvSpPr>
        <p:spPr>
          <a:xfrm>
            <a:off x="2851495" y="2063751"/>
            <a:ext cx="1976355" cy="523220"/>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有金属光泽</a:t>
            </a:r>
          </a:p>
        </p:txBody>
      </p:sp>
      <p:sp>
        <p:nvSpPr>
          <p:cNvPr id="17" name="文本框 16"/>
          <p:cNvSpPr txBox="1"/>
          <p:nvPr/>
        </p:nvSpPr>
        <p:spPr>
          <a:xfrm>
            <a:off x="2851496" y="2861128"/>
            <a:ext cx="1976355" cy="523220"/>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能导电</a:t>
            </a:r>
          </a:p>
        </p:txBody>
      </p:sp>
      <p:sp>
        <p:nvSpPr>
          <p:cNvPr id="18" name="文本框 17"/>
          <p:cNvSpPr txBox="1"/>
          <p:nvPr/>
        </p:nvSpPr>
        <p:spPr>
          <a:xfrm>
            <a:off x="2851496" y="3672099"/>
            <a:ext cx="1976355" cy="523220"/>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能导热</a:t>
            </a:r>
          </a:p>
        </p:txBody>
      </p:sp>
      <p:sp>
        <p:nvSpPr>
          <p:cNvPr id="19" name="文本框 18"/>
          <p:cNvSpPr txBox="1"/>
          <p:nvPr/>
        </p:nvSpPr>
        <p:spPr>
          <a:xfrm>
            <a:off x="2851495" y="4458783"/>
            <a:ext cx="1976355" cy="523220"/>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有延展性</a:t>
            </a:r>
          </a:p>
        </p:txBody>
      </p:sp>
      <p:grpSp>
        <p:nvGrpSpPr>
          <p:cNvPr id="36" name="组合 35"/>
          <p:cNvGrpSpPr/>
          <p:nvPr/>
        </p:nvGrpSpPr>
        <p:grpSpPr>
          <a:xfrm>
            <a:off x="2275085" y="2356350"/>
            <a:ext cx="576411" cy="3172951"/>
            <a:chOff x="2374901" y="2156325"/>
            <a:chExt cx="576411" cy="3172951"/>
          </a:xfrm>
        </p:grpSpPr>
        <p:cxnSp>
          <p:nvCxnSpPr>
            <p:cNvPr id="5" name="直接连接符 4"/>
            <p:cNvCxnSpPr/>
            <p:nvPr/>
          </p:nvCxnSpPr>
          <p:spPr>
            <a:xfrm>
              <a:off x="2374901" y="3806114"/>
              <a:ext cx="339365"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2720158" y="2163603"/>
              <a:ext cx="0" cy="3165673"/>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720157" y="2156325"/>
              <a:ext cx="231154"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720158" y="2972521"/>
              <a:ext cx="231154"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720158" y="3806114"/>
              <a:ext cx="231154"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714266" y="4567276"/>
              <a:ext cx="231154"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714266" y="5329276"/>
              <a:ext cx="231154"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grpSp>
      <p:sp>
        <p:nvSpPr>
          <p:cNvPr id="23" name="文本框 22"/>
          <p:cNvSpPr txBox="1"/>
          <p:nvPr/>
        </p:nvSpPr>
        <p:spPr>
          <a:xfrm>
            <a:off x="2845604" y="5182067"/>
            <a:ext cx="1976355" cy="954107"/>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有一定的</a:t>
            </a:r>
            <a:endParaRPr lang="en-US" altLang="zh-CN" sz="2800" b="1">
              <a:latin typeface="Times New Roman" panose="02020603050405020304" pitchFamily="18" charset="0"/>
              <a:cs typeface="Times New Roman" panose="02020603050405020304" pitchFamily="18" charset="0"/>
            </a:endParaRPr>
          </a:p>
          <a:p>
            <a:pPr algn="ctr"/>
            <a:r>
              <a:rPr lang="zh-CN" altLang="en-US" sz="2800" b="1">
                <a:latin typeface="Times New Roman" panose="02020603050405020304" pitchFamily="18" charset="0"/>
                <a:cs typeface="Times New Roman" panose="02020603050405020304" pitchFamily="18" charset="0"/>
              </a:rPr>
              <a:t>机械强度</a:t>
            </a:r>
          </a:p>
        </p:txBody>
      </p:sp>
      <p:cxnSp>
        <p:nvCxnSpPr>
          <p:cNvPr id="26" name="直接箭头连接符 25"/>
          <p:cNvCxnSpPr/>
          <p:nvPr/>
        </p:nvCxnSpPr>
        <p:spPr>
          <a:xfrm>
            <a:off x="4827850" y="2298214"/>
            <a:ext cx="476250"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a:off x="4827850" y="3122738"/>
            <a:ext cx="476250"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p:nvPr/>
        </p:nvCxnSpPr>
        <p:spPr>
          <a:xfrm>
            <a:off x="4827850" y="3933709"/>
            <a:ext cx="476250"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a:off x="4827850" y="4720393"/>
            <a:ext cx="476250"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4827850" y="5528463"/>
            <a:ext cx="476250"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5304100" y="2063751"/>
            <a:ext cx="4167418" cy="523220"/>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作装饰品</a:t>
            </a:r>
          </a:p>
        </p:txBody>
      </p:sp>
      <p:sp>
        <p:nvSpPr>
          <p:cNvPr id="32" name="文本框 31"/>
          <p:cNvSpPr txBox="1"/>
          <p:nvPr/>
        </p:nvSpPr>
        <p:spPr>
          <a:xfrm>
            <a:off x="5304100" y="2812271"/>
            <a:ext cx="4167418" cy="523220"/>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制导线、电缆</a:t>
            </a:r>
          </a:p>
        </p:txBody>
      </p:sp>
      <p:sp>
        <p:nvSpPr>
          <p:cNvPr id="33" name="文本框 32"/>
          <p:cNvSpPr txBox="1"/>
          <p:nvPr/>
        </p:nvSpPr>
        <p:spPr>
          <a:xfrm>
            <a:off x="5304099" y="3669199"/>
            <a:ext cx="4167419" cy="523220"/>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制炊具</a:t>
            </a:r>
          </a:p>
        </p:txBody>
      </p:sp>
      <p:sp>
        <p:nvSpPr>
          <p:cNvPr id="34" name="文本框 33"/>
          <p:cNvSpPr txBox="1"/>
          <p:nvPr/>
        </p:nvSpPr>
        <p:spPr>
          <a:xfrm>
            <a:off x="5304099" y="4416302"/>
            <a:ext cx="4159181" cy="523220"/>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拉成金属丝，压成金属箔</a:t>
            </a:r>
          </a:p>
        </p:txBody>
      </p:sp>
      <p:sp>
        <p:nvSpPr>
          <p:cNvPr id="35" name="文本框 34"/>
          <p:cNvSpPr txBox="1"/>
          <p:nvPr/>
        </p:nvSpPr>
        <p:spPr>
          <a:xfrm>
            <a:off x="5312344" y="5252471"/>
            <a:ext cx="4159181" cy="523220"/>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制造车辆、门窗、机械等</a:t>
            </a:r>
          </a:p>
        </p:txBody>
      </p:sp>
      <p:grpSp>
        <p:nvGrpSpPr>
          <p:cNvPr id="37" name="组合 36"/>
          <p:cNvGrpSpPr/>
          <p:nvPr/>
        </p:nvGrpSpPr>
        <p:grpSpPr>
          <a:xfrm rot="10800000">
            <a:off x="9479762" y="2355512"/>
            <a:ext cx="576411" cy="3172951"/>
            <a:chOff x="2374901" y="2156325"/>
            <a:chExt cx="576411" cy="3172951"/>
          </a:xfrm>
        </p:grpSpPr>
        <p:cxnSp>
          <p:nvCxnSpPr>
            <p:cNvPr id="38" name="直接连接符 37"/>
            <p:cNvCxnSpPr/>
            <p:nvPr/>
          </p:nvCxnSpPr>
          <p:spPr>
            <a:xfrm>
              <a:off x="2374901" y="3806114"/>
              <a:ext cx="339365"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720158" y="2163603"/>
              <a:ext cx="0" cy="3165673"/>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2720157" y="2156325"/>
              <a:ext cx="231154"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2720158" y="2972521"/>
              <a:ext cx="231154"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2720158" y="3806114"/>
              <a:ext cx="231154"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2714266" y="4567276"/>
              <a:ext cx="231154"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2714266" y="5329276"/>
              <a:ext cx="231154"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grpSp>
      <p:sp>
        <p:nvSpPr>
          <p:cNvPr id="45" name="文本框 44"/>
          <p:cNvSpPr txBox="1"/>
          <p:nvPr/>
        </p:nvSpPr>
        <p:spPr>
          <a:xfrm>
            <a:off x="10056174" y="3387561"/>
            <a:ext cx="1521660" cy="954107"/>
          </a:xfrm>
          <a:prstGeom prst="rect">
            <a:avLst/>
          </a:prstGeom>
          <a:noFill/>
          <a:ln w="12700">
            <a:solidFill>
              <a:srgbClr val="C00000"/>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金属的用途</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left)">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5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left)">
                                      <p:cBhvr>
                                        <p:cTn id="44" dur="500"/>
                                        <p:tgtEl>
                                          <p:spTgt spid="2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left)">
                                      <p:cBhvr>
                                        <p:cTn id="54" dur="500"/>
                                        <p:tgtEl>
                                          <p:spTgt spid="28"/>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nodeType="click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wipe(left)">
                                      <p:cBhvr>
                                        <p:cTn id="64" dur="500"/>
                                        <p:tgtEl>
                                          <p:spTgt spid="29"/>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500"/>
                                        <p:tgtEl>
                                          <p:spTgt spid="34"/>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wipe(left)">
                                      <p:cBhvr>
                                        <p:cTn id="74" dur="500"/>
                                        <p:tgtEl>
                                          <p:spTgt spid="30"/>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500"/>
                                        <p:tgtEl>
                                          <p:spTgt spid="35"/>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nodeType="click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wipe(left)">
                                      <p:cBhvr>
                                        <p:cTn id="84" dur="500"/>
                                        <p:tgtEl>
                                          <p:spTgt spid="37"/>
                                        </p:tgtEl>
                                      </p:cBhvr>
                                    </p:animEffect>
                                  </p:childTnLst>
                                </p:cTn>
                              </p:par>
                            </p:childTnLst>
                          </p:cTn>
                        </p:par>
                        <p:par>
                          <p:cTn id="85" fill="hold">
                            <p:stCondLst>
                              <p:cond delay="500"/>
                            </p:stCondLst>
                            <p:childTnLst>
                              <p:par>
                                <p:cTn id="86" presetID="10" presetClass="entr" presetSubtype="0" fill="hold" grpId="0" nodeType="afterEffect">
                                  <p:stCondLst>
                                    <p:cond delay="0"/>
                                  </p:stCondLst>
                                  <p:childTnLst>
                                    <p:set>
                                      <p:cBhvr>
                                        <p:cTn id="87" dur="1" fill="hold">
                                          <p:stCondLst>
                                            <p:cond delay="0"/>
                                          </p:stCondLst>
                                        </p:cTn>
                                        <p:tgtEl>
                                          <p:spTgt spid="45"/>
                                        </p:tgtEl>
                                        <p:attrNameLst>
                                          <p:attrName>style.visibility</p:attrName>
                                        </p:attrNameLst>
                                      </p:cBhvr>
                                      <p:to>
                                        <p:strVal val="visible"/>
                                      </p:to>
                                    </p:set>
                                    <p:animEffect transition="in" filter="fade">
                                      <p:cBhvr>
                                        <p:cTn id="8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18" grpId="0" animBg="1"/>
      <p:bldP spid="19" grpId="0" animBg="1"/>
      <p:bldP spid="23" grpId="0" animBg="1"/>
      <p:bldP spid="31" grpId="0" animBg="1"/>
      <p:bldP spid="32" grpId="0" animBg="1"/>
      <p:bldP spid="33" grpId="0" animBg="1"/>
      <p:bldP spid="34" grpId="0" animBg="1"/>
      <p:bldP spid="35" grpId="0" animBg="1"/>
      <p:bldP spid="4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14" name="文本框 13"/>
          <p:cNvSpPr txBox="1"/>
          <p:nvPr/>
        </p:nvSpPr>
        <p:spPr>
          <a:xfrm>
            <a:off x="772697" y="836456"/>
            <a:ext cx="5856703" cy="523220"/>
          </a:xfrm>
          <a:prstGeom prst="rect">
            <a:avLst/>
          </a:prstGeom>
          <a:noFill/>
        </p:spPr>
        <p:txBody>
          <a:bodyPr wrap="square">
            <a:spAutoFit/>
          </a:bodyPr>
          <a:lstStyle/>
          <a:p>
            <a:pPr marL="0" marR="0" lvl="0" indent="0" defTabSz="914400" rtl="0" eaLnBrk="1" fontAlgn="auto"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3</a:t>
            </a:r>
            <a:r>
              <a:rPr lang="zh-CN" altLang="en-US" sz="2800" b="1">
                <a:solidFill>
                  <a:prstClr val="black"/>
                </a:solidFill>
                <a:latin typeface="Times New Roman" panose="02020603050405020304" pitchFamily="18" charset="0"/>
                <a:ea typeface="宋体" panose="02010600030101010101" pitchFamily="2" charset="-122"/>
                <a:cs typeface="Times New Roman" panose="02020603050405020304" pitchFamily="18" charset="0"/>
              </a:rPr>
              <a:t>．决定和影响金属用途的有关因素</a:t>
            </a:r>
            <a:endPar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96" name="文本框 195"/>
          <p:cNvSpPr txBox="1"/>
          <p:nvPr/>
        </p:nvSpPr>
        <p:spPr>
          <a:xfrm>
            <a:off x="1227127" y="2336520"/>
            <a:ext cx="899848" cy="954107"/>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金属用途</a:t>
            </a:r>
          </a:p>
        </p:txBody>
      </p:sp>
      <p:sp>
        <p:nvSpPr>
          <p:cNvPr id="197" name="文本框 196"/>
          <p:cNvSpPr txBox="1"/>
          <p:nvPr/>
        </p:nvSpPr>
        <p:spPr>
          <a:xfrm>
            <a:off x="2708621" y="1623661"/>
            <a:ext cx="1758604" cy="523220"/>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决定因素</a:t>
            </a:r>
          </a:p>
        </p:txBody>
      </p:sp>
      <p:sp>
        <p:nvSpPr>
          <p:cNvPr id="199" name="文本框 198"/>
          <p:cNvSpPr txBox="1"/>
          <p:nvPr/>
        </p:nvSpPr>
        <p:spPr>
          <a:xfrm>
            <a:off x="2708621" y="3548442"/>
            <a:ext cx="1758604" cy="523220"/>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影响因素</a:t>
            </a:r>
          </a:p>
        </p:txBody>
      </p:sp>
      <p:grpSp>
        <p:nvGrpSpPr>
          <p:cNvPr id="201" name="组合 200"/>
          <p:cNvGrpSpPr/>
          <p:nvPr/>
        </p:nvGrpSpPr>
        <p:grpSpPr>
          <a:xfrm>
            <a:off x="2138101" y="1916260"/>
            <a:ext cx="570519" cy="1899266"/>
            <a:chOff x="2380792" y="2156325"/>
            <a:chExt cx="570519" cy="1899266"/>
          </a:xfrm>
        </p:grpSpPr>
        <p:cxnSp>
          <p:nvCxnSpPr>
            <p:cNvPr id="202" name="直接连接符 201"/>
            <p:cNvCxnSpPr/>
            <p:nvPr/>
          </p:nvCxnSpPr>
          <p:spPr>
            <a:xfrm>
              <a:off x="2380792" y="3053639"/>
              <a:ext cx="339365"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flipH="1">
              <a:off x="2720158" y="2163603"/>
              <a:ext cx="0" cy="1888289"/>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a:off x="2720157" y="2156325"/>
              <a:ext cx="231154"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a:off x="2720157" y="4055591"/>
              <a:ext cx="231154"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grpSp>
      <p:cxnSp>
        <p:nvCxnSpPr>
          <p:cNvPr id="210" name="直接箭头连接符 209"/>
          <p:cNvCxnSpPr>
            <a:endCxn id="215" idx="1"/>
          </p:cNvCxnSpPr>
          <p:nvPr/>
        </p:nvCxnSpPr>
        <p:spPr>
          <a:xfrm>
            <a:off x="4467225" y="1885271"/>
            <a:ext cx="694000"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15" name="文本框 214"/>
          <p:cNvSpPr txBox="1"/>
          <p:nvPr/>
        </p:nvSpPr>
        <p:spPr>
          <a:xfrm>
            <a:off x="5161225" y="1623661"/>
            <a:ext cx="4168801" cy="523220"/>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金属的性质</a:t>
            </a:r>
          </a:p>
        </p:txBody>
      </p:sp>
      <p:sp>
        <p:nvSpPr>
          <p:cNvPr id="216" name="文本框 215"/>
          <p:cNvSpPr txBox="1"/>
          <p:nvPr/>
        </p:nvSpPr>
        <p:spPr>
          <a:xfrm>
            <a:off x="5169661" y="2408491"/>
            <a:ext cx="4167418" cy="523220"/>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价格高低</a:t>
            </a:r>
          </a:p>
        </p:txBody>
      </p:sp>
      <p:sp>
        <p:nvSpPr>
          <p:cNvPr id="217" name="文本框 216"/>
          <p:cNvSpPr txBox="1"/>
          <p:nvPr/>
        </p:nvSpPr>
        <p:spPr>
          <a:xfrm>
            <a:off x="5169660" y="3121737"/>
            <a:ext cx="4167419" cy="523220"/>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资源是否丰富</a:t>
            </a:r>
          </a:p>
        </p:txBody>
      </p:sp>
      <p:sp>
        <p:nvSpPr>
          <p:cNvPr id="218" name="文本框 217"/>
          <p:cNvSpPr txBox="1"/>
          <p:nvPr/>
        </p:nvSpPr>
        <p:spPr>
          <a:xfrm>
            <a:off x="5161226" y="3811827"/>
            <a:ext cx="4168800" cy="523220"/>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是否美观</a:t>
            </a:r>
          </a:p>
        </p:txBody>
      </p:sp>
      <p:sp>
        <p:nvSpPr>
          <p:cNvPr id="219" name="文本框 218"/>
          <p:cNvSpPr txBox="1"/>
          <p:nvPr/>
        </p:nvSpPr>
        <p:spPr>
          <a:xfrm>
            <a:off x="5169660" y="4554782"/>
            <a:ext cx="4168800" cy="523220"/>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使用是否便利</a:t>
            </a:r>
          </a:p>
        </p:txBody>
      </p:sp>
      <p:grpSp>
        <p:nvGrpSpPr>
          <p:cNvPr id="229" name="组合 228"/>
          <p:cNvGrpSpPr/>
          <p:nvPr/>
        </p:nvGrpSpPr>
        <p:grpSpPr>
          <a:xfrm>
            <a:off x="4467224" y="2662645"/>
            <a:ext cx="702433" cy="3573402"/>
            <a:chOff x="1753411" y="2194298"/>
            <a:chExt cx="577452" cy="3477532"/>
          </a:xfrm>
        </p:grpSpPr>
        <p:cxnSp>
          <p:nvCxnSpPr>
            <p:cNvPr id="230" name="直接连接符 229"/>
            <p:cNvCxnSpPr/>
            <p:nvPr/>
          </p:nvCxnSpPr>
          <p:spPr>
            <a:xfrm>
              <a:off x="1753411" y="3313331"/>
              <a:ext cx="339365"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flipH="1">
              <a:off x="2092776" y="2194298"/>
              <a:ext cx="0" cy="3477532"/>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a:off x="2099709" y="2201556"/>
              <a:ext cx="231154"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a:off x="2087846" y="2892878"/>
              <a:ext cx="231154"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a:off x="2087845" y="3584201"/>
              <a:ext cx="231154"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a:off x="2094424" y="4275523"/>
              <a:ext cx="231154"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a:off x="2099709" y="5658166"/>
              <a:ext cx="231154"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2089269" y="4966845"/>
              <a:ext cx="231154" cy="0"/>
            </a:xfrm>
            <a:prstGeom prst="line">
              <a:avLst/>
            </a:prstGeom>
            <a:ln w="12700">
              <a:solidFill>
                <a:srgbClr val="5467A9"/>
              </a:solidFill>
            </a:ln>
          </p:spPr>
          <p:style>
            <a:lnRef idx="1">
              <a:schemeClr val="accent1"/>
            </a:lnRef>
            <a:fillRef idx="0">
              <a:schemeClr val="accent1"/>
            </a:fillRef>
            <a:effectRef idx="0">
              <a:schemeClr val="accent1"/>
            </a:effectRef>
            <a:fontRef idx="minor">
              <a:schemeClr val="tx1"/>
            </a:fontRef>
          </p:style>
        </p:cxnSp>
      </p:grpSp>
      <p:sp>
        <p:nvSpPr>
          <p:cNvPr id="237" name="文本框 236"/>
          <p:cNvSpPr txBox="1"/>
          <p:nvPr/>
        </p:nvSpPr>
        <p:spPr>
          <a:xfrm>
            <a:off x="5178090" y="5252326"/>
            <a:ext cx="4168800" cy="523220"/>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废料是否易于回收利用</a:t>
            </a:r>
          </a:p>
        </p:txBody>
      </p:sp>
      <p:sp>
        <p:nvSpPr>
          <p:cNvPr id="238" name="文本框 237"/>
          <p:cNvSpPr txBox="1"/>
          <p:nvPr/>
        </p:nvSpPr>
        <p:spPr>
          <a:xfrm>
            <a:off x="5178090" y="5934780"/>
            <a:ext cx="4168800" cy="523220"/>
          </a:xfrm>
          <a:prstGeom prst="rect">
            <a:avLst/>
          </a:prstGeom>
          <a:noFill/>
          <a:ln w="12700">
            <a:solidFill>
              <a:srgbClr val="5467A9"/>
            </a:solidFill>
          </a:ln>
        </p:spPr>
        <p:txBody>
          <a:bodyPr wrap="square" rtlCol="0">
            <a:spAutoFit/>
          </a:bodyPr>
          <a:lstStyle/>
          <a:p>
            <a:pPr algn="ctr"/>
            <a:r>
              <a:rPr lang="zh-CN" altLang="en-US" sz="2800" b="1">
                <a:latin typeface="Times New Roman" panose="02020603050405020304" pitchFamily="18" charset="0"/>
                <a:cs typeface="Times New Roman" panose="02020603050405020304" pitchFamily="18" charset="0"/>
              </a:rPr>
              <a:t>对环境的影响</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6"/>
                                        </p:tgtEl>
                                        <p:attrNameLst>
                                          <p:attrName>style.visibility</p:attrName>
                                        </p:attrNameLst>
                                      </p:cBhvr>
                                      <p:to>
                                        <p:strVal val="visible"/>
                                      </p:to>
                                    </p:set>
                                    <p:animEffect transition="in" filter="fade">
                                      <p:cBhvr>
                                        <p:cTn id="7" dur="500"/>
                                        <p:tgtEl>
                                          <p:spTgt spid="19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01"/>
                                        </p:tgtEl>
                                        <p:attrNameLst>
                                          <p:attrName>style.visibility</p:attrName>
                                        </p:attrNameLst>
                                      </p:cBhvr>
                                      <p:to>
                                        <p:strVal val="visible"/>
                                      </p:to>
                                    </p:set>
                                    <p:animEffect transition="in" filter="wipe(left)">
                                      <p:cBhvr>
                                        <p:cTn id="12" dur="500"/>
                                        <p:tgtEl>
                                          <p:spTgt spid="201"/>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97"/>
                                        </p:tgtEl>
                                        <p:attrNameLst>
                                          <p:attrName>style.visibility</p:attrName>
                                        </p:attrNameLst>
                                      </p:cBhvr>
                                      <p:to>
                                        <p:strVal val="visible"/>
                                      </p:to>
                                    </p:set>
                                    <p:animEffect transition="in" filter="fade">
                                      <p:cBhvr>
                                        <p:cTn id="16" dur="500"/>
                                        <p:tgtEl>
                                          <p:spTgt spid="197"/>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99"/>
                                        </p:tgtEl>
                                        <p:attrNameLst>
                                          <p:attrName>style.visibility</p:attrName>
                                        </p:attrNameLst>
                                      </p:cBhvr>
                                      <p:to>
                                        <p:strVal val="visible"/>
                                      </p:to>
                                    </p:set>
                                    <p:animEffect transition="in" filter="fade">
                                      <p:cBhvr>
                                        <p:cTn id="20" dur="500"/>
                                        <p:tgtEl>
                                          <p:spTgt spid="19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10"/>
                                        </p:tgtEl>
                                        <p:attrNameLst>
                                          <p:attrName>style.visibility</p:attrName>
                                        </p:attrNameLst>
                                      </p:cBhvr>
                                      <p:to>
                                        <p:strVal val="visible"/>
                                      </p:to>
                                    </p:set>
                                    <p:animEffect transition="in" filter="wipe(left)">
                                      <p:cBhvr>
                                        <p:cTn id="25" dur="500"/>
                                        <p:tgtEl>
                                          <p:spTgt spid="210"/>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215"/>
                                        </p:tgtEl>
                                        <p:attrNameLst>
                                          <p:attrName>style.visibility</p:attrName>
                                        </p:attrNameLst>
                                      </p:cBhvr>
                                      <p:to>
                                        <p:strVal val="visible"/>
                                      </p:to>
                                    </p:set>
                                    <p:animEffect transition="in" filter="fade">
                                      <p:cBhvr>
                                        <p:cTn id="29" dur="500"/>
                                        <p:tgtEl>
                                          <p:spTgt spid="21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229"/>
                                        </p:tgtEl>
                                        <p:attrNameLst>
                                          <p:attrName>style.visibility</p:attrName>
                                        </p:attrNameLst>
                                      </p:cBhvr>
                                      <p:to>
                                        <p:strVal val="visible"/>
                                      </p:to>
                                    </p:set>
                                    <p:animEffect transition="in" filter="wipe(left)">
                                      <p:cBhvr>
                                        <p:cTn id="34" dur="500"/>
                                        <p:tgtEl>
                                          <p:spTgt spid="22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16"/>
                                        </p:tgtEl>
                                        <p:attrNameLst>
                                          <p:attrName>style.visibility</p:attrName>
                                        </p:attrNameLst>
                                      </p:cBhvr>
                                      <p:to>
                                        <p:strVal val="visible"/>
                                      </p:to>
                                    </p:set>
                                    <p:animEffect transition="in" filter="fade">
                                      <p:cBhvr>
                                        <p:cTn id="39" dur="500"/>
                                        <p:tgtEl>
                                          <p:spTgt spid="21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17"/>
                                        </p:tgtEl>
                                        <p:attrNameLst>
                                          <p:attrName>style.visibility</p:attrName>
                                        </p:attrNameLst>
                                      </p:cBhvr>
                                      <p:to>
                                        <p:strVal val="visible"/>
                                      </p:to>
                                    </p:set>
                                    <p:animEffect transition="in" filter="fade">
                                      <p:cBhvr>
                                        <p:cTn id="44" dur="500"/>
                                        <p:tgtEl>
                                          <p:spTgt spid="21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18"/>
                                        </p:tgtEl>
                                        <p:attrNameLst>
                                          <p:attrName>style.visibility</p:attrName>
                                        </p:attrNameLst>
                                      </p:cBhvr>
                                      <p:to>
                                        <p:strVal val="visible"/>
                                      </p:to>
                                    </p:set>
                                    <p:animEffect transition="in" filter="fade">
                                      <p:cBhvr>
                                        <p:cTn id="49" dur="500"/>
                                        <p:tgtEl>
                                          <p:spTgt spid="218"/>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19"/>
                                        </p:tgtEl>
                                        <p:attrNameLst>
                                          <p:attrName>style.visibility</p:attrName>
                                        </p:attrNameLst>
                                      </p:cBhvr>
                                      <p:to>
                                        <p:strVal val="visible"/>
                                      </p:to>
                                    </p:set>
                                    <p:animEffect transition="in" filter="fade">
                                      <p:cBhvr>
                                        <p:cTn id="54" dur="500"/>
                                        <p:tgtEl>
                                          <p:spTgt spid="219"/>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37"/>
                                        </p:tgtEl>
                                        <p:attrNameLst>
                                          <p:attrName>style.visibility</p:attrName>
                                        </p:attrNameLst>
                                      </p:cBhvr>
                                      <p:to>
                                        <p:strVal val="visible"/>
                                      </p:to>
                                    </p:set>
                                    <p:animEffect transition="in" filter="fade">
                                      <p:cBhvr>
                                        <p:cTn id="59" dur="500"/>
                                        <p:tgtEl>
                                          <p:spTgt spid="237"/>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38"/>
                                        </p:tgtEl>
                                        <p:attrNameLst>
                                          <p:attrName>style.visibility</p:attrName>
                                        </p:attrNameLst>
                                      </p:cBhvr>
                                      <p:to>
                                        <p:strVal val="visible"/>
                                      </p:to>
                                    </p:set>
                                    <p:animEffect transition="in" filter="fade">
                                      <p:cBhvr>
                                        <p:cTn id="64" dur="500"/>
                                        <p:tgtEl>
                                          <p:spTgt spid="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 grpId="0" animBg="1"/>
      <p:bldP spid="197" grpId="0" animBg="1"/>
      <p:bldP spid="199" grpId="0" animBg="1"/>
      <p:bldP spid="215" grpId="0" animBg="1"/>
      <p:bldP spid="216" grpId="0" animBg="1"/>
      <p:bldP spid="217" grpId="0" animBg="1"/>
      <p:bldP spid="218" grpId="0" animBg="1"/>
      <p:bldP spid="219" grpId="0" animBg="1"/>
      <p:bldP spid="237" grpId="0" animBg="1"/>
      <p:bldP spid="23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4" name="文本框 3"/>
          <p:cNvSpPr txBox="1"/>
          <p:nvPr/>
        </p:nvSpPr>
        <p:spPr>
          <a:xfrm>
            <a:off x="684581" y="847595"/>
            <a:ext cx="1790700" cy="565604"/>
          </a:xfrm>
          <a:prstGeom prst="rect">
            <a:avLst/>
          </a:prstGeom>
          <a:noFill/>
        </p:spPr>
        <p:txBody>
          <a:bodyPr wrap="square" rtlCol="0">
            <a:spAutoFit/>
          </a:bodyPr>
          <a:lstStyle/>
          <a:p>
            <a:pPr marL="457200" indent="-457200">
              <a:lnSpc>
                <a:spcPct val="120000"/>
              </a:lnSpc>
              <a:buFont typeface="Wingdings" panose="05000000000000000000" charset="0"/>
              <a:buChar char="l"/>
            </a:pPr>
            <a:r>
              <a:rPr lang="zh-CN" altLang="en-US" sz="2800" b="1" spc="300">
                <a:solidFill>
                  <a:srgbClr val="5467A9"/>
                </a:solidFill>
                <a:latin typeface="微软雅黑" panose="020B0503020204020204" pitchFamily="34" charset="-122"/>
                <a:ea typeface="微软雅黑" panose="020B0503020204020204" pitchFamily="34" charset="-122"/>
              </a:rPr>
              <a:t>合金</a:t>
            </a:r>
          </a:p>
        </p:txBody>
      </p:sp>
      <p:sp>
        <p:nvSpPr>
          <p:cNvPr id="5" name="文本框 4"/>
          <p:cNvSpPr txBox="1"/>
          <p:nvPr/>
        </p:nvSpPr>
        <p:spPr>
          <a:xfrm>
            <a:off x="684580" y="1521519"/>
            <a:ext cx="10300919" cy="1384995"/>
          </a:xfrm>
          <a:prstGeom prst="rect">
            <a:avLst/>
          </a:prstGeom>
          <a:noFill/>
        </p:spPr>
        <p:txBody>
          <a:bodyPr wrap="square" rtlCol="0" anchor="t">
            <a:spAutoFit/>
          </a:bodyPr>
          <a:lstStyle/>
          <a:p>
            <a:pPr algn="l">
              <a:lnSpc>
                <a:spcPct val="150000"/>
              </a:lnSpc>
              <a:buClrTx/>
              <a:buSzTx/>
              <a:buFontTx/>
              <a:buNone/>
            </a:pP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1</a:t>
            </a:r>
            <a:r>
              <a:rPr lang="zh-CN" altLang="en-US" sz="2800" b="1">
                <a:solidFill>
                  <a:prstClr val="black"/>
                </a:solidFill>
                <a:latin typeface="Times New Roman" panose="02020603050405020304" pitchFamily="18" charset="0"/>
                <a:cs typeface="Times New Roman" panose="02020603050405020304" pitchFamily="18" charset="0"/>
              </a:rPr>
              <a:t>．</a:t>
            </a:r>
            <a:r>
              <a:rPr lang="en-US" altLang="en-US" sz="2800" b="1">
                <a:uFillTx/>
                <a:latin typeface="Times New Roman" panose="02020603050405020304" pitchFamily="18" charset="0"/>
                <a:cs typeface="Times New Roman" panose="02020603050405020304" pitchFamily="18" charset="0"/>
                <a:sym typeface="+mn-ea"/>
              </a:rPr>
              <a:t>概念</a:t>
            </a:r>
            <a:r>
              <a:rPr lang="zh-CN" altLang="en-US" sz="2800" b="1">
                <a:uFillTx/>
                <a:latin typeface="Times New Roman" panose="02020603050405020304" pitchFamily="18" charset="0"/>
                <a:cs typeface="Times New Roman" panose="02020603050405020304" pitchFamily="18" charset="0"/>
                <a:sym typeface="+mn-ea"/>
              </a:rPr>
              <a:t>：在某种金属中加热熔合其他金属或非金属而形成的、具有</a:t>
            </a:r>
            <a:r>
              <a:rPr lang="zh-CN" altLang="en-US" sz="2800">
                <a:uFillTx/>
                <a:latin typeface="Times New Roman" panose="02020603050405020304" pitchFamily="18" charset="0"/>
                <a:cs typeface="Times New Roman" panose="02020603050405020304" pitchFamily="18" charset="0"/>
                <a:sym typeface="+mn-ea"/>
              </a:rPr>
              <a:t>______</a:t>
            </a:r>
            <a:r>
              <a:rPr lang="zh-CN" altLang="en-US" sz="2800" b="1">
                <a:uFillTx/>
                <a:latin typeface="Times New Roman" panose="02020603050405020304" pitchFamily="18" charset="0"/>
                <a:cs typeface="Times New Roman" panose="02020603050405020304" pitchFamily="18" charset="0"/>
                <a:sym typeface="+mn-ea"/>
              </a:rPr>
              <a:t>特征的物质。</a:t>
            </a:r>
          </a:p>
        </p:txBody>
      </p:sp>
      <p:sp>
        <p:nvSpPr>
          <p:cNvPr id="6" name="文本框 5"/>
          <p:cNvSpPr txBox="1"/>
          <p:nvPr/>
        </p:nvSpPr>
        <p:spPr>
          <a:xfrm>
            <a:off x="2267295" y="2250389"/>
            <a:ext cx="1084286" cy="523220"/>
          </a:xfrm>
          <a:prstGeom prst="rect">
            <a:avLst/>
          </a:prstGeom>
          <a:noFill/>
        </p:spPr>
        <p:txBody>
          <a:bodyPr wrap="square" rtlCol="0">
            <a:spAutoFit/>
          </a:bodyPr>
          <a:lstStyle/>
          <a:p>
            <a:pPr algn="l"/>
            <a:r>
              <a:rPr lang="en-US" altLang="zh-CN" sz="2800" b="1" err="1">
                <a:solidFill>
                  <a:srgbClr val="C00000"/>
                </a:solidFill>
                <a:uFillTx/>
                <a:latin typeface="Times New Roman" panose="02020603050405020304" pitchFamily="18" charset="0"/>
                <a:cs typeface="Times New Roman" panose="02020603050405020304" pitchFamily="18" charset="0"/>
              </a:rPr>
              <a:t>金属</a:t>
            </a:r>
            <a:endParaRPr lang="en-US" altLang="zh-CN" sz="2800" b="1">
              <a:solidFill>
                <a:srgbClr val="C00000"/>
              </a:solidFill>
              <a:uFillTx/>
              <a:latin typeface="Times New Roman" panose="02020603050405020304" pitchFamily="18" charset="0"/>
              <a:cs typeface="Times New Roman" panose="02020603050405020304" pitchFamily="18" charset="0"/>
            </a:endParaRPr>
          </a:p>
        </p:txBody>
      </p:sp>
      <p:sp>
        <p:nvSpPr>
          <p:cNvPr id="7" name="文本框 6"/>
          <p:cNvSpPr txBox="1"/>
          <p:nvPr/>
        </p:nvSpPr>
        <p:spPr>
          <a:xfrm>
            <a:off x="674714" y="2887760"/>
            <a:ext cx="10310785" cy="2677656"/>
          </a:xfrm>
          <a:prstGeom prst="rect">
            <a:avLst/>
          </a:prstGeom>
          <a:noFill/>
        </p:spPr>
        <p:txBody>
          <a:bodyPr wrap="square" rtlCol="0" anchor="t">
            <a:spAutoFit/>
          </a:bodyPr>
          <a:lstStyle/>
          <a:p>
            <a:pPr algn="just">
              <a:lnSpc>
                <a:spcPct val="150000"/>
              </a:lnSpc>
              <a:buClrTx/>
              <a:buSzTx/>
              <a:buFontTx/>
              <a:buNone/>
            </a:pP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2</a:t>
            </a:r>
            <a:r>
              <a:rPr lang="zh-CN" altLang="en-US" sz="2800" b="1">
                <a:solidFill>
                  <a:prstClr val="black"/>
                </a:solidFill>
                <a:latin typeface="Times New Roman" panose="02020603050405020304" pitchFamily="18" charset="0"/>
                <a:cs typeface="Times New Roman" panose="02020603050405020304" pitchFamily="18" charset="0"/>
              </a:rPr>
              <a:t>．</a:t>
            </a:r>
            <a:r>
              <a:rPr lang="en-US" altLang="en-US" sz="2800" b="1">
                <a:uFillTx/>
                <a:latin typeface="Times New Roman" panose="02020603050405020304" pitchFamily="18" charset="0"/>
                <a:cs typeface="Times New Roman" panose="02020603050405020304" pitchFamily="18" charset="0"/>
                <a:sym typeface="+mn-ea"/>
              </a:rPr>
              <a:t>性能</a:t>
            </a:r>
            <a:r>
              <a:rPr lang="zh-CN" altLang="en-US" sz="2800" b="1">
                <a:uFillTx/>
                <a:latin typeface="Times New Roman" panose="02020603050405020304" pitchFamily="18" charset="0"/>
                <a:cs typeface="Times New Roman" panose="02020603050405020304" pitchFamily="18" charset="0"/>
                <a:sym typeface="+mn-ea"/>
              </a:rPr>
              <a:t>：</a:t>
            </a:r>
            <a:r>
              <a:rPr lang="en-US" altLang="en-US" sz="2800" b="1" err="1">
                <a:uFillTx/>
                <a:latin typeface="Times New Roman" panose="02020603050405020304" pitchFamily="18" charset="0"/>
                <a:cs typeface="Times New Roman" panose="02020603050405020304" pitchFamily="18" charset="0"/>
                <a:sym typeface="+mn-ea"/>
              </a:rPr>
              <a:t>与其组分金属相比，合金的硬度和强度</a:t>
            </a:r>
            <a:r>
              <a:rPr lang="en-US" altLang="en-US" sz="2800">
                <a:uFillTx/>
                <a:latin typeface="Times New Roman" panose="02020603050405020304" pitchFamily="18" charset="0"/>
                <a:cs typeface="Times New Roman" panose="02020603050405020304" pitchFamily="18" charset="0"/>
                <a:sym typeface="+mn-ea"/>
              </a:rPr>
              <a:t>_______</a:t>
            </a:r>
            <a:r>
              <a:rPr lang="en-US" altLang="en-US" sz="2800" b="1">
                <a:uFillTx/>
                <a:latin typeface="Times New Roman" panose="02020603050405020304" pitchFamily="18" charset="0"/>
                <a:cs typeface="Times New Roman" panose="02020603050405020304" pitchFamily="18" charset="0"/>
                <a:sym typeface="+mn-ea"/>
              </a:rPr>
              <a:t>、抗腐蚀性</a:t>
            </a:r>
            <a:r>
              <a:rPr lang="en-US" altLang="en-US" sz="2800">
                <a:uFillTx/>
                <a:latin typeface="Times New Roman" panose="02020603050405020304" pitchFamily="18" charset="0"/>
                <a:cs typeface="Times New Roman" panose="02020603050405020304" pitchFamily="18" charset="0"/>
                <a:sym typeface="+mn-ea"/>
              </a:rPr>
              <a:t>_______</a:t>
            </a:r>
            <a:r>
              <a:rPr lang="en-US" altLang="en-US" sz="2800" b="1">
                <a:uFillTx/>
                <a:latin typeface="Times New Roman" panose="02020603050405020304" pitchFamily="18" charset="0"/>
                <a:cs typeface="Times New Roman" panose="02020603050405020304" pitchFamily="18" charset="0"/>
                <a:sym typeface="+mn-ea"/>
              </a:rPr>
              <a:t>、熔点</a:t>
            </a:r>
            <a:r>
              <a:rPr lang="en-US" altLang="en-US" sz="2800">
                <a:uFillTx/>
                <a:latin typeface="Times New Roman" panose="02020603050405020304" pitchFamily="18" charset="0"/>
                <a:cs typeface="Times New Roman" panose="02020603050405020304" pitchFamily="18" charset="0"/>
                <a:sym typeface="+mn-ea"/>
              </a:rPr>
              <a:t>______</a:t>
            </a:r>
            <a:r>
              <a:rPr lang="zh-CN" altLang="en-US" sz="2800" b="1">
                <a:uFillTx/>
                <a:latin typeface="Times New Roman" panose="02020603050405020304" pitchFamily="18" charset="0"/>
                <a:cs typeface="Times New Roman" panose="02020603050405020304" pitchFamily="18" charset="0"/>
                <a:sym typeface="+mn-ea"/>
              </a:rPr>
              <a:t>。</a:t>
            </a:r>
            <a:r>
              <a:rPr lang="en-US" altLang="en-US" sz="2800" b="1">
                <a:uFillTx/>
                <a:latin typeface="Times New Roman" panose="02020603050405020304" pitchFamily="18" charset="0"/>
                <a:cs typeface="Times New Roman" panose="02020603050405020304" pitchFamily="18" charset="0"/>
                <a:sym typeface="+mn-ea"/>
              </a:rPr>
              <a:t>　</a:t>
            </a:r>
          </a:p>
          <a:p>
            <a:pPr algn="just">
              <a:lnSpc>
                <a:spcPct val="150000"/>
              </a:lnSpc>
              <a:buClrTx/>
              <a:buSzTx/>
              <a:buFontTx/>
              <a:buNone/>
            </a:pP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3</a:t>
            </a:r>
            <a:r>
              <a:rPr lang="zh-CN" altLang="en-US" sz="2800" b="1">
                <a:solidFill>
                  <a:prstClr val="black"/>
                </a:solidFill>
                <a:latin typeface="Times New Roman" panose="02020603050405020304" pitchFamily="18" charset="0"/>
                <a:cs typeface="Times New Roman" panose="02020603050405020304" pitchFamily="18" charset="0"/>
              </a:rPr>
              <a:t>．</a:t>
            </a:r>
            <a:r>
              <a:rPr lang="zh-CN" altLang="en-US" sz="2800" b="1">
                <a:solidFill>
                  <a:prstClr val="black"/>
                </a:solidFill>
                <a:latin typeface="Times New Roman" panose="02020603050405020304" pitchFamily="18" charset="0"/>
                <a:cs typeface="Times New Roman" panose="02020603050405020304" pitchFamily="18" charset="0"/>
                <a:sym typeface="+mn-ea"/>
              </a:rPr>
              <a:t>生铁是铁含量为</a:t>
            </a:r>
            <a:r>
              <a:rPr lang="en-US" altLang="zh-CN" sz="2800">
                <a:solidFill>
                  <a:prstClr val="black"/>
                </a:solidFill>
                <a:latin typeface="Times New Roman" panose="02020603050405020304" pitchFamily="18" charset="0"/>
                <a:cs typeface="Times New Roman" panose="02020603050405020304" pitchFamily="18" charset="0"/>
                <a:sym typeface="+mn-ea"/>
              </a:rPr>
              <a:t>__________</a:t>
            </a:r>
            <a:r>
              <a:rPr lang="zh-CN" altLang="en-US" sz="2800" b="1">
                <a:solidFill>
                  <a:prstClr val="black"/>
                </a:solidFill>
                <a:latin typeface="Times New Roman" panose="02020603050405020304" pitchFamily="18" charset="0"/>
                <a:cs typeface="Times New Roman" panose="02020603050405020304" pitchFamily="18" charset="0"/>
                <a:sym typeface="+mn-ea"/>
              </a:rPr>
              <a:t>的铁合金，钢是含碳量为</a:t>
            </a:r>
            <a:r>
              <a:rPr lang="en-US" altLang="zh-CN" sz="2800">
                <a:solidFill>
                  <a:prstClr val="black"/>
                </a:solidFill>
                <a:latin typeface="Times New Roman" panose="02020603050405020304" pitchFamily="18" charset="0"/>
                <a:cs typeface="Times New Roman" panose="02020603050405020304" pitchFamily="18" charset="0"/>
                <a:sym typeface="+mn-ea"/>
              </a:rPr>
              <a:t>___________</a:t>
            </a:r>
            <a:r>
              <a:rPr lang="zh-CN" altLang="en-US" sz="2800" b="1">
                <a:solidFill>
                  <a:prstClr val="black"/>
                </a:solidFill>
                <a:latin typeface="Times New Roman" panose="02020603050405020304" pitchFamily="18" charset="0"/>
                <a:cs typeface="Times New Roman" panose="02020603050405020304" pitchFamily="18" charset="0"/>
                <a:sym typeface="+mn-ea"/>
              </a:rPr>
              <a:t>的铁合金。</a:t>
            </a:r>
            <a:endParaRPr lang="zh-CN" altLang="en-US" sz="2800" b="1">
              <a:uFillTx/>
              <a:latin typeface="Times New Roman" panose="02020603050405020304" pitchFamily="18" charset="0"/>
              <a:cs typeface="Times New Roman" panose="02020603050405020304" pitchFamily="18" charset="0"/>
              <a:sym typeface="+mn-ea"/>
            </a:endParaRPr>
          </a:p>
        </p:txBody>
      </p:sp>
      <p:sp>
        <p:nvSpPr>
          <p:cNvPr id="9" name="文本框 8"/>
          <p:cNvSpPr txBox="1"/>
          <p:nvPr/>
        </p:nvSpPr>
        <p:spPr>
          <a:xfrm>
            <a:off x="9413261" y="2986663"/>
            <a:ext cx="1190703" cy="523220"/>
          </a:xfrm>
          <a:prstGeom prst="rect">
            <a:avLst/>
          </a:prstGeom>
          <a:noFill/>
        </p:spPr>
        <p:txBody>
          <a:bodyPr wrap="square" rtlCol="0">
            <a:spAutoFit/>
          </a:bodyPr>
          <a:lstStyle/>
          <a:p>
            <a:r>
              <a:rPr lang="zh-CN" altLang="en-US" sz="2800" b="1">
                <a:solidFill>
                  <a:srgbClr val="C00000"/>
                </a:solidFill>
                <a:uFillTx/>
                <a:latin typeface="Times New Roman" panose="02020603050405020304" pitchFamily="18" charset="0"/>
                <a:ea typeface="宋体" panose="02010600030101010101" pitchFamily="2" charset="-122"/>
                <a:cs typeface="Times New Roman" panose="02020603050405020304" pitchFamily="18" charset="0"/>
              </a:rPr>
              <a:t>更大</a:t>
            </a:r>
          </a:p>
        </p:txBody>
      </p:sp>
      <p:sp>
        <p:nvSpPr>
          <p:cNvPr id="11" name="文本框 10"/>
          <p:cNvSpPr txBox="1"/>
          <p:nvPr/>
        </p:nvSpPr>
        <p:spPr>
          <a:xfrm>
            <a:off x="4645624" y="3649272"/>
            <a:ext cx="1152233" cy="523220"/>
          </a:xfrm>
          <a:prstGeom prst="rect">
            <a:avLst/>
          </a:prstGeom>
          <a:noFill/>
        </p:spPr>
        <p:txBody>
          <a:bodyPr wrap="square" rtlCol="0">
            <a:spAutoFit/>
          </a:bodyPr>
          <a:lstStyle/>
          <a:p>
            <a:r>
              <a:rPr lang="zh-CN" altLang="en-US" sz="2800" b="1">
                <a:solidFill>
                  <a:srgbClr val="C00000"/>
                </a:solidFill>
                <a:uFillTx/>
                <a:latin typeface="Times New Roman" panose="02020603050405020304" pitchFamily="18" charset="0"/>
                <a:ea typeface="宋体" panose="02010600030101010101" pitchFamily="2" charset="-122"/>
                <a:cs typeface="Times New Roman" panose="02020603050405020304" pitchFamily="18" charset="0"/>
              </a:rPr>
              <a:t>更低</a:t>
            </a:r>
          </a:p>
        </p:txBody>
      </p:sp>
      <p:sp>
        <p:nvSpPr>
          <p:cNvPr id="12" name="文本框 11"/>
          <p:cNvSpPr txBox="1"/>
          <p:nvPr/>
        </p:nvSpPr>
        <p:spPr>
          <a:xfrm>
            <a:off x="2348379" y="3635384"/>
            <a:ext cx="1199697" cy="523220"/>
          </a:xfrm>
          <a:prstGeom prst="rect">
            <a:avLst/>
          </a:prstGeom>
          <a:noFill/>
        </p:spPr>
        <p:txBody>
          <a:bodyPr wrap="square" rtlCol="0">
            <a:spAutoFit/>
          </a:bodyPr>
          <a:lstStyle/>
          <a:p>
            <a:r>
              <a:rPr lang="zh-CN" altLang="en-US" sz="2800" b="1">
                <a:solidFill>
                  <a:srgbClr val="C00000"/>
                </a:solidFill>
                <a:uFillTx/>
                <a:latin typeface="Times New Roman" panose="02020603050405020304" pitchFamily="18" charset="0"/>
                <a:ea typeface="宋体" panose="02010600030101010101" pitchFamily="2" charset="-122"/>
                <a:cs typeface="Times New Roman" panose="02020603050405020304" pitchFamily="18" charset="0"/>
              </a:rPr>
              <a:t>更强</a:t>
            </a:r>
          </a:p>
        </p:txBody>
      </p:sp>
      <p:sp>
        <p:nvSpPr>
          <p:cNvPr id="13" name="文本框 12"/>
          <p:cNvSpPr txBox="1"/>
          <p:nvPr/>
        </p:nvSpPr>
        <p:spPr>
          <a:xfrm>
            <a:off x="4838511" y="4272755"/>
            <a:ext cx="1983189" cy="523220"/>
          </a:xfrm>
          <a:prstGeom prst="rect">
            <a:avLst/>
          </a:prstGeom>
          <a:noFill/>
        </p:spPr>
        <p:txBody>
          <a:bodyPr wrap="square" rtlCol="0">
            <a:spAutoFit/>
          </a:bodyPr>
          <a:lstStyle/>
          <a:p>
            <a:r>
              <a:rPr lang="en-US" altLang="zh-CN" sz="2800" b="1">
                <a:solidFill>
                  <a:srgbClr val="C00000"/>
                </a:solidFill>
                <a:uFillTx/>
                <a:latin typeface="Times New Roman" panose="02020603050405020304" pitchFamily="18" charset="0"/>
                <a:ea typeface="宋体" panose="02010600030101010101" pitchFamily="2" charset="-122"/>
                <a:cs typeface="Times New Roman" panose="02020603050405020304" pitchFamily="18" charset="0"/>
              </a:rPr>
              <a:t>2%~4.3%</a:t>
            </a:r>
            <a:endParaRPr lang="zh-CN" altLang="en-US" sz="2800" b="1">
              <a:solidFill>
                <a:srgbClr val="C00000"/>
              </a:solidFill>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4" name="文本框 13"/>
          <p:cNvSpPr txBox="1"/>
          <p:nvPr/>
        </p:nvSpPr>
        <p:spPr>
          <a:xfrm>
            <a:off x="822788" y="4936997"/>
            <a:ext cx="2195634" cy="523220"/>
          </a:xfrm>
          <a:prstGeom prst="rect">
            <a:avLst/>
          </a:prstGeom>
          <a:noFill/>
        </p:spPr>
        <p:txBody>
          <a:bodyPr wrap="square" rtlCol="0">
            <a:spAutoFit/>
          </a:bodyPr>
          <a:lstStyle/>
          <a:p>
            <a:r>
              <a:rPr lang="en-US" altLang="zh-CN" sz="2800" b="1">
                <a:solidFill>
                  <a:srgbClr val="C00000"/>
                </a:solidFill>
                <a:uFillTx/>
                <a:latin typeface="Times New Roman" panose="02020603050405020304" pitchFamily="18" charset="0"/>
                <a:ea typeface="宋体" panose="02010600030101010101" pitchFamily="2" charset="-122"/>
                <a:cs typeface="Times New Roman" panose="02020603050405020304" pitchFamily="18" charset="0"/>
              </a:rPr>
              <a:t>0.03%~2%</a:t>
            </a:r>
            <a:endParaRPr lang="zh-CN" altLang="en-US" sz="2800" b="1">
              <a:solidFill>
                <a:srgbClr val="C00000"/>
              </a:solidFill>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5" name="文本框 14"/>
          <p:cNvSpPr txBox="1"/>
          <p:nvPr/>
        </p:nvSpPr>
        <p:spPr>
          <a:xfrm>
            <a:off x="674714" y="5645948"/>
            <a:ext cx="10564786" cy="523220"/>
          </a:xfrm>
          <a:prstGeom prst="rect">
            <a:avLst/>
          </a:prstGeom>
          <a:noFill/>
        </p:spPr>
        <p:txBody>
          <a:bodyPr wrap="square">
            <a:spAutoFit/>
          </a:bodyPr>
          <a:lstStyle/>
          <a:p>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4</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．常见的合金有：不锈钢、黄铜、青铜、焊锡、</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18K</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黄金。</a:t>
            </a: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1" grpId="0"/>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767534" y="916438"/>
            <a:ext cx="985066" cy="532130"/>
          </a:xfrm>
          <a:prstGeom prst="rect">
            <a:avLst/>
          </a:prstGeom>
          <a:solidFill>
            <a:srgbClr val="5467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latin typeface="宋体" panose="02010600030101010101" pitchFamily="2" charset="-122"/>
                <a:ea typeface="宋体" panose="02010600030101010101" pitchFamily="2" charset="-122"/>
              </a:rPr>
              <a:t>比较</a:t>
            </a:r>
          </a:p>
        </p:txBody>
      </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5" name="文本框 4"/>
          <p:cNvSpPr txBox="1"/>
          <p:nvPr/>
        </p:nvSpPr>
        <p:spPr>
          <a:xfrm>
            <a:off x="2044455" y="925348"/>
            <a:ext cx="3870813" cy="523220"/>
          </a:xfrm>
          <a:prstGeom prst="rect">
            <a:avLst/>
          </a:prstGeom>
          <a:noFill/>
        </p:spPr>
        <p:txBody>
          <a:bodyPr wrap="square">
            <a:spAutoFit/>
          </a:bodyPr>
          <a:lstStyle/>
          <a:p>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合金与纯金属的比较</a:t>
            </a:r>
            <a:endParaRPr lang="zh-CN" altLang="en-US"/>
          </a:p>
        </p:txBody>
      </p:sp>
      <p:graphicFrame>
        <p:nvGraphicFramePr>
          <p:cNvPr id="3" name="表格 3"/>
          <p:cNvGraphicFramePr>
            <a:graphicFrameLocks noGrp="1"/>
          </p:cNvGraphicFramePr>
          <p:nvPr/>
        </p:nvGraphicFramePr>
        <p:xfrm>
          <a:off x="1611083" y="1793506"/>
          <a:ext cx="9618648" cy="3791712"/>
        </p:xfrm>
        <a:graphic>
          <a:graphicData uri="http://schemas.openxmlformats.org/drawingml/2006/table">
            <a:tbl>
              <a:tblPr firstRow="1" bandRow="1">
                <a:tableStyleId>{5C22544A-7EE6-4342-B048-85BDC9FD1C3A}</a:tableStyleId>
              </a:tblPr>
              <a:tblGrid>
                <a:gridCol w="4000363"/>
                <a:gridCol w="5618285"/>
              </a:tblGrid>
              <a:tr h="370840">
                <a:tc>
                  <a:txBody>
                    <a:bodyPr/>
                    <a:lstStyle/>
                    <a:p>
                      <a:pPr algn="ctr"/>
                      <a:r>
                        <a:rPr lang="zh-CN" altLang="en-US" sz="2800">
                          <a:latin typeface="Times New Roman" panose="02020603050405020304" pitchFamily="18" charset="0"/>
                          <a:ea typeface="+mn-ea"/>
                          <a:cs typeface="Times New Roman" panose="02020603050405020304" pitchFamily="18" charset="0"/>
                        </a:rPr>
                        <a:t>纯金属</a:t>
                      </a:r>
                    </a:p>
                  </a:txBody>
                  <a:tcPr>
                    <a:solidFill>
                      <a:srgbClr val="5467A9"/>
                    </a:solidFill>
                  </a:tcPr>
                </a:tc>
                <a:tc>
                  <a:txBody>
                    <a:bodyPr/>
                    <a:lstStyle/>
                    <a:p>
                      <a:pPr algn="ctr"/>
                      <a:r>
                        <a:rPr lang="zh-CN" altLang="en-US" sz="2800">
                          <a:latin typeface="Times New Roman" panose="02020603050405020304" pitchFamily="18" charset="0"/>
                          <a:ea typeface="+mn-ea"/>
                          <a:cs typeface="Times New Roman" panose="02020603050405020304" pitchFamily="18" charset="0"/>
                        </a:rPr>
                        <a:t>合金</a:t>
                      </a:r>
                    </a:p>
                  </a:txBody>
                  <a:tcPr>
                    <a:solidFill>
                      <a:srgbClr val="5467A9"/>
                    </a:solidFill>
                  </a:tcPr>
                </a:tc>
              </a:tr>
              <a:tr h="370840">
                <a:tc>
                  <a:txBody>
                    <a:bodyPr/>
                    <a:lstStyle/>
                    <a:p>
                      <a:pPr algn="ctr"/>
                      <a:r>
                        <a:rPr lang="zh-CN" altLang="en-US" sz="2800" b="1">
                          <a:latin typeface="Times New Roman" panose="02020603050405020304" pitchFamily="18" charset="0"/>
                          <a:ea typeface="+mn-ea"/>
                          <a:cs typeface="Times New Roman" panose="02020603050405020304" pitchFamily="18" charset="0"/>
                        </a:rPr>
                        <a:t>只含有一种元素</a:t>
                      </a:r>
                    </a:p>
                  </a:txBody>
                  <a:tcPr anchor="ctr"/>
                </a:tc>
                <a:tc>
                  <a:txBody>
                    <a:bodyPr/>
                    <a:lstStyle/>
                    <a:p>
                      <a:pPr algn="ctr"/>
                      <a:r>
                        <a:rPr lang="zh-CN" altLang="en-US" sz="2800" b="1">
                          <a:latin typeface="Times New Roman" panose="02020603050405020304" pitchFamily="18" charset="0"/>
                          <a:ea typeface="+mn-ea"/>
                          <a:cs typeface="Times New Roman" panose="02020603050405020304" pitchFamily="18" charset="0"/>
                        </a:rPr>
                        <a:t>含有两种或两种以上元素</a:t>
                      </a:r>
                    </a:p>
                  </a:txBody>
                  <a:tcPr anchor="ctr"/>
                </a:tc>
              </a:tr>
              <a:tr h="370840">
                <a:tc>
                  <a:txBody>
                    <a:bodyPr/>
                    <a:lstStyle/>
                    <a:p>
                      <a:pPr algn="ctr"/>
                      <a:r>
                        <a:rPr lang="zh-CN" altLang="en-US" sz="2800" b="1">
                          <a:latin typeface="Times New Roman" panose="02020603050405020304" pitchFamily="18" charset="0"/>
                          <a:ea typeface="+mn-ea"/>
                          <a:cs typeface="Times New Roman" panose="02020603050405020304" pitchFamily="18" charset="0"/>
                        </a:rPr>
                        <a:t>纯净物</a:t>
                      </a:r>
                    </a:p>
                  </a:txBody>
                  <a:tcPr anchor="ctr"/>
                </a:tc>
                <a:tc>
                  <a:txBody>
                    <a:bodyPr/>
                    <a:lstStyle/>
                    <a:p>
                      <a:pPr algn="ctr"/>
                      <a:r>
                        <a:rPr lang="zh-CN" altLang="en-US" sz="2800" b="1">
                          <a:latin typeface="Times New Roman" panose="02020603050405020304" pitchFamily="18" charset="0"/>
                          <a:ea typeface="+mn-ea"/>
                          <a:cs typeface="Times New Roman" panose="02020603050405020304" pitchFamily="18" charset="0"/>
                        </a:rPr>
                        <a:t>混合物</a:t>
                      </a:r>
                    </a:p>
                  </a:txBody>
                  <a:tcPr anchor="ctr"/>
                </a:tc>
              </a:tr>
              <a:tr h="370840">
                <a:tc>
                  <a:txBody>
                    <a:bodyPr/>
                    <a:lstStyle/>
                    <a:p>
                      <a:pPr algn="ctr"/>
                      <a:r>
                        <a:rPr lang="zh-CN" altLang="en-US" sz="2800" b="1">
                          <a:latin typeface="Times New Roman" panose="02020603050405020304" pitchFamily="18" charset="0"/>
                          <a:ea typeface="+mn-ea"/>
                          <a:cs typeface="Times New Roman" panose="02020603050405020304" pitchFamily="18" charset="0"/>
                        </a:rPr>
                        <a:t>有金属光泽</a:t>
                      </a:r>
                    </a:p>
                  </a:txBody>
                  <a:tcPr anchor="ct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2800" b="1">
                          <a:latin typeface="Times New Roman" panose="02020603050405020304" pitchFamily="18" charset="0"/>
                          <a:ea typeface="+mn-ea"/>
                          <a:cs typeface="Times New Roman" panose="02020603050405020304" pitchFamily="18" charset="0"/>
                        </a:rPr>
                        <a:t>有金属光泽</a:t>
                      </a:r>
                    </a:p>
                  </a:txBody>
                  <a:tcPr anchor="ctr"/>
                </a:tc>
              </a:tr>
              <a:tr h="370840">
                <a:tc>
                  <a:txBody>
                    <a:bodyPr/>
                    <a:lstStyle/>
                    <a:p>
                      <a:pPr algn="ctr"/>
                      <a:r>
                        <a:rPr lang="zh-CN" altLang="en-US" sz="2800" b="1">
                          <a:latin typeface="Times New Roman" panose="02020603050405020304" pitchFamily="18" charset="0"/>
                          <a:ea typeface="+mn-ea"/>
                          <a:cs typeface="Times New Roman" panose="02020603050405020304" pitchFamily="18" charset="0"/>
                        </a:rPr>
                        <a:t>有金属的共性</a:t>
                      </a:r>
                    </a:p>
                  </a:txBody>
                  <a:tcPr anchor="ct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2800" b="1">
                          <a:latin typeface="Times New Roman" panose="02020603050405020304" pitchFamily="18" charset="0"/>
                          <a:ea typeface="+mn-ea"/>
                          <a:cs typeface="Times New Roman" panose="02020603050405020304" pitchFamily="18" charset="0"/>
                        </a:rPr>
                        <a:t>有金属的共性</a:t>
                      </a:r>
                    </a:p>
                  </a:txBody>
                  <a:tcPr anchor="ctr"/>
                </a:tc>
              </a:tr>
              <a:tr h="370840">
                <a:tc>
                  <a:txBody>
                    <a:bodyPr/>
                    <a:lstStyle/>
                    <a:p>
                      <a:pPr algn="ctr"/>
                      <a:r>
                        <a:rPr lang="zh-CN" altLang="en-US" sz="2800" b="1">
                          <a:latin typeface="Times New Roman" panose="02020603050405020304" pitchFamily="18" charset="0"/>
                          <a:ea typeface="+mn-ea"/>
                          <a:cs typeface="Times New Roman" panose="02020603050405020304" pitchFamily="18" charset="0"/>
                        </a:rPr>
                        <a:t>具有金属的一般性能</a:t>
                      </a:r>
                    </a:p>
                  </a:txBody>
                  <a:tcPr anchor="ctr"/>
                </a:tc>
                <a:tc>
                  <a:txBody>
                    <a:bodyPr/>
                    <a:lstStyle/>
                    <a:p>
                      <a:pPr marL="0" marR="0" lvl="0" indent="0" algn="ctr" defTabSz="914400" rtl="0" eaLnBrk="1" fontAlgn="auto" latinLnBrk="0" hangingPunct="1">
                        <a:lnSpc>
                          <a:spcPct val="130000"/>
                        </a:lnSpc>
                        <a:spcBef>
                          <a:spcPct val="0"/>
                        </a:spcBef>
                        <a:spcAft>
                          <a:spcPct val="0"/>
                        </a:spcAft>
                        <a:buClrTx/>
                        <a:buSzTx/>
                        <a:buFontTx/>
                        <a:buNone/>
                        <a:defRPr/>
                      </a:pPr>
                      <a:r>
                        <a:rPr lang="zh-CN" altLang="en-US" sz="2800" b="1" dirty="0">
                          <a:latin typeface="Times New Roman" panose="02020603050405020304" pitchFamily="18" charset="0"/>
                          <a:ea typeface="+mn-ea"/>
                          <a:cs typeface="Times New Roman" panose="02020603050405020304" pitchFamily="18" charset="0"/>
                        </a:rPr>
                        <a:t>具有金属的一般性能，还具有一些特殊性能</a:t>
                      </a:r>
                    </a:p>
                  </a:txBody>
                  <a:tcPr anchor="ctr"/>
                </a:tc>
              </a:tr>
            </a:tbl>
          </a:graphicData>
        </a:graphic>
      </p:graphicFrame>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4" name="文本框 3"/>
          <p:cNvSpPr txBox="1"/>
          <p:nvPr/>
        </p:nvSpPr>
        <p:spPr>
          <a:xfrm>
            <a:off x="839928" y="752069"/>
            <a:ext cx="3492726" cy="633187"/>
          </a:xfrm>
          <a:prstGeom prst="rect">
            <a:avLst/>
          </a:prstGeom>
          <a:noFill/>
        </p:spPr>
        <p:txBody>
          <a:bodyPr wrap="square" rtlCol="0">
            <a:spAutoFit/>
          </a:bodyPr>
          <a:lstStyle/>
          <a:p>
            <a:pPr>
              <a:lnSpc>
                <a:spcPct val="120000"/>
              </a:lnSpc>
            </a:pPr>
            <a:r>
              <a:rPr lang="zh-CN" altLang="en-US" sz="3200" b="1" spc="300">
                <a:solidFill>
                  <a:srgbClr val="5467A9"/>
                </a:solidFill>
                <a:latin typeface="微软雅黑" panose="020B0503020204020204" pitchFamily="34" charset="-122"/>
                <a:ea typeface="微软雅黑" panose="020B0503020204020204" pitchFamily="34" charset="-122"/>
              </a:rPr>
              <a:t>金属的化学性质</a:t>
            </a:r>
          </a:p>
        </p:txBody>
      </p:sp>
      <p:sp>
        <p:nvSpPr>
          <p:cNvPr id="5" name="矩形: 圆角 4"/>
          <p:cNvSpPr/>
          <p:nvPr/>
        </p:nvSpPr>
        <p:spPr>
          <a:xfrm>
            <a:off x="662978" y="889544"/>
            <a:ext cx="126150" cy="409039"/>
          </a:xfrm>
          <a:prstGeom prst="roundRect">
            <a:avLst/>
          </a:prstGeom>
          <a:solidFill>
            <a:srgbClr val="5467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839928" y="1398912"/>
            <a:ext cx="4239111" cy="565604"/>
          </a:xfrm>
          <a:prstGeom prst="rect">
            <a:avLst/>
          </a:prstGeom>
          <a:noFill/>
        </p:spPr>
        <p:txBody>
          <a:bodyPr wrap="square" rtlCol="0">
            <a:spAutoFit/>
          </a:bodyPr>
          <a:lstStyle/>
          <a:p>
            <a:pPr marL="457200" indent="-457200">
              <a:lnSpc>
                <a:spcPct val="120000"/>
              </a:lnSpc>
              <a:buFont typeface="Wingdings" panose="05000000000000000000" charset="0"/>
              <a:buChar char="l"/>
            </a:pPr>
            <a:r>
              <a:rPr lang="zh-CN" altLang="en-US" sz="2800" b="1" spc="300">
                <a:solidFill>
                  <a:srgbClr val="5467A9"/>
                </a:solidFill>
                <a:latin typeface="微软雅黑" panose="020B0503020204020204" pitchFamily="34" charset="-122"/>
                <a:ea typeface="微软雅黑" panose="020B0503020204020204" pitchFamily="34" charset="-122"/>
              </a:rPr>
              <a:t>金属与氧气的反应</a:t>
            </a:r>
          </a:p>
        </p:txBody>
      </p:sp>
      <p:graphicFrame>
        <p:nvGraphicFramePr>
          <p:cNvPr id="2" name="表格 2"/>
          <p:cNvGraphicFramePr>
            <a:graphicFrameLocks noGrp="1"/>
          </p:cNvGraphicFramePr>
          <p:nvPr/>
        </p:nvGraphicFramePr>
        <p:xfrm>
          <a:off x="840353" y="2046744"/>
          <a:ext cx="10554478" cy="4261104"/>
        </p:xfrm>
        <a:graphic>
          <a:graphicData uri="http://schemas.openxmlformats.org/drawingml/2006/table">
            <a:tbl>
              <a:tblPr firstRow="1" bandRow="1">
                <a:tableStyleId>{5C22544A-7EE6-4342-B048-85BDC9FD1C3A}</a:tableStyleId>
              </a:tblPr>
              <a:tblGrid>
                <a:gridCol w="962070"/>
                <a:gridCol w="9592408"/>
              </a:tblGrid>
              <a:tr h="370840">
                <a:tc>
                  <a:txBody>
                    <a:bodyPr/>
                    <a:lstStyle/>
                    <a:p>
                      <a:pPr algn="ctr"/>
                      <a:r>
                        <a:rPr lang="zh-CN" altLang="en-US" sz="2400"/>
                        <a:t>金属</a:t>
                      </a:r>
                    </a:p>
                  </a:txBody>
                  <a:tcPr>
                    <a:solidFill>
                      <a:srgbClr val="5467A9"/>
                    </a:solidFill>
                  </a:tcPr>
                </a:tc>
                <a:tc>
                  <a:txBody>
                    <a:bodyPr/>
                    <a:lstStyle/>
                    <a:p>
                      <a:pPr algn="ctr"/>
                      <a:r>
                        <a:rPr lang="zh-CN" altLang="en-US" sz="2400"/>
                        <a:t>反应现象及其化学方程式</a:t>
                      </a:r>
                    </a:p>
                  </a:txBody>
                  <a:tcPr>
                    <a:solidFill>
                      <a:srgbClr val="5467A9"/>
                    </a:solidFill>
                  </a:tcPr>
                </a:tc>
              </a:tr>
              <a:tr h="370840">
                <a:tc>
                  <a:txBody>
                    <a:bodyPr/>
                    <a:lstStyle/>
                    <a:p>
                      <a:pPr algn="ctr"/>
                      <a:r>
                        <a:rPr lang="zh-CN" altLang="en-US" sz="2400" b="1"/>
                        <a:t>镁</a:t>
                      </a:r>
                    </a:p>
                  </a:txBody>
                  <a:tcPr anchor="ctr"/>
                </a:tc>
                <a:tc>
                  <a:txBody>
                    <a:bodyPr/>
                    <a:lstStyle/>
                    <a:p>
                      <a:pPr algn="l">
                        <a:lnSpc>
                          <a:spcPct val="130000"/>
                        </a:lnSpc>
                      </a:pPr>
                      <a:r>
                        <a:rPr lang="zh-CN" altLang="en-US" sz="2400" b="1"/>
                        <a:t>　　常温下能与氧气发生反应，表面逐渐变暗，生成白色固体；点燃时，剧烈燃烧，发出耀眼白光，放出大量热，生成白色粉末状固体</a:t>
                      </a:r>
                      <a:endParaRPr lang="en-US" altLang="zh-CN" sz="2400" b="1"/>
                    </a:p>
                    <a:p>
                      <a:pPr algn="ctr"/>
                      <a:endParaRPr lang="en-US" altLang="zh-CN" sz="2400" b="1"/>
                    </a:p>
                    <a:p>
                      <a:pPr algn="ctr"/>
                      <a:endParaRPr lang="zh-CN" altLang="en-US" sz="2400" b="1"/>
                    </a:p>
                  </a:txBody>
                  <a:tcPr anchor="ctr"/>
                </a:tc>
              </a:tr>
              <a:tr h="370840">
                <a:tc>
                  <a:txBody>
                    <a:bodyPr/>
                    <a:lstStyle/>
                    <a:p>
                      <a:pPr algn="ctr"/>
                      <a:r>
                        <a:rPr lang="zh-CN" altLang="en-US" sz="2400" b="1"/>
                        <a:t>铝</a:t>
                      </a:r>
                    </a:p>
                  </a:txBody>
                  <a:tcPr anchor="ctr"/>
                </a:tc>
                <a:tc>
                  <a:txBody>
                    <a:bodyPr/>
                    <a:lstStyle/>
                    <a:p>
                      <a:pPr algn="l">
                        <a:lnSpc>
                          <a:spcPct val="110000"/>
                        </a:lnSpc>
                      </a:pPr>
                      <a:r>
                        <a:rPr lang="zh-CN" altLang="en-US" sz="2400" b="1" dirty="0"/>
                        <a:t>　　常温下铝可与空气中的氧气反应，表面变暗，生成灰白色氧化膜；加热条件下，在纯氧中铝熔化燃烧，发出耀眼的白光，放出大量热，生成灰白色固体</a:t>
                      </a:r>
                    </a:p>
                    <a:p>
                      <a:pPr algn="ctr"/>
                      <a:endParaRPr lang="en-US" altLang="zh-CN" sz="2400" b="1" dirty="0"/>
                    </a:p>
                    <a:p>
                      <a:pPr algn="ctr"/>
                      <a:endParaRPr lang="en-US" altLang="zh-CN" sz="2400" b="1" dirty="0"/>
                    </a:p>
                  </a:txBody>
                  <a:tcPr anchor="ctr"/>
                </a:tc>
              </a:tr>
            </a:tbl>
          </a:graphicData>
        </a:graphic>
      </p:graphicFrame>
      <p:graphicFrame>
        <p:nvGraphicFramePr>
          <p:cNvPr id="7" name="对象 6"/>
          <p:cNvGraphicFramePr>
            <a:graphicFrameLocks noChangeAspect="1"/>
          </p:cNvGraphicFramePr>
          <p:nvPr/>
        </p:nvGraphicFramePr>
        <p:xfrm>
          <a:off x="5048250" y="3479800"/>
          <a:ext cx="2819400" cy="838200"/>
        </p:xfrm>
        <a:graphic>
          <a:graphicData uri="http://schemas.openxmlformats.org/presentationml/2006/ole">
            <mc:AlternateContent xmlns:mc="http://schemas.openxmlformats.org/markup-compatibility/2006">
              <mc:Choice xmlns:v="urn:schemas-microsoft-com:vml" Requires="v">
                <p:oleObj spid="_x0000_s1042" name="Equation" r:id="rId4" imgW="68275200" imgH="20116800" progId="Equation.DSMT4">
                  <p:embed/>
                </p:oleObj>
              </mc:Choice>
              <mc:Fallback>
                <p:oleObj name="Equation" r:id="rId4" imgW="68275200" imgH="20116800" progId="Equation.DSMT4">
                  <p:embed/>
                  <p:pic>
                    <p:nvPicPr>
                      <p:cNvPr id="0" name="OLE substitute image"/>
                      <p:cNvPicPr/>
                      <p:nvPr/>
                    </p:nvPicPr>
                    <p:blipFill>
                      <a:blip r:embed="rId5"/>
                      <a:stretch>
                        <a:fillRect/>
                      </a:stretch>
                    </p:blipFill>
                    <p:spPr>
                      <a:xfrm>
                        <a:off x="5048250" y="3479800"/>
                        <a:ext cx="2819400" cy="838200"/>
                      </a:xfrm>
                      <a:prstGeom prst="rect">
                        <a:avLst/>
                      </a:prstGeom>
                      <a:noFill/>
                    </p:spPr>
                  </p:pic>
                </p:oleObj>
              </mc:Fallback>
            </mc:AlternateContent>
          </a:graphicData>
        </a:graphic>
      </p:graphicFrame>
      <p:graphicFrame>
        <p:nvGraphicFramePr>
          <p:cNvPr id="12" name="对象 11"/>
          <p:cNvGraphicFramePr>
            <a:graphicFrameLocks noChangeAspect="1"/>
          </p:cNvGraphicFramePr>
          <p:nvPr/>
        </p:nvGraphicFramePr>
        <p:xfrm>
          <a:off x="4986338" y="5489575"/>
          <a:ext cx="3057525" cy="838200"/>
        </p:xfrm>
        <a:graphic>
          <a:graphicData uri="http://schemas.openxmlformats.org/presentationml/2006/ole">
            <mc:AlternateContent xmlns:mc="http://schemas.openxmlformats.org/markup-compatibility/2006">
              <mc:Choice xmlns:v="urn:schemas-microsoft-com:vml" Requires="v">
                <p:oleObj spid="_x0000_s1043" name="Equation" r:id="rId6" imgW="74066400" imgH="20116800" progId="Equation.DSMT4">
                  <p:embed/>
                </p:oleObj>
              </mc:Choice>
              <mc:Fallback>
                <p:oleObj name="Equation" r:id="rId6" imgW="74066400" imgH="20116800" progId="Equation.DSMT4">
                  <p:embed/>
                  <p:pic>
                    <p:nvPicPr>
                      <p:cNvPr id="0" name="OLE substitute image"/>
                      <p:cNvPicPr/>
                      <p:nvPr/>
                    </p:nvPicPr>
                    <p:blipFill>
                      <a:blip r:embed="rId7"/>
                      <a:stretch>
                        <a:fillRect/>
                      </a:stretch>
                    </p:blipFill>
                    <p:spPr>
                      <a:xfrm>
                        <a:off x="4986338" y="5489575"/>
                        <a:ext cx="3057525" cy="838200"/>
                      </a:xfrm>
                      <a:prstGeom prst="rect">
                        <a:avLst/>
                      </a:prstGeom>
                      <a:noFill/>
                    </p:spPr>
                  </p:pic>
                </p:oleObj>
              </mc:Fallback>
            </mc:AlternateContent>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graphicFrame>
        <p:nvGraphicFramePr>
          <p:cNvPr id="4" name="表格 2"/>
          <p:cNvGraphicFramePr>
            <a:graphicFrameLocks noGrp="1"/>
          </p:cNvGraphicFramePr>
          <p:nvPr/>
        </p:nvGraphicFramePr>
        <p:xfrm>
          <a:off x="818761" y="1097628"/>
          <a:ext cx="10554478" cy="4232074"/>
        </p:xfrm>
        <a:graphic>
          <a:graphicData uri="http://schemas.openxmlformats.org/drawingml/2006/table">
            <a:tbl>
              <a:tblPr firstRow="1" bandRow="1">
                <a:tableStyleId>{5C22544A-7EE6-4342-B048-85BDC9FD1C3A}</a:tableStyleId>
              </a:tblPr>
              <a:tblGrid>
                <a:gridCol w="962070"/>
                <a:gridCol w="9592408"/>
              </a:tblGrid>
              <a:tr h="370840">
                <a:tc>
                  <a:txBody>
                    <a:bodyPr/>
                    <a:lstStyle/>
                    <a:p>
                      <a:pPr algn="ctr"/>
                      <a:r>
                        <a:rPr lang="zh-CN" altLang="en-US" sz="2400"/>
                        <a:t>金属</a:t>
                      </a:r>
                    </a:p>
                  </a:txBody>
                  <a:tcPr>
                    <a:solidFill>
                      <a:srgbClr val="5467A9"/>
                    </a:solidFill>
                  </a:tcPr>
                </a:tc>
                <a:tc>
                  <a:txBody>
                    <a:bodyPr/>
                    <a:lstStyle/>
                    <a:p>
                      <a:pPr algn="ctr"/>
                      <a:r>
                        <a:rPr lang="zh-CN" altLang="en-US" sz="2400"/>
                        <a:t>反应现象及其化学方程式</a:t>
                      </a:r>
                    </a:p>
                  </a:txBody>
                  <a:tcPr>
                    <a:solidFill>
                      <a:srgbClr val="5467A9"/>
                    </a:solidFill>
                  </a:tcPr>
                </a:tc>
              </a:tr>
              <a:tr h="370840">
                <a:tc>
                  <a:txBody>
                    <a:bodyPr/>
                    <a:lstStyle/>
                    <a:p>
                      <a:pPr algn="ctr"/>
                      <a:r>
                        <a:rPr lang="zh-CN" altLang="en-US" sz="2400" b="1"/>
                        <a:t>铁</a:t>
                      </a:r>
                    </a:p>
                  </a:txBody>
                  <a:tcPr anchor="ctr"/>
                </a:tc>
                <a:tc>
                  <a:txBody>
                    <a:bodyPr/>
                    <a:lstStyle/>
                    <a:p>
                      <a:pPr algn="l">
                        <a:lnSpc>
                          <a:spcPct val="130000"/>
                        </a:lnSpc>
                      </a:pPr>
                      <a:r>
                        <a:rPr lang="zh-CN" altLang="en-US" sz="2400" b="1"/>
                        <a:t>　　常温下很难与氧气反应；高温下，在纯氧中剧烈燃烧，火星四射，放出大量热，生成黑色固体</a:t>
                      </a:r>
                      <a:endParaRPr lang="en-US" altLang="zh-CN" sz="2400" b="1"/>
                    </a:p>
                    <a:p>
                      <a:pPr algn="ctr">
                        <a:lnSpc>
                          <a:spcPct val="130000"/>
                        </a:lnSpc>
                      </a:pPr>
                      <a:endParaRPr lang="en-US" altLang="zh-CN" sz="2400" b="1"/>
                    </a:p>
                    <a:p>
                      <a:pPr algn="ctr"/>
                      <a:endParaRPr lang="zh-CN" altLang="en-US" sz="2400" b="1"/>
                    </a:p>
                  </a:txBody>
                  <a:tcPr anchor="ctr"/>
                </a:tc>
              </a:tr>
              <a:tr h="370840">
                <a:tc>
                  <a:txBody>
                    <a:bodyPr/>
                    <a:lstStyle/>
                    <a:p>
                      <a:pPr algn="ctr"/>
                      <a:r>
                        <a:rPr lang="zh-CN" altLang="en-US" sz="2400" b="1"/>
                        <a:t>铜</a:t>
                      </a:r>
                    </a:p>
                  </a:txBody>
                  <a:tcPr anchor="ctr"/>
                </a:tc>
                <a:tc>
                  <a:txBody>
                    <a:bodyPr/>
                    <a:lstStyle/>
                    <a:p>
                      <a:pPr algn="ctr">
                        <a:lnSpc>
                          <a:spcPct val="110000"/>
                        </a:lnSpc>
                      </a:pPr>
                      <a:r>
                        <a:rPr lang="zh-CN" altLang="en-US" sz="2400" b="1"/>
                        <a:t>在常温下，铜难与氧气反应；在加热条件下反应生成黑色物质</a:t>
                      </a:r>
                      <a:endParaRPr lang="en-US" altLang="zh-CN" sz="2400" b="1"/>
                    </a:p>
                    <a:p>
                      <a:pPr algn="ctr">
                        <a:lnSpc>
                          <a:spcPct val="110000"/>
                        </a:lnSpc>
                      </a:pPr>
                      <a:endParaRPr lang="en-US" altLang="zh-CN" sz="2400" b="1"/>
                    </a:p>
                    <a:p>
                      <a:pPr algn="ctr"/>
                      <a:endParaRPr lang="en-US" altLang="zh-CN" sz="2400" b="1"/>
                    </a:p>
                  </a:txBody>
                  <a:tcPr anchor="ctr"/>
                </a:tc>
              </a:tr>
              <a:tr h="629338">
                <a:tc>
                  <a:txBody>
                    <a:bodyPr/>
                    <a:lstStyle/>
                    <a:p>
                      <a:pPr algn="ctr"/>
                      <a:r>
                        <a:rPr lang="zh-CN" altLang="en-US" sz="2400" b="1"/>
                        <a:t>金</a:t>
                      </a:r>
                    </a:p>
                  </a:txBody>
                  <a:tcPr anchor="ctr"/>
                </a:tc>
                <a:tc>
                  <a:txBody>
                    <a:bodyPr/>
                    <a:lstStyle/>
                    <a:p>
                      <a:pPr algn="ctr"/>
                      <a:r>
                        <a:rPr lang="zh-CN" altLang="en-US" sz="2400" b="1" dirty="0"/>
                        <a:t>金即使在高温下都不能与氧气反应</a:t>
                      </a:r>
                      <a:endParaRPr lang="en-US" altLang="zh-CN" sz="2400" b="1" dirty="0"/>
                    </a:p>
                  </a:txBody>
                  <a:tcPr anchor="ctr"/>
                </a:tc>
              </a:tr>
            </a:tbl>
          </a:graphicData>
        </a:graphic>
      </p:graphicFrame>
      <p:graphicFrame>
        <p:nvGraphicFramePr>
          <p:cNvPr id="3" name="对象 2"/>
          <p:cNvGraphicFramePr>
            <a:graphicFrameLocks noChangeAspect="1"/>
          </p:cNvGraphicFramePr>
          <p:nvPr/>
        </p:nvGraphicFramePr>
        <p:xfrm>
          <a:off x="4672013" y="2625725"/>
          <a:ext cx="3298825" cy="863600"/>
        </p:xfrm>
        <a:graphic>
          <a:graphicData uri="http://schemas.openxmlformats.org/presentationml/2006/ole">
            <mc:AlternateContent xmlns:mc="http://schemas.openxmlformats.org/markup-compatibility/2006">
              <mc:Choice xmlns:v="urn:schemas-microsoft-com:vml" Requires="v">
                <p:oleObj spid="_x0000_s2051" name="Equation" r:id="rId4" imgW="79857600" imgH="20726400" progId="Equation.DSMT4">
                  <p:embed/>
                </p:oleObj>
              </mc:Choice>
              <mc:Fallback>
                <p:oleObj name="Equation" r:id="rId4" imgW="79857600" imgH="20726400" progId="Equation.DSMT4">
                  <p:embed/>
                  <p:pic>
                    <p:nvPicPr>
                      <p:cNvPr id="0" name="OLE substitute image"/>
                      <p:cNvPicPr/>
                      <p:nvPr/>
                    </p:nvPicPr>
                    <p:blipFill>
                      <a:blip r:embed="rId5"/>
                      <a:stretch>
                        <a:fillRect/>
                      </a:stretch>
                    </p:blipFill>
                    <p:spPr>
                      <a:xfrm>
                        <a:off x="4672013" y="2625725"/>
                        <a:ext cx="3298825" cy="863600"/>
                      </a:xfrm>
                      <a:prstGeom prst="rect">
                        <a:avLst/>
                      </a:prstGeom>
                      <a:noFill/>
                    </p:spPr>
                  </p:pic>
                </p:oleObj>
              </mc:Fallback>
            </mc:AlternateContent>
          </a:graphicData>
        </a:graphic>
      </p:graphicFrame>
      <p:sp>
        <p:nvSpPr>
          <p:cNvPr id="11" name="文本框 10"/>
          <p:cNvSpPr txBox="1"/>
          <p:nvPr/>
        </p:nvSpPr>
        <p:spPr>
          <a:xfrm>
            <a:off x="528091" y="5594220"/>
            <a:ext cx="12095709" cy="523220"/>
          </a:xfrm>
          <a:prstGeom prst="rect">
            <a:avLst/>
          </a:prstGeom>
          <a:noFill/>
        </p:spPr>
        <p:txBody>
          <a:bodyPr wrap="square">
            <a:spAutoFit/>
          </a:bodyPr>
          <a:lstStyle/>
          <a:p>
            <a:r>
              <a:rPr lang="zh-CN" altLang="en-US" sz="2800" b="1">
                <a:solidFill>
                  <a:srgbClr val="5467A9"/>
                </a:solidFill>
                <a:latin typeface="Times New Roman" panose="02020603050405020304" pitchFamily="18" charset="0"/>
                <a:cs typeface="Times New Roman" panose="02020603050405020304" pitchFamily="18" charset="0"/>
              </a:rPr>
              <a:t>结论：多数金属能与氧气发生反应，但反应的难易程度和剧烈程度不同。</a:t>
            </a:r>
          </a:p>
        </p:txBody>
      </p:sp>
      <p:graphicFrame>
        <p:nvGraphicFramePr>
          <p:cNvPr id="2" name="对象 1"/>
          <p:cNvGraphicFramePr>
            <a:graphicFrameLocks noChangeAspect="1"/>
          </p:cNvGraphicFramePr>
          <p:nvPr/>
        </p:nvGraphicFramePr>
        <p:xfrm>
          <a:off x="4796271" y="3934994"/>
          <a:ext cx="2870200" cy="838200"/>
        </p:xfrm>
        <a:graphic>
          <a:graphicData uri="http://schemas.openxmlformats.org/presentationml/2006/ole">
            <mc:AlternateContent xmlns:mc="http://schemas.openxmlformats.org/markup-compatibility/2006">
              <mc:Choice xmlns:v="urn:schemas-microsoft-com:vml" Requires="v">
                <p:oleObj spid="_x0000_s2052" name="Equation" r:id="rId6" imgW="68884800" imgH="20116800" progId="Equation.DSMT4">
                  <p:embed/>
                </p:oleObj>
              </mc:Choice>
              <mc:Fallback>
                <p:oleObj name="Equation" r:id="rId6" imgW="68884800" imgH="20116800" progId="Equation.DSMT4">
                  <p:embed/>
                  <p:pic>
                    <p:nvPicPr>
                      <p:cNvPr id="0" name="OLE substitute image"/>
                      <p:cNvPicPr/>
                      <p:nvPr/>
                    </p:nvPicPr>
                    <p:blipFill>
                      <a:blip r:embed="rId7"/>
                      <a:stretch>
                        <a:fillRect/>
                      </a:stretch>
                    </p:blipFill>
                    <p:spPr>
                      <a:xfrm>
                        <a:off x="4796271" y="3934994"/>
                        <a:ext cx="2870200" cy="838200"/>
                      </a:xfrm>
                      <a:prstGeom prst="rect">
                        <a:avLst/>
                      </a:prstGeom>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4" name="文本框 3"/>
          <p:cNvSpPr txBox="1"/>
          <p:nvPr/>
        </p:nvSpPr>
        <p:spPr>
          <a:xfrm>
            <a:off x="666994" y="900702"/>
            <a:ext cx="5429006" cy="565604"/>
          </a:xfrm>
          <a:prstGeom prst="rect">
            <a:avLst/>
          </a:prstGeom>
          <a:noFill/>
        </p:spPr>
        <p:txBody>
          <a:bodyPr wrap="square" rtlCol="0">
            <a:spAutoFit/>
          </a:bodyPr>
          <a:lstStyle/>
          <a:p>
            <a:pPr marL="457200" indent="-457200">
              <a:lnSpc>
                <a:spcPct val="120000"/>
              </a:lnSpc>
              <a:buFont typeface="Wingdings" panose="05000000000000000000" charset="0"/>
              <a:buChar char="l"/>
            </a:pPr>
            <a:r>
              <a:rPr lang="zh-CN" altLang="en-US" sz="2800" b="1" spc="300">
                <a:solidFill>
                  <a:srgbClr val="5467A9"/>
                </a:solidFill>
                <a:latin typeface="微软雅黑" panose="020B0503020204020204" pitchFamily="34" charset="-122"/>
                <a:ea typeface="微软雅黑" panose="020B0503020204020204" pitchFamily="34" charset="-122"/>
              </a:rPr>
              <a:t>金属与盐酸、稀硫酸的反应</a:t>
            </a:r>
          </a:p>
        </p:txBody>
      </p:sp>
      <p:pic>
        <p:nvPicPr>
          <p:cNvPr id="3" name="图片 2"/>
          <p:cNvPicPr>
            <a:picLocks noChangeAspect="1"/>
          </p:cNvPicPr>
          <p:nvPr/>
        </p:nvPicPr>
        <p:blipFill>
          <a:blip r:embed="rId3"/>
          <a:srcRect l="10023" t="28205" r="12160" b="52692"/>
          <a:stretch>
            <a:fillRect/>
          </a:stretch>
        </p:blipFill>
        <p:spPr>
          <a:xfrm>
            <a:off x="2644531" y="1764305"/>
            <a:ext cx="6495389" cy="2277207"/>
          </a:xfrm>
          <a:prstGeom prst="rect">
            <a:avLst/>
          </a:prstGeom>
        </p:spPr>
      </p:pic>
      <p:pic>
        <p:nvPicPr>
          <p:cNvPr id="6" name="图片 5"/>
          <p:cNvPicPr>
            <a:picLocks noChangeAspect="1"/>
          </p:cNvPicPr>
          <p:nvPr/>
        </p:nvPicPr>
        <p:blipFill>
          <a:blip r:embed="rId3"/>
          <a:srcRect l="50921" t="73846" r="11793" b="14744"/>
          <a:stretch>
            <a:fillRect/>
          </a:stretch>
        </p:blipFill>
        <p:spPr>
          <a:xfrm>
            <a:off x="4054231" y="4705369"/>
            <a:ext cx="4320598" cy="1888336"/>
          </a:xfrm>
          <a:prstGeom prst="rect">
            <a:avLst/>
          </a:prstGeom>
        </p:spPr>
      </p:pic>
      <p:sp>
        <p:nvSpPr>
          <p:cNvPr id="11" name="文本框 10"/>
          <p:cNvSpPr txBox="1"/>
          <p:nvPr/>
        </p:nvSpPr>
        <p:spPr>
          <a:xfrm>
            <a:off x="2644531" y="4142608"/>
            <a:ext cx="6726115" cy="461665"/>
          </a:xfrm>
          <a:prstGeom prst="rect">
            <a:avLst/>
          </a:prstGeom>
          <a:noFill/>
        </p:spPr>
        <p:txBody>
          <a:bodyPr wrap="square">
            <a:spAutoFit/>
          </a:bodyPr>
          <a:lstStyle/>
          <a:p>
            <a:r>
              <a:rPr kumimoji="0" lang="zh-CN" altLang="en-US" sz="2000" b="1"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rPr>
              <a:t> </a:t>
            </a:r>
            <a:r>
              <a:rPr kumimoji="0" lang="zh-CN" altLang="en-US" sz="2400" b="1"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rPr>
              <a:t>镁与盐酸      锌与盐酸      铁与盐酸      铜在盐酸中</a:t>
            </a:r>
            <a:endParaRPr lang="zh-CN" altLang="en-US" sz="160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graphicFrame>
        <p:nvGraphicFramePr>
          <p:cNvPr id="3" name="表格 2"/>
          <p:cNvGraphicFramePr>
            <a:graphicFrameLocks noGrp="1"/>
          </p:cNvGraphicFramePr>
          <p:nvPr/>
        </p:nvGraphicFramePr>
        <p:xfrm>
          <a:off x="680476" y="659194"/>
          <a:ext cx="10831047" cy="5504688"/>
        </p:xfrm>
        <a:graphic>
          <a:graphicData uri="http://schemas.openxmlformats.org/drawingml/2006/table">
            <a:tbl>
              <a:tblPr firstRow="1" bandRow="1">
                <a:tableStyleId>{5C22544A-7EE6-4342-B048-85BDC9FD1C3A}</a:tableStyleId>
              </a:tblPr>
              <a:tblGrid>
                <a:gridCol w="802649"/>
                <a:gridCol w="5362175"/>
                <a:gridCol w="4666223"/>
              </a:tblGrid>
              <a:tr h="370840">
                <a:tc>
                  <a:txBody>
                    <a:bodyPr/>
                    <a:lstStyle/>
                    <a:p>
                      <a:pPr algn="ctr"/>
                      <a:r>
                        <a:rPr lang="zh-CN" altLang="en-US" sz="2400"/>
                        <a:t>金属</a:t>
                      </a:r>
                    </a:p>
                  </a:txBody>
                  <a:tcPr>
                    <a:solidFill>
                      <a:srgbClr val="5467A9"/>
                    </a:solidFill>
                  </a:tcPr>
                </a:tc>
                <a:tc>
                  <a:txBody>
                    <a:bodyPr/>
                    <a:lstStyle/>
                    <a:p>
                      <a:pPr algn="ctr"/>
                      <a:r>
                        <a:rPr lang="zh-CN" altLang="en-US" sz="2400"/>
                        <a:t>反应现象</a:t>
                      </a:r>
                    </a:p>
                  </a:txBody>
                  <a:tcPr>
                    <a:solidFill>
                      <a:srgbClr val="5467A9"/>
                    </a:solidFill>
                  </a:tcPr>
                </a:tc>
                <a:tc>
                  <a:txBody>
                    <a:bodyPr/>
                    <a:lstStyle/>
                    <a:p>
                      <a:pPr algn="ctr"/>
                      <a:r>
                        <a:rPr lang="zh-CN" altLang="en-US" sz="2400"/>
                        <a:t>化学方程式</a:t>
                      </a:r>
                    </a:p>
                  </a:txBody>
                  <a:tcPr>
                    <a:solidFill>
                      <a:srgbClr val="5467A9"/>
                    </a:solidFill>
                  </a:tcPr>
                </a:tc>
              </a:tr>
              <a:tr h="370840">
                <a:tc>
                  <a:txBody>
                    <a:bodyPr/>
                    <a:lstStyle/>
                    <a:p>
                      <a:pPr algn="ctr"/>
                      <a:r>
                        <a:rPr lang="zh-CN" altLang="en-US" sz="2400" b="1"/>
                        <a:t>铁</a:t>
                      </a:r>
                    </a:p>
                  </a:txBody>
                  <a:tcPr anchor="ctr"/>
                </a:tc>
                <a:tc>
                  <a:txBody>
                    <a:bodyPr/>
                    <a:lstStyle/>
                    <a:p>
                      <a:pPr algn="ctr">
                        <a:lnSpc>
                          <a:spcPct val="130000"/>
                        </a:lnSpc>
                      </a:pPr>
                      <a:endParaRPr lang="en-US" altLang="zh-CN" sz="2400" b="1"/>
                    </a:p>
                    <a:p>
                      <a:pPr algn="ctr">
                        <a:lnSpc>
                          <a:spcPct val="130000"/>
                        </a:lnSpc>
                      </a:pPr>
                      <a:endParaRPr lang="en-US" altLang="zh-CN" sz="2400" b="1"/>
                    </a:p>
                    <a:p>
                      <a:pPr algn="ctr">
                        <a:lnSpc>
                          <a:spcPct val="130000"/>
                        </a:lnSpc>
                      </a:pPr>
                      <a:endParaRPr lang="en-US" altLang="zh-CN" sz="2400" b="1"/>
                    </a:p>
                  </a:txBody>
                  <a:tcPr anchor="ctr"/>
                </a:tc>
                <a:tc>
                  <a:txBody>
                    <a:bodyPr/>
                    <a:lstStyle/>
                    <a:p>
                      <a:pPr algn="ctr"/>
                      <a:endParaRPr lang="zh-CN" altLang="en-US" sz="2400" b="1"/>
                    </a:p>
                  </a:txBody>
                  <a:tcPr anchor="ctr"/>
                </a:tc>
              </a:tr>
              <a:tr h="370840">
                <a:tc>
                  <a:txBody>
                    <a:bodyPr/>
                    <a:lstStyle/>
                    <a:p>
                      <a:pPr algn="ctr"/>
                      <a:r>
                        <a:rPr lang="zh-CN" altLang="en-US" sz="2400" b="1"/>
                        <a:t>锌</a:t>
                      </a:r>
                    </a:p>
                  </a:txBody>
                  <a:tcPr anchor="ctr"/>
                </a:tc>
                <a:tc>
                  <a:txBody>
                    <a:bodyPr/>
                    <a:lstStyle/>
                    <a:p>
                      <a:pPr algn="ctr">
                        <a:lnSpc>
                          <a:spcPct val="130000"/>
                        </a:lnSpc>
                      </a:pPr>
                      <a:endParaRPr lang="en-US" altLang="zh-CN" sz="2400" b="1"/>
                    </a:p>
                    <a:p>
                      <a:pPr algn="ctr">
                        <a:lnSpc>
                          <a:spcPct val="130000"/>
                        </a:lnSpc>
                      </a:pPr>
                      <a:endParaRPr lang="en-US" altLang="zh-CN" sz="2400" b="1"/>
                    </a:p>
                    <a:p>
                      <a:pPr algn="ctr">
                        <a:lnSpc>
                          <a:spcPct val="130000"/>
                        </a:lnSpc>
                      </a:pPr>
                      <a:endParaRPr lang="en-US" altLang="zh-CN" sz="2400" b="1"/>
                    </a:p>
                  </a:txBody>
                  <a:tcPr anchor="ctr"/>
                </a:tc>
                <a:tc>
                  <a:txBody>
                    <a:bodyPr/>
                    <a:lstStyle/>
                    <a:p>
                      <a:pPr algn="ctr"/>
                      <a:endParaRPr lang="zh-CN" altLang="en-US" sz="2400" b="1"/>
                    </a:p>
                  </a:txBody>
                  <a:tcPr anchor="ctr"/>
                </a:tc>
              </a:tr>
              <a:tr h="370840">
                <a:tc>
                  <a:txBody>
                    <a:bodyPr/>
                    <a:lstStyle/>
                    <a:p>
                      <a:pPr algn="ctr"/>
                      <a:r>
                        <a:rPr lang="zh-CN" altLang="en-US" sz="2400" b="1"/>
                        <a:t>铁</a:t>
                      </a:r>
                    </a:p>
                  </a:txBody>
                  <a:tcPr anchor="ctr"/>
                </a:tc>
                <a:tc>
                  <a:txBody>
                    <a:bodyPr/>
                    <a:lstStyle/>
                    <a:p>
                      <a:pPr algn="ctr">
                        <a:lnSpc>
                          <a:spcPct val="130000"/>
                        </a:lnSpc>
                      </a:pPr>
                      <a:endParaRPr lang="en-US" altLang="zh-CN" sz="2400" b="1"/>
                    </a:p>
                    <a:p>
                      <a:pPr algn="ctr">
                        <a:lnSpc>
                          <a:spcPct val="130000"/>
                        </a:lnSpc>
                      </a:pPr>
                      <a:endParaRPr lang="en-US" altLang="zh-CN" sz="2400" b="1"/>
                    </a:p>
                    <a:p>
                      <a:pPr algn="ctr">
                        <a:lnSpc>
                          <a:spcPct val="130000"/>
                        </a:lnSpc>
                      </a:pPr>
                      <a:endParaRPr lang="en-US" altLang="zh-CN" sz="2400" b="1"/>
                    </a:p>
                  </a:txBody>
                  <a:tcPr anchor="ctr"/>
                </a:tc>
                <a:tc>
                  <a:txBody>
                    <a:bodyPr/>
                    <a:lstStyle/>
                    <a:p>
                      <a:pPr algn="ctr"/>
                      <a:endParaRPr lang="zh-CN" altLang="en-US" sz="2400" b="1"/>
                    </a:p>
                  </a:txBody>
                  <a:tcPr anchor="ctr"/>
                </a:tc>
              </a:tr>
              <a:tr h="370840">
                <a:tc>
                  <a:txBody>
                    <a:bodyPr/>
                    <a:lstStyle/>
                    <a:p>
                      <a:pPr algn="ctr"/>
                      <a:r>
                        <a:rPr lang="zh-CN" altLang="en-US" sz="2400" b="1"/>
                        <a:t>铜</a:t>
                      </a:r>
                    </a:p>
                  </a:txBody>
                  <a:tcPr anchor="ctr"/>
                </a:tc>
                <a:tc>
                  <a:txBody>
                    <a:bodyPr/>
                    <a:lstStyle/>
                    <a:p>
                      <a:pPr algn="ctr">
                        <a:lnSpc>
                          <a:spcPct val="110000"/>
                        </a:lnSpc>
                      </a:pPr>
                      <a:endParaRPr lang="en-US" altLang="zh-CN" sz="2400" b="1"/>
                    </a:p>
                  </a:txBody>
                  <a:tcPr anchor="ctr"/>
                </a:tc>
                <a:tc>
                  <a:txBody>
                    <a:bodyPr/>
                    <a:lstStyle/>
                    <a:p>
                      <a:pPr algn="ctr"/>
                      <a:endParaRPr lang="en-US" altLang="zh-CN" sz="2400" b="1" dirty="0"/>
                    </a:p>
                  </a:txBody>
                  <a:tcPr anchor="ctr"/>
                </a:tc>
              </a:tr>
            </a:tbl>
          </a:graphicData>
        </a:graphic>
      </p:graphicFrame>
      <p:sp>
        <p:nvSpPr>
          <p:cNvPr id="7" name="文本框 6"/>
          <p:cNvSpPr txBox="1"/>
          <p:nvPr/>
        </p:nvSpPr>
        <p:spPr>
          <a:xfrm>
            <a:off x="1526050" y="1179500"/>
            <a:ext cx="5167082" cy="1421928"/>
          </a:xfrm>
          <a:prstGeom prst="rect">
            <a:avLst/>
          </a:prstGeom>
          <a:noFill/>
        </p:spPr>
        <p:txBody>
          <a:bodyPr wrap="square">
            <a:spAutoFit/>
          </a:bodyPr>
          <a:lstStyle/>
          <a:p>
            <a:pPr>
              <a:lnSpc>
                <a:spcPct val="120000"/>
              </a:lnSpc>
            </a:pPr>
            <a:r>
              <a:rPr lang="zh-CN" altLang="en-US" sz="2400" b="1">
                <a:solidFill>
                  <a:schemeClr val="dk1"/>
                </a:solidFill>
              </a:rPr>
              <a:t>　　反应剧烈，有大量气泡产生，溶液仍为无色，生成的气体能够燃烧并产生淡蓝色火焰</a:t>
            </a:r>
          </a:p>
        </p:txBody>
      </p:sp>
      <p:sp>
        <p:nvSpPr>
          <p:cNvPr id="9" name="文本框 8"/>
          <p:cNvSpPr txBox="1"/>
          <p:nvPr/>
        </p:nvSpPr>
        <p:spPr>
          <a:xfrm>
            <a:off x="1570218" y="2714297"/>
            <a:ext cx="5167082" cy="1421928"/>
          </a:xfrm>
          <a:prstGeom prst="rect">
            <a:avLst/>
          </a:prstGeom>
          <a:noFill/>
        </p:spPr>
        <p:txBody>
          <a:bodyPr wrap="square">
            <a:spAutoFit/>
          </a:bodyPr>
          <a:lstStyle/>
          <a:p>
            <a:pPr>
              <a:lnSpc>
                <a:spcPct val="120000"/>
              </a:lnSpc>
            </a:pPr>
            <a:r>
              <a:rPr lang="zh-CN" altLang="en-US" sz="2400" b="1">
                <a:solidFill>
                  <a:schemeClr val="dk1"/>
                </a:solidFill>
              </a:rPr>
              <a:t>　　反应较剧烈，有较多气泡产生，溶液仍为无色，生成的气体能够燃烧并产生淡蓝色火焰</a:t>
            </a:r>
          </a:p>
        </p:txBody>
      </p:sp>
      <p:sp>
        <p:nvSpPr>
          <p:cNvPr id="11" name="文本框 10"/>
          <p:cNvSpPr txBox="1"/>
          <p:nvPr/>
        </p:nvSpPr>
        <p:spPr>
          <a:xfrm>
            <a:off x="1570218" y="4229594"/>
            <a:ext cx="5167082" cy="1311128"/>
          </a:xfrm>
          <a:prstGeom prst="rect">
            <a:avLst/>
          </a:prstGeom>
          <a:noFill/>
        </p:spPr>
        <p:txBody>
          <a:bodyPr wrap="square">
            <a:spAutoFit/>
          </a:bodyPr>
          <a:lstStyle/>
          <a:p>
            <a:pPr>
              <a:lnSpc>
                <a:spcPct val="110000"/>
              </a:lnSpc>
            </a:pPr>
            <a:r>
              <a:rPr lang="zh-CN" altLang="en-US" sz="2400" b="1">
                <a:solidFill>
                  <a:schemeClr val="dk1"/>
                </a:solidFill>
              </a:rPr>
              <a:t>　　反应缓慢，有气泡产生，溶液由无色逐渐变为浅绿色，生成的气体能够燃烧并产生淡蓝色火焰</a:t>
            </a:r>
          </a:p>
        </p:txBody>
      </p:sp>
      <p:graphicFrame>
        <p:nvGraphicFramePr>
          <p:cNvPr id="12" name="对象 11"/>
          <p:cNvGraphicFramePr>
            <a:graphicFrameLocks noChangeAspect="1"/>
          </p:cNvGraphicFramePr>
          <p:nvPr/>
        </p:nvGraphicFramePr>
        <p:xfrm>
          <a:off x="7126288" y="1243013"/>
          <a:ext cx="4165600" cy="838200"/>
        </p:xfrm>
        <a:graphic>
          <a:graphicData uri="http://schemas.openxmlformats.org/presentationml/2006/ole">
            <mc:AlternateContent xmlns:mc="http://schemas.openxmlformats.org/markup-compatibility/2006">
              <mc:Choice xmlns:v="urn:schemas-microsoft-com:vml" Requires="v">
                <p:oleObj spid="_x0000_s3079" name="Equation" r:id="rId4" imgW="100888800" imgH="20116800" progId="Equation.DSMT4">
                  <p:embed/>
                </p:oleObj>
              </mc:Choice>
              <mc:Fallback>
                <p:oleObj name="Equation" r:id="rId4" imgW="100888800" imgH="20116800" progId="Equation.DSMT4">
                  <p:embed/>
                  <p:pic>
                    <p:nvPicPr>
                      <p:cNvPr id="0" name="OLE substitute image"/>
                      <p:cNvPicPr/>
                      <p:nvPr/>
                    </p:nvPicPr>
                    <p:blipFill>
                      <a:blip r:embed="rId5"/>
                      <a:stretch>
                        <a:fillRect/>
                      </a:stretch>
                    </p:blipFill>
                    <p:spPr>
                      <a:xfrm>
                        <a:off x="7126288" y="1243013"/>
                        <a:ext cx="4165600" cy="838200"/>
                      </a:xfrm>
                      <a:prstGeom prst="rect">
                        <a:avLst/>
                      </a:prstGeom>
                      <a:noFill/>
                    </p:spPr>
                  </p:pic>
                </p:oleObj>
              </mc:Fallback>
            </mc:AlternateContent>
          </a:graphicData>
        </a:graphic>
      </p:graphicFrame>
      <p:graphicFrame>
        <p:nvGraphicFramePr>
          <p:cNvPr id="13" name="对象 12"/>
          <p:cNvGraphicFramePr>
            <a:graphicFrameLocks noChangeAspect="1"/>
          </p:cNvGraphicFramePr>
          <p:nvPr/>
        </p:nvGraphicFramePr>
        <p:xfrm>
          <a:off x="6973888" y="1825625"/>
          <a:ext cx="4475162" cy="838200"/>
        </p:xfrm>
        <a:graphic>
          <a:graphicData uri="http://schemas.openxmlformats.org/presentationml/2006/ole">
            <mc:AlternateContent xmlns:mc="http://schemas.openxmlformats.org/markup-compatibility/2006">
              <mc:Choice xmlns:v="urn:schemas-microsoft-com:vml" Requires="v">
                <p:oleObj spid="_x0000_s3080" name="Equation" r:id="rId6" imgW="108508800" imgH="20116800" progId="Equation.DSMT4">
                  <p:embed/>
                </p:oleObj>
              </mc:Choice>
              <mc:Fallback>
                <p:oleObj name="Equation" r:id="rId6" imgW="108508800" imgH="20116800" progId="Equation.DSMT4">
                  <p:embed/>
                  <p:pic>
                    <p:nvPicPr>
                      <p:cNvPr id="0" name="OLE substitute image"/>
                      <p:cNvPicPr/>
                      <p:nvPr/>
                    </p:nvPicPr>
                    <p:blipFill>
                      <a:blip r:embed="rId7"/>
                      <a:stretch>
                        <a:fillRect/>
                      </a:stretch>
                    </p:blipFill>
                    <p:spPr>
                      <a:xfrm>
                        <a:off x="6973888" y="1825625"/>
                        <a:ext cx="4475162" cy="838200"/>
                      </a:xfrm>
                      <a:prstGeom prst="rect">
                        <a:avLst/>
                      </a:prstGeom>
                      <a:noFill/>
                    </p:spPr>
                  </p:pic>
                </p:oleObj>
              </mc:Fallback>
            </mc:AlternateContent>
          </a:graphicData>
        </a:graphic>
      </p:graphicFrame>
      <p:graphicFrame>
        <p:nvGraphicFramePr>
          <p:cNvPr id="14" name="对象 13"/>
          <p:cNvGraphicFramePr>
            <a:graphicFrameLocks noChangeAspect="1"/>
          </p:cNvGraphicFramePr>
          <p:nvPr/>
        </p:nvGraphicFramePr>
        <p:xfrm>
          <a:off x="7224713" y="2765425"/>
          <a:ext cx="3998912" cy="838200"/>
        </p:xfrm>
        <a:graphic>
          <a:graphicData uri="http://schemas.openxmlformats.org/presentationml/2006/ole">
            <mc:AlternateContent xmlns:mc="http://schemas.openxmlformats.org/markup-compatibility/2006">
              <mc:Choice xmlns:v="urn:schemas-microsoft-com:vml" Requires="v">
                <p:oleObj spid="_x0000_s3081" name="Equation" r:id="rId8" imgW="96926400" imgH="20116800" progId="Equation.DSMT4">
                  <p:embed/>
                </p:oleObj>
              </mc:Choice>
              <mc:Fallback>
                <p:oleObj name="Equation" r:id="rId8" imgW="96926400" imgH="20116800" progId="Equation.DSMT4">
                  <p:embed/>
                  <p:pic>
                    <p:nvPicPr>
                      <p:cNvPr id="0" name="OLE substitute image"/>
                      <p:cNvPicPr/>
                      <p:nvPr/>
                    </p:nvPicPr>
                    <p:blipFill>
                      <a:blip r:embed="rId9"/>
                      <a:stretch>
                        <a:fillRect/>
                      </a:stretch>
                    </p:blipFill>
                    <p:spPr>
                      <a:xfrm>
                        <a:off x="7224713" y="2765425"/>
                        <a:ext cx="3998912" cy="838200"/>
                      </a:xfrm>
                      <a:prstGeom prst="rect">
                        <a:avLst/>
                      </a:prstGeom>
                      <a:noFill/>
                    </p:spPr>
                  </p:pic>
                </p:oleObj>
              </mc:Fallback>
            </mc:AlternateContent>
          </a:graphicData>
        </a:graphic>
      </p:graphicFrame>
      <p:graphicFrame>
        <p:nvGraphicFramePr>
          <p:cNvPr id="15" name="对象 14"/>
          <p:cNvGraphicFramePr>
            <a:graphicFrameLocks noChangeAspect="1"/>
          </p:cNvGraphicFramePr>
          <p:nvPr/>
        </p:nvGraphicFramePr>
        <p:xfrm>
          <a:off x="7051675" y="3411538"/>
          <a:ext cx="4314825" cy="838200"/>
        </p:xfrm>
        <a:graphic>
          <a:graphicData uri="http://schemas.openxmlformats.org/presentationml/2006/ole">
            <mc:AlternateContent xmlns:mc="http://schemas.openxmlformats.org/markup-compatibility/2006">
              <mc:Choice xmlns:v="urn:schemas-microsoft-com:vml" Requires="v">
                <p:oleObj spid="_x0000_s3082" name="Equation" r:id="rId10" imgW="104546400" imgH="20116800" progId="Equation.DSMT4">
                  <p:embed/>
                </p:oleObj>
              </mc:Choice>
              <mc:Fallback>
                <p:oleObj name="Equation" r:id="rId10" imgW="104546400" imgH="20116800" progId="Equation.DSMT4">
                  <p:embed/>
                  <p:pic>
                    <p:nvPicPr>
                      <p:cNvPr id="0" name="OLE substitute image"/>
                      <p:cNvPicPr/>
                      <p:nvPr/>
                    </p:nvPicPr>
                    <p:blipFill>
                      <a:blip r:embed="rId11"/>
                      <a:stretch>
                        <a:fillRect/>
                      </a:stretch>
                    </p:blipFill>
                    <p:spPr>
                      <a:xfrm>
                        <a:off x="7051675" y="3411538"/>
                        <a:ext cx="4314825" cy="838200"/>
                      </a:xfrm>
                      <a:prstGeom prst="rect">
                        <a:avLst/>
                      </a:prstGeom>
                      <a:noFill/>
                    </p:spPr>
                  </p:pic>
                </p:oleObj>
              </mc:Fallback>
            </mc:AlternateContent>
          </a:graphicData>
        </a:graphic>
      </p:graphicFrame>
      <p:graphicFrame>
        <p:nvGraphicFramePr>
          <p:cNvPr id="16" name="对象 15"/>
          <p:cNvGraphicFramePr>
            <a:graphicFrameLocks noChangeAspect="1"/>
          </p:cNvGraphicFramePr>
          <p:nvPr/>
        </p:nvGraphicFramePr>
        <p:xfrm>
          <a:off x="7265988" y="4238625"/>
          <a:ext cx="3884612" cy="838200"/>
        </p:xfrm>
        <a:graphic>
          <a:graphicData uri="http://schemas.openxmlformats.org/presentationml/2006/ole">
            <mc:AlternateContent xmlns:mc="http://schemas.openxmlformats.org/markup-compatibility/2006">
              <mc:Choice xmlns:v="urn:schemas-microsoft-com:vml" Requires="v">
                <p:oleObj spid="_x0000_s3083" name="Equation" r:id="rId12" imgW="94183200" imgH="20116800" progId="Equation.DSMT4">
                  <p:embed/>
                </p:oleObj>
              </mc:Choice>
              <mc:Fallback>
                <p:oleObj name="Equation" r:id="rId12" imgW="94183200" imgH="20116800" progId="Equation.DSMT4">
                  <p:embed/>
                  <p:pic>
                    <p:nvPicPr>
                      <p:cNvPr id="0" name="OLE substitute image"/>
                      <p:cNvPicPr/>
                      <p:nvPr/>
                    </p:nvPicPr>
                    <p:blipFill>
                      <a:blip r:embed="rId13"/>
                      <a:stretch>
                        <a:fillRect/>
                      </a:stretch>
                    </p:blipFill>
                    <p:spPr>
                      <a:xfrm>
                        <a:off x="7265988" y="4238625"/>
                        <a:ext cx="3884612" cy="838200"/>
                      </a:xfrm>
                      <a:prstGeom prst="rect">
                        <a:avLst/>
                      </a:prstGeom>
                      <a:noFill/>
                    </p:spPr>
                  </p:pic>
                </p:oleObj>
              </mc:Fallback>
            </mc:AlternateContent>
          </a:graphicData>
        </a:graphic>
      </p:graphicFrame>
      <p:graphicFrame>
        <p:nvGraphicFramePr>
          <p:cNvPr id="17" name="对象 16"/>
          <p:cNvGraphicFramePr>
            <a:graphicFrameLocks noChangeAspect="1"/>
          </p:cNvGraphicFramePr>
          <p:nvPr/>
        </p:nvGraphicFramePr>
        <p:xfrm>
          <a:off x="7153275" y="4870450"/>
          <a:ext cx="4197350" cy="838200"/>
        </p:xfrm>
        <a:graphic>
          <a:graphicData uri="http://schemas.openxmlformats.org/presentationml/2006/ole">
            <mc:AlternateContent xmlns:mc="http://schemas.openxmlformats.org/markup-compatibility/2006">
              <mc:Choice xmlns:v="urn:schemas-microsoft-com:vml" Requires="v">
                <p:oleObj spid="_x0000_s3084" name="Equation" r:id="rId14" imgW="101803200" imgH="20116800" progId="Equation.DSMT4">
                  <p:embed/>
                </p:oleObj>
              </mc:Choice>
              <mc:Fallback>
                <p:oleObj name="Equation" r:id="rId14" imgW="101803200" imgH="20116800" progId="Equation.DSMT4">
                  <p:embed/>
                  <p:pic>
                    <p:nvPicPr>
                      <p:cNvPr id="0" name="OLE substitute image"/>
                      <p:cNvPicPr/>
                      <p:nvPr/>
                    </p:nvPicPr>
                    <p:blipFill>
                      <a:blip r:embed="rId15"/>
                      <a:stretch>
                        <a:fillRect/>
                      </a:stretch>
                    </p:blipFill>
                    <p:spPr>
                      <a:xfrm>
                        <a:off x="7153275" y="4870450"/>
                        <a:ext cx="4197350" cy="838200"/>
                      </a:xfrm>
                      <a:prstGeom prst="rect">
                        <a:avLst/>
                      </a:prstGeom>
                      <a:noFill/>
                    </p:spPr>
                  </p:pic>
                </p:oleObj>
              </mc:Fallback>
            </mc:AlternateContent>
          </a:graphicData>
        </a:graphic>
      </p:graphicFrame>
      <p:cxnSp>
        <p:nvCxnSpPr>
          <p:cNvPr id="19" name="直接连接符 18"/>
          <p:cNvCxnSpPr/>
          <p:nvPr/>
        </p:nvCxnSpPr>
        <p:spPr>
          <a:xfrm>
            <a:off x="8996923" y="5835460"/>
            <a:ext cx="50995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581684" y="6233410"/>
            <a:ext cx="7471020" cy="523220"/>
          </a:xfrm>
          <a:prstGeom prst="rect">
            <a:avLst/>
          </a:prstGeom>
          <a:noFill/>
        </p:spPr>
        <p:txBody>
          <a:bodyPr wrap="square">
            <a:spAutoFit/>
          </a:bodyPr>
          <a:lstStyle/>
          <a:p>
            <a:r>
              <a:rPr lang="zh-CN" altLang="en-US" sz="2800" b="1">
                <a:solidFill>
                  <a:srgbClr val="5467A9"/>
                </a:solidFill>
                <a:latin typeface="Times New Roman" panose="02020603050405020304" pitchFamily="18" charset="0"/>
                <a:cs typeface="Times New Roman" panose="02020603050405020304" pitchFamily="18" charset="0"/>
              </a:rPr>
              <a:t>四种金属的活动性顺序：镁＞锌＞铁＞铜。</a:t>
            </a:r>
          </a:p>
        </p:txBody>
      </p:sp>
      <p:sp>
        <p:nvSpPr>
          <p:cNvPr id="2" name="文本框 1"/>
          <p:cNvSpPr txBox="1"/>
          <p:nvPr/>
        </p:nvSpPr>
        <p:spPr>
          <a:xfrm>
            <a:off x="3059250" y="5650333"/>
            <a:ext cx="2189018" cy="498598"/>
          </a:xfrm>
          <a:prstGeom prst="rect">
            <a:avLst/>
          </a:prstGeom>
          <a:noFill/>
        </p:spPr>
        <p:txBody>
          <a:bodyPr wrap="square" rtlCol="0">
            <a:spAutoFit/>
          </a:bodyPr>
          <a:lstStyle/>
          <a:p>
            <a:pPr algn="ctr">
              <a:lnSpc>
                <a:spcPct val="110000"/>
              </a:lnSpc>
            </a:pPr>
            <a:r>
              <a:rPr lang="zh-CN" altLang="en-US" sz="2400" b="1">
                <a:solidFill>
                  <a:schemeClr val="dk1"/>
                </a:solidFill>
              </a:rPr>
              <a:t>无明显现象</a:t>
            </a:r>
            <a:endParaRPr lang="en-US" altLang="zh-CN" sz="2400" b="1">
              <a:solidFill>
                <a:schemeClr val="dk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10"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22" grpId="0"/>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3" name="文本框 2"/>
          <p:cNvSpPr txBox="1"/>
          <p:nvPr/>
        </p:nvSpPr>
        <p:spPr>
          <a:xfrm>
            <a:off x="666994" y="900702"/>
            <a:ext cx="6635506" cy="609398"/>
          </a:xfrm>
          <a:prstGeom prst="rect">
            <a:avLst/>
          </a:prstGeom>
          <a:noFill/>
        </p:spPr>
        <p:txBody>
          <a:bodyPr wrap="square" rtlCol="0">
            <a:spAutoFit/>
          </a:bodyPr>
          <a:lstStyle/>
          <a:p>
            <a:pPr marL="457200" indent="-457200">
              <a:lnSpc>
                <a:spcPct val="120000"/>
              </a:lnSpc>
              <a:buFont typeface="Wingdings" panose="05000000000000000000" charset="0"/>
              <a:buChar char="l"/>
            </a:pPr>
            <a:r>
              <a:rPr lang="zh-CN" altLang="en-US" sz="2800" b="1" spc="300">
                <a:solidFill>
                  <a:srgbClr val="5467A9"/>
                </a:solidFill>
                <a:latin typeface="微软雅黑" panose="020B0503020204020204" pitchFamily="34" charset="-122"/>
                <a:ea typeface="微软雅黑" panose="020B0503020204020204" pitchFamily="34" charset="-122"/>
              </a:rPr>
              <a:t>金属与金属化合物溶液的反应</a:t>
            </a:r>
          </a:p>
        </p:txBody>
      </p:sp>
      <p:sp>
        <p:nvSpPr>
          <p:cNvPr id="5" name="文本框 4"/>
          <p:cNvSpPr txBox="1"/>
          <p:nvPr/>
        </p:nvSpPr>
        <p:spPr>
          <a:xfrm>
            <a:off x="666994" y="1589739"/>
            <a:ext cx="10681407" cy="2272673"/>
          </a:xfrm>
          <a:prstGeom prst="rect">
            <a:avLst/>
          </a:prstGeom>
          <a:noFill/>
        </p:spPr>
        <p:txBody>
          <a:bodyPr wrap="square">
            <a:spAutoFit/>
          </a:bodyPr>
          <a:lstStyle/>
          <a:p>
            <a:pPr>
              <a:lnSpc>
                <a:spcPct val="130000"/>
              </a:lnSpc>
            </a:pP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1</a:t>
            </a:r>
            <a:r>
              <a:rPr lang="zh-CN" altLang="en-US" sz="2800" b="1">
                <a:solidFill>
                  <a:prstClr val="black"/>
                </a:solidFill>
                <a:latin typeface="Times New Roman" panose="02020603050405020304" pitchFamily="18" charset="0"/>
                <a:cs typeface="Times New Roman" panose="02020603050405020304" pitchFamily="18" charset="0"/>
              </a:rPr>
              <a:t>．</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通式：金属＋可溶性金属化合物→</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_____________________</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a:t>
            </a:r>
          </a:p>
          <a:p>
            <a:pPr>
              <a:lnSpc>
                <a:spcPct val="130000"/>
              </a:lnSpc>
            </a:pPr>
            <a:r>
              <a:rPr lang="zh-CN" altLang="en-US" sz="2800" b="1">
                <a:solidFill>
                  <a:prstClr val="black"/>
                </a:solidFill>
                <a:latin typeface="Times New Roman" panose="02020603050405020304" pitchFamily="18" charset="0"/>
                <a:cs typeface="Times New Roman" panose="02020603050405020304" pitchFamily="18" charset="0"/>
              </a:rPr>
              <a:t>　　</a:t>
            </a:r>
            <a:r>
              <a:rPr lang="en-US" altLang="zh-CN" sz="2800" b="1">
                <a:solidFill>
                  <a:prstClr val="black"/>
                </a:solidFill>
                <a:latin typeface="Times New Roman" panose="02020603050405020304" pitchFamily="18" charset="0"/>
                <a:cs typeface="Times New Roman" panose="02020603050405020304" pitchFamily="18" charset="0"/>
              </a:rPr>
              <a:t>2</a:t>
            </a:r>
            <a:r>
              <a:rPr lang="zh-CN" altLang="en-US" sz="2800" b="1">
                <a:solidFill>
                  <a:prstClr val="black"/>
                </a:solidFill>
                <a:latin typeface="Times New Roman" panose="02020603050405020304" pitchFamily="18" charset="0"/>
                <a:cs typeface="Times New Roman" panose="02020603050405020304" pitchFamily="18" charset="0"/>
              </a:rPr>
              <a:t>．</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反应发生的条件</a:t>
            </a:r>
          </a:p>
          <a:p>
            <a:pPr>
              <a:lnSpc>
                <a:spcPct val="130000"/>
              </a:lnSpc>
            </a:pPr>
            <a:r>
              <a:rPr lang="zh-CN" altLang="en-US" sz="2800" b="1" spc="5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spc="50">
                <a:latin typeface="Times New Roman" panose="02020603050405020304" pitchFamily="18" charset="0"/>
                <a:ea typeface="宋体" panose="02010600030101010101" pitchFamily="2" charset="-122"/>
                <a:cs typeface="Times New Roman" panose="02020603050405020304" pitchFamily="18" charset="0"/>
              </a:rPr>
              <a:t>1</a:t>
            </a:r>
            <a:r>
              <a:rPr lang="zh-CN" altLang="en-US" sz="2800" b="1" spc="50">
                <a:latin typeface="Times New Roman" panose="02020603050405020304" pitchFamily="18" charset="0"/>
                <a:ea typeface="宋体" panose="02010600030101010101" pitchFamily="2" charset="-122"/>
                <a:cs typeface="Times New Roman" panose="02020603050405020304" pitchFamily="18" charset="0"/>
              </a:rPr>
              <a:t>）</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必须是前面的置换后面的（</a:t>
            </a:r>
            <a:r>
              <a:rPr lang="en-US" altLang="zh-CN" sz="2800" b="1">
                <a:latin typeface="Times New Roman" panose="02020603050405020304" pitchFamily="18" charset="0"/>
                <a:cs typeface="Times New Roman" panose="02020603050405020304" pitchFamily="18" charset="0"/>
              </a:rPr>
              <a:t>K</a:t>
            </a:r>
            <a:r>
              <a:rPr lang="zh-CN" altLang="en-US" sz="2800" b="1">
                <a:latin typeface="Times New Roman" panose="02020603050405020304" pitchFamily="18" charset="0"/>
                <a:cs typeface="Times New Roman" panose="02020603050405020304" pitchFamily="18" charset="0"/>
              </a:rPr>
              <a:t>、</a:t>
            </a:r>
            <a:r>
              <a:rPr lang="en-US" altLang="zh-CN" sz="2800" b="1">
                <a:latin typeface="Times New Roman" panose="02020603050405020304" pitchFamily="18" charset="0"/>
                <a:cs typeface="Times New Roman" panose="02020603050405020304" pitchFamily="18" charset="0"/>
              </a:rPr>
              <a:t>Ca</a:t>
            </a:r>
            <a:r>
              <a:rPr lang="zh-CN" altLang="en-US" sz="2800" b="1">
                <a:latin typeface="Times New Roman" panose="02020603050405020304" pitchFamily="18" charset="0"/>
                <a:cs typeface="Times New Roman" panose="02020603050405020304" pitchFamily="18" charset="0"/>
              </a:rPr>
              <a:t>、</a:t>
            </a:r>
            <a:r>
              <a:rPr lang="en-US" altLang="zh-CN" sz="2800" b="1">
                <a:latin typeface="Times New Roman" panose="02020603050405020304" pitchFamily="18" charset="0"/>
                <a:cs typeface="Times New Roman" panose="02020603050405020304" pitchFamily="18" charset="0"/>
              </a:rPr>
              <a:t>Na</a:t>
            </a:r>
            <a:r>
              <a:rPr lang="zh-CN" altLang="en-US" sz="2800" b="1">
                <a:latin typeface="Times New Roman" panose="02020603050405020304" pitchFamily="18" charset="0"/>
                <a:cs typeface="Times New Roman" panose="02020603050405020304" pitchFamily="18" charset="0"/>
              </a:rPr>
              <a:t>除外）</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  </a:t>
            </a:r>
          </a:p>
          <a:p>
            <a:pPr>
              <a:lnSpc>
                <a:spcPct val="130000"/>
              </a:lnSpc>
            </a:pPr>
            <a:r>
              <a:rPr lang="zh-CN" altLang="en-US" sz="2800" b="1" spc="5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spc="50">
                <a:latin typeface="Times New Roman" panose="02020603050405020304" pitchFamily="18" charset="0"/>
                <a:ea typeface="宋体" panose="02010600030101010101" pitchFamily="2" charset="-122"/>
                <a:cs typeface="Times New Roman" panose="02020603050405020304" pitchFamily="18" charset="0"/>
              </a:rPr>
              <a:t>2</a:t>
            </a:r>
            <a:r>
              <a:rPr lang="zh-CN" altLang="en-US" sz="2800" b="1" spc="50">
                <a:latin typeface="Times New Roman" panose="02020603050405020304" pitchFamily="18" charset="0"/>
                <a:ea typeface="宋体" panose="02010600030101010101" pitchFamily="2" charset="-122"/>
                <a:cs typeface="Times New Roman" panose="02020603050405020304" pitchFamily="18" charset="0"/>
              </a:rPr>
              <a:t>）</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反应中金属化合物必须</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______</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a:t>
            </a:r>
          </a:p>
        </p:txBody>
      </p:sp>
      <p:sp>
        <p:nvSpPr>
          <p:cNvPr id="7" name="文本框 6"/>
          <p:cNvSpPr txBox="1"/>
          <p:nvPr/>
        </p:nvSpPr>
        <p:spPr>
          <a:xfrm>
            <a:off x="6337419" y="3314885"/>
            <a:ext cx="1143145" cy="523220"/>
          </a:xfrm>
          <a:prstGeom prst="rect">
            <a:avLst/>
          </a:prstGeom>
          <a:noFill/>
        </p:spPr>
        <p:txBody>
          <a:bodyPr wrap="square" rtlCol="0">
            <a:spAutoFit/>
          </a:bodyPr>
          <a:lstStyle/>
          <a:p>
            <a:pPr defTabSz="685800"/>
            <a:r>
              <a:rPr lang="en-US" altLang="zh-CN" sz="2800" b="1" err="1">
                <a:solidFill>
                  <a:srgbClr val="C00000"/>
                </a:solidFill>
                <a:latin typeface="Times New Roman" panose="02020603050405020304" pitchFamily="18" charset="0"/>
                <a:ea typeface="宋体" panose="02010600030101010101" pitchFamily="2" charset="-122"/>
                <a:cs typeface="Times New Roman" panose="02020603050405020304" pitchFamily="18" charset="0"/>
              </a:rPr>
              <a:t>可溶</a:t>
            </a:r>
            <a:endParaRPr lang="en-US" altLang="zh-CN" sz="2800" b="1">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8" name="文本框 7"/>
          <p:cNvSpPr txBox="1"/>
          <p:nvPr/>
        </p:nvSpPr>
        <p:spPr>
          <a:xfrm>
            <a:off x="1406436" y="3809729"/>
            <a:ext cx="7294080" cy="738664"/>
          </a:xfrm>
          <a:prstGeom prst="rect">
            <a:avLst/>
          </a:prstGeom>
          <a:noFill/>
        </p:spPr>
        <p:txBody>
          <a:bodyPr wrap="square" rtlCol="0" anchor="t">
            <a:spAutoFit/>
          </a:bodyPr>
          <a:lstStyle/>
          <a:p>
            <a:pPr fontAlgn="auto">
              <a:lnSpc>
                <a:spcPct val="150000"/>
              </a:lnSpc>
              <a:buClrTx/>
              <a:buSzTx/>
              <a:buFontTx/>
            </a:pPr>
            <a:r>
              <a:rPr lang="en-US" sz="2800" b="1">
                <a:latin typeface="Times New Roman" panose="02020603050405020304" pitchFamily="18" charset="0"/>
                <a:ea typeface="宋体" panose="02010600030101010101" pitchFamily="2" charset="-122"/>
                <a:cs typeface="Times New Roman" panose="02020603050405020304" pitchFamily="18" charset="0"/>
                <a:sym typeface="+mn-ea"/>
              </a:rPr>
              <a:t>3</a:t>
            </a:r>
            <a:r>
              <a:rPr lang="zh-CN" altLang="en-US" sz="2800" b="1">
                <a:latin typeface="Times New Roman" panose="02020603050405020304" pitchFamily="18" charset="0"/>
                <a:ea typeface="宋体" panose="02010600030101010101" pitchFamily="2" charset="-122"/>
                <a:cs typeface="Times New Roman" panose="02020603050405020304" pitchFamily="18" charset="0"/>
                <a:sym typeface="+mn-ea"/>
              </a:rPr>
              <a:t>．</a:t>
            </a:r>
            <a:r>
              <a:rPr lang="en-US" sz="2800" b="1" err="1">
                <a:latin typeface="宋体" panose="02010600030101010101" pitchFamily="2" charset="-122"/>
                <a:ea typeface="宋体" panose="02010600030101010101" pitchFamily="2" charset="-122"/>
                <a:cs typeface="微软雅黑" panose="020B0503020204020204" pitchFamily="34" charset="-122"/>
                <a:sym typeface="+mn-ea"/>
              </a:rPr>
              <a:t>常见金属与</a:t>
            </a:r>
            <a:r>
              <a:rPr lang="zh-CN" altLang="en-US" sz="2800" b="1">
                <a:latin typeface="宋体" panose="02010600030101010101" pitchFamily="2" charset="-122"/>
                <a:ea typeface="宋体" panose="02010600030101010101" pitchFamily="2" charset="-122"/>
                <a:cs typeface="微软雅黑" panose="020B0503020204020204" pitchFamily="34" charset="-122"/>
                <a:sym typeface="+mn-ea"/>
              </a:rPr>
              <a:t>金属化合物</a:t>
            </a:r>
            <a:r>
              <a:rPr lang="en-US" sz="2800" b="1" err="1">
                <a:latin typeface="宋体" panose="02010600030101010101" pitchFamily="2" charset="-122"/>
                <a:ea typeface="宋体" panose="02010600030101010101" pitchFamily="2" charset="-122"/>
                <a:cs typeface="微软雅黑" panose="020B0503020204020204" pitchFamily="34" charset="-122"/>
                <a:sym typeface="+mn-ea"/>
              </a:rPr>
              <a:t>溶液的反应</a:t>
            </a:r>
            <a:endParaRPr lang="en-US" altLang="en-US" sz="2800" b="1">
              <a:latin typeface="宋体" panose="02010600030101010101" pitchFamily="2" charset="-122"/>
              <a:ea typeface="宋体" panose="02010600030101010101" pitchFamily="2" charset="-122"/>
              <a:cs typeface="微软雅黑" panose="020B0503020204020204" pitchFamily="34" charset="-122"/>
              <a:sym typeface="+mn-ea"/>
            </a:endParaRPr>
          </a:p>
        </p:txBody>
      </p:sp>
      <p:sp>
        <p:nvSpPr>
          <p:cNvPr id="9" name="文本框 8"/>
          <p:cNvSpPr txBox="1"/>
          <p:nvPr/>
        </p:nvSpPr>
        <p:spPr>
          <a:xfrm>
            <a:off x="1306741" y="4446540"/>
            <a:ext cx="7120890" cy="2030095"/>
          </a:xfrm>
          <a:prstGeom prst="rect">
            <a:avLst/>
          </a:prstGeom>
          <a:noFill/>
        </p:spPr>
        <p:txBody>
          <a:bodyPr wrap="square" rtlCol="0" anchor="t">
            <a:spAutoFit/>
          </a:bodyPr>
          <a:lstStyle/>
          <a:p>
            <a:pPr fontAlgn="auto">
              <a:lnSpc>
                <a:spcPct val="150000"/>
              </a:lnSpc>
              <a:buClrTx/>
              <a:buSzTx/>
              <a:buFontTx/>
            </a:pPr>
            <a:r>
              <a:rPr lang="zh-CN" altLang="en-US" sz="2800" b="1" spc="50">
                <a:latin typeface="Times New Roman" panose="02020603050405020304" pitchFamily="18" charset="0"/>
                <a:cs typeface="Times New Roman" panose="02020603050405020304" pitchFamily="18" charset="0"/>
              </a:rPr>
              <a:t>　（</a:t>
            </a:r>
            <a:r>
              <a:rPr lang="en-US" altLang="zh-CN" sz="2800" b="1" spc="50">
                <a:latin typeface="Times New Roman" panose="02020603050405020304" pitchFamily="18" charset="0"/>
                <a:cs typeface="Times New Roman" panose="02020603050405020304" pitchFamily="18" charset="0"/>
              </a:rPr>
              <a:t>1</a:t>
            </a:r>
            <a:r>
              <a:rPr lang="zh-CN" altLang="en-US" sz="2800" b="1" spc="50">
                <a:latin typeface="Times New Roman" panose="02020603050405020304" pitchFamily="18" charset="0"/>
                <a:cs typeface="Times New Roman" panose="02020603050405020304" pitchFamily="18" charset="0"/>
              </a:rPr>
              <a:t>）</a:t>
            </a:r>
            <a:r>
              <a:rPr lang="zh-CN" sz="2800" b="1">
                <a:latin typeface="Times New Roman" panose="02020603050405020304" pitchFamily="18" charset="0"/>
                <a:ea typeface="宋体" panose="02010600030101010101" pitchFamily="2" charset="-122"/>
                <a:cs typeface="Times New Roman" panose="02020603050405020304" pitchFamily="18" charset="0"/>
                <a:sym typeface="+mn-ea"/>
              </a:rPr>
              <a:t>铝</a:t>
            </a:r>
            <a:r>
              <a:rPr lang="zh-CN" altLang="en-US" sz="2800" b="1">
                <a:latin typeface="Times New Roman" panose="02020603050405020304" pitchFamily="18" charset="0"/>
                <a:ea typeface="宋体" panose="02010600030101010101" pitchFamily="2" charset="-122"/>
                <a:cs typeface="Times New Roman" panose="02020603050405020304" pitchFamily="18" charset="0"/>
                <a:sym typeface="+mn-ea"/>
              </a:rPr>
              <a:t>与</a:t>
            </a:r>
            <a:r>
              <a:rPr lang="zh-CN" sz="2800" b="1">
                <a:latin typeface="Times New Roman" panose="02020603050405020304" pitchFamily="18" charset="0"/>
                <a:ea typeface="宋体" panose="02010600030101010101" pitchFamily="2" charset="-122"/>
                <a:cs typeface="Times New Roman" panose="02020603050405020304" pitchFamily="18" charset="0"/>
                <a:sym typeface="+mn-ea"/>
              </a:rPr>
              <a:t>硫酸铜溶液反应</a:t>
            </a:r>
          </a:p>
          <a:p>
            <a:pPr fontAlgn="auto">
              <a:lnSpc>
                <a:spcPct val="150000"/>
              </a:lnSpc>
              <a:buClrTx/>
              <a:buSzTx/>
              <a:buFontTx/>
            </a:pPr>
            <a:r>
              <a:rPr lang="zh-CN" altLang="en-US" sz="2800" b="1">
                <a:latin typeface="Times New Roman" panose="02020603050405020304" pitchFamily="18" charset="0"/>
                <a:ea typeface="宋体" panose="02010600030101010101" pitchFamily="2" charset="-122"/>
                <a:cs typeface="Times New Roman" panose="02020603050405020304" pitchFamily="18" charset="0"/>
                <a:sym typeface="+mn-ea"/>
              </a:rPr>
              <a:t>　  </a:t>
            </a:r>
            <a:r>
              <a:rPr lang="zh-CN" sz="2800" b="1">
                <a:latin typeface="Times New Roman" panose="02020603050405020304" pitchFamily="18" charset="0"/>
                <a:ea typeface="宋体" panose="02010600030101010101" pitchFamily="2" charset="-122"/>
                <a:cs typeface="Times New Roman" panose="02020603050405020304" pitchFamily="18" charset="0"/>
                <a:sym typeface="+mn-ea"/>
              </a:rPr>
              <a:t>实验现象：</a:t>
            </a:r>
            <a:endParaRPr lang="zh-CN" sz="2400">
              <a:latin typeface="微软雅黑" panose="020B0503020204020204" pitchFamily="34" charset="-122"/>
              <a:ea typeface="微软雅黑" panose="020B0503020204020204" pitchFamily="34" charset="-122"/>
              <a:cs typeface="微软雅黑" panose="020B0503020204020204" pitchFamily="34" charset="-122"/>
              <a:sym typeface="+mn-ea"/>
            </a:endParaRPr>
          </a:p>
          <a:p>
            <a:pPr fontAlgn="auto">
              <a:lnSpc>
                <a:spcPct val="150000"/>
              </a:lnSpc>
              <a:buClrTx/>
              <a:buSzTx/>
              <a:buFontTx/>
            </a:pPr>
            <a:r>
              <a:rPr lang="zh-CN" altLang="en-US" sz="2800" b="1">
                <a:latin typeface="Times New Roman" panose="02020603050405020304" pitchFamily="18" charset="0"/>
                <a:ea typeface="宋体" panose="02010600030101010101" pitchFamily="2" charset="-122"/>
                <a:cs typeface="Times New Roman" panose="02020603050405020304" pitchFamily="18" charset="0"/>
                <a:sym typeface="+mn-ea"/>
              </a:rPr>
              <a:t>　  </a:t>
            </a:r>
            <a:r>
              <a:rPr lang="zh-CN" sz="2800" b="1">
                <a:latin typeface="Times New Roman" panose="02020603050405020304" pitchFamily="18" charset="0"/>
                <a:ea typeface="宋体" panose="02010600030101010101" pitchFamily="2" charset="-122"/>
                <a:cs typeface="Times New Roman" panose="02020603050405020304" pitchFamily="18" charset="0"/>
                <a:sym typeface="+mn-ea"/>
              </a:rPr>
              <a:t>化学方程式</a:t>
            </a:r>
            <a:r>
              <a:rPr lang="en-US" altLang="zh-CN" sz="2800" b="1">
                <a:latin typeface="Times New Roman" panose="02020603050405020304" pitchFamily="18" charset="0"/>
                <a:ea typeface="宋体" panose="02010600030101010101" pitchFamily="2" charset="-122"/>
                <a:cs typeface="Times New Roman" panose="02020603050405020304" pitchFamily="18" charset="0"/>
                <a:sym typeface="+mn-ea"/>
              </a:rPr>
              <a:t>:</a:t>
            </a:r>
            <a:endParaRPr lang="zh-CN" sz="2800" b="1">
              <a:latin typeface="Times New Roman" panose="02020603050405020304" pitchFamily="18" charset="0"/>
              <a:ea typeface="宋体" panose="02010600030101010101" pitchFamily="2" charset="-122"/>
              <a:cs typeface="Times New Roman" panose="02020603050405020304" pitchFamily="18" charset="0"/>
              <a:sym typeface="+mn-ea"/>
            </a:endParaRPr>
          </a:p>
        </p:txBody>
      </p:sp>
      <p:sp>
        <p:nvSpPr>
          <p:cNvPr id="11" name="文本框 10"/>
          <p:cNvSpPr txBox="1"/>
          <p:nvPr/>
        </p:nvSpPr>
        <p:spPr>
          <a:xfrm>
            <a:off x="3612728" y="5199957"/>
            <a:ext cx="7735673" cy="523220"/>
          </a:xfrm>
          <a:prstGeom prst="rect">
            <a:avLst/>
          </a:prstGeom>
          <a:noFill/>
        </p:spPr>
        <p:txBody>
          <a:bodyPr wrap="square" rtlCol="0" anchor="t">
            <a:spAutoFit/>
          </a:bodyPr>
          <a:lstStyle/>
          <a:p>
            <a:r>
              <a:rPr lang="zh-CN" altLang="en-US" sz="2800" b="1">
                <a:solidFill>
                  <a:srgbClr val="C00000"/>
                </a:solidFill>
                <a:latin typeface="Times New Roman" panose="02020603050405020304" pitchFamily="18" charset="0"/>
                <a:ea typeface="宋体" panose="02010600030101010101" pitchFamily="2" charset="-122"/>
                <a:cs typeface="Times New Roman" panose="02020603050405020304" pitchFamily="18" charset="0"/>
              </a:rPr>
              <a:t>铝表面有红色固体生成，溶液由蓝色变成无色。</a:t>
            </a:r>
          </a:p>
        </p:txBody>
      </p:sp>
      <p:graphicFrame>
        <p:nvGraphicFramePr>
          <p:cNvPr id="21" name="对象 20"/>
          <p:cNvGraphicFramePr>
            <a:graphicFrameLocks noChangeAspect="1"/>
          </p:cNvGraphicFramePr>
          <p:nvPr/>
        </p:nvGraphicFramePr>
        <p:xfrm>
          <a:off x="4105425" y="5666425"/>
          <a:ext cx="5156200" cy="952500"/>
        </p:xfrm>
        <a:graphic>
          <a:graphicData uri="http://schemas.openxmlformats.org/presentationml/2006/ole">
            <mc:AlternateContent xmlns:mc="http://schemas.openxmlformats.org/markup-compatibility/2006">
              <mc:Choice xmlns:v="urn:schemas-microsoft-com:vml" Requires="v">
                <p:oleObj spid="_x0000_s4098" name="Equation" r:id="rId4" imgW="123748800" imgH="22860000" progId="Equation.DSMT4">
                  <p:embed/>
                </p:oleObj>
              </mc:Choice>
              <mc:Fallback>
                <p:oleObj name="Equation" r:id="rId4" imgW="123748800" imgH="22860000" progId="Equation.DSMT4">
                  <p:embed/>
                  <p:pic>
                    <p:nvPicPr>
                      <p:cNvPr id="0" name="OLE substitute image"/>
                      <p:cNvPicPr/>
                      <p:nvPr/>
                    </p:nvPicPr>
                    <p:blipFill>
                      <a:blip r:embed="rId5"/>
                      <a:stretch>
                        <a:fillRect/>
                      </a:stretch>
                    </p:blipFill>
                    <p:spPr>
                      <a:xfrm>
                        <a:off x="4105425" y="5666425"/>
                        <a:ext cx="5156200" cy="952500"/>
                      </a:xfrm>
                      <a:prstGeom prst="rect">
                        <a:avLst/>
                      </a:prstGeom>
                    </p:spPr>
                  </p:pic>
                </p:oleObj>
              </mc:Fallback>
            </mc:AlternateContent>
          </a:graphicData>
        </a:graphic>
      </p:graphicFrame>
      <p:sp>
        <p:nvSpPr>
          <p:cNvPr id="12" name="文本框 11"/>
          <p:cNvSpPr txBox="1"/>
          <p:nvPr/>
        </p:nvSpPr>
        <p:spPr>
          <a:xfrm>
            <a:off x="7355037" y="1620502"/>
            <a:ext cx="3813175" cy="521970"/>
          </a:xfrm>
          <a:prstGeom prst="rect">
            <a:avLst/>
          </a:prstGeom>
          <a:noFill/>
        </p:spPr>
        <p:txBody>
          <a:bodyPr wrap="square" rtlCol="0">
            <a:spAutoFit/>
          </a:bodyPr>
          <a:lstStyle/>
          <a:p>
            <a:pPr defTabSz="685800"/>
            <a:r>
              <a:rPr lang="en-US" altLang="zh-CN" sz="2800" b="1" err="1">
                <a:solidFill>
                  <a:srgbClr val="C00000"/>
                </a:solidFill>
                <a:latin typeface="Times New Roman" panose="02020603050405020304" pitchFamily="18" charset="0"/>
                <a:ea typeface="宋体" panose="02010600030101010101" pitchFamily="2" charset="-122"/>
                <a:cs typeface="Times New Roman" panose="02020603050405020304" pitchFamily="18" charset="0"/>
              </a:rPr>
              <a:t>新</a:t>
            </a:r>
            <a:r>
              <a:rPr lang="zh-CN" altLang="en-US" sz="2800" b="1" err="1">
                <a:solidFill>
                  <a:srgbClr val="C00000"/>
                </a:solidFill>
                <a:latin typeface="Times New Roman" panose="02020603050405020304" pitchFamily="18" charset="0"/>
                <a:ea typeface="宋体" panose="02010600030101010101" pitchFamily="2" charset="-122"/>
                <a:cs typeface="Times New Roman" panose="02020603050405020304" pitchFamily="18" charset="0"/>
              </a:rPr>
              <a:t>金属化合物</a:t>
            </a:r>
            <a:r>
              <a:rPr lang="en-US" altLang="zh-CN" sz="2800" b="1" err="1">
                <a:solidFill>
                  <a:srgbClr val="C00000"/>
                </a:solidFill>
                <a:latin typeface="Times New Roman" panose="02020603050405020304" pitchFamily="18" charset="0"/>
                <a:ea typeface="宋体" panose="02010600030101010101" pitchFamily="2" charset="-122"/>
                <a:cs typeface="Times New Roman" panose="02020603050405020304" pitchFamily="18" charset="0"/>
              </a:rPr>
              <a:t>＋新金属</a:t>
            </a:r>
            <a:endParaRPr lang="en-US" altLang="zh-CN" sz="2800" b="1">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3" name="文本框 2"/>
          <p:cNvSpPr txBox="1"/>
          <p:nvPr/>
        </p:nvSpPr>
        <p:spPr>
          <a:xfrm>
            <a:off x="666994" y="900702"/>
            <a:ext cx="6635506" cy="609398"/>
          </a:xfrm>
          <a:prstGeom prst="rect">
            <a:avLst/>
          </a:prstGeom>
          <a:noFill/>
        </p:spPr>
        <p:txBody>
          <a:bodyPr wrap="square" rtlCol="0">
            <a:spAutoFit/>
          </a:bodyPr>
          <a:lstStyle/>
          <a:p>
            <a:pPr marL="457200" indent="-457200">
              <a:lnSpc>
                <a:spcPct val="120000"/>
              </a:lnSpc>
              <a:buFont typeface="Wingdings" panose="05000000000000000000" charset="0"/>
              <a:buChar char="l"/>
            </a:pPr>
            <a:r>
              <a:rPr lang="zh-CN" altLang="en-US" sz="2800" b="1" spc="300">
                <a:solidFill>
                  <a:srgbClr val="5467A9"/>
                </a:solidFill>
                <a:latin typeface="微软雅黑" panose="020B0503020204020204" pitchFamily="34" charset="-122"/>
                <a:ea typeface="微软雅黑" panose="020B0503020204020204" pitchFamily="34" charset="-122"/>
              </a:rPr>
              <a:t>金属与金属化合物溶液的反应</a:t>
            </a:r>
          </a:p>
        </p:txBody>
      </p:sp>
      <p:sp>
        <p:nvSpPr>
          <p:cNvPr id="18" name="文本框 17"/>
          <p:cNvSpPr txBox="1"/>
          <p:nvPr/>
        </p:nvSpPr>
        <p:spPr>
          <a:xfrm>
            <a:off x="912328" y="1510100"/>
            <a:ext cx="7120890" cy="2031325"/>
          </a:xfrm>
          <a:prstGeom prst="rect">
            <a:avLst/>
          </a:prstGeom>
          <a:noFill/>
        </p:spPr>
        <p:txBody>
          <a:bodyPr wrap="square" rtlCol="0" anchor="t">
            <a:spAutoFit/>
          </a:bodyPr>
          <a:lstStyle/>
          <a:p>
            <a:pPr fontAlgn="auto">
              <a:lnSpc>
                <a:spcPct val="150000"/>
              </a:lnSpc>
              <a:buClrTx/>
              <a:buSzTx/>
              <a:buFontTx/>
            </a:pPr>
            <a:r>
              <a:rPr lang="zh-CN" altLang="en-US" sz="2800" b="1">
                <a:uFillTx/>
                <a:latin typeface="Times New Roman" panose="02020603050405020304" pitchFamily="18" charset="0"/>
                <a:ea typeface="宋体" panose="02010600030101010101" pitchFamily="2" charset="-122"/>
                <a:cs typeface="Times New Roman" panose="02020603050405020304" pitchFamily="18" charset="0"/>
                <a:sym typeface="+mn-ea"/>
              </a:rPr>
              <a:t>　（</a:t>
            </a:r>
            <a:r>
              <a:rPr lang="en-US" altLang="zh-CN" sz="2800" b="1">
                <a:uFillTx/>
                <a:latin typeface="Times New Roman" panose="02020603050405020304" pitchFamily="18" charset="0"/>
                <a:ea typeface="宋体" panose="02010600030101010101" pitchFamily="2" charset="-122"/>
                <a:cs typeface="Times New Roman" panose="02020603050405020304" pitchFamily="18" charset="0"/>
                <a:sym typeface="+mn-ea"/>
              </a:rPr>
              <a:t>2</a:t>
            </a:r>
            <a:r>
              <a:rPr lang="zh-CN" altLang="en-US" sz="2800" b="1">
                <a:uFillTx/>
                <a:latin typeface="Times New Roman" panose="02020603050405020304" pitchFamily="18" charset="0"/>
                <a:ea typeface="宋体" panose="02010600030101010101" pitchFamily="2" charset="-122"/>
                <a:cs typeface="Times New Roman" panose="02020603050405020304" pitchFamily="18" charset="0"/>
                <a:sym typeface="+mn-ea"/>
              </a:rPr>
              <a:t>）</a:t>
            </a:r>
            <a:r>
              <a:rPr lang="zh-CN" sz="2800" b="1">
                <a:uFillTx/>
                <a:latin typeface="Times New Roman" panose="02020603050405020304" pitchFamily="18" charset="0"/>
                <a:ea typeface="宋体" panose="02010600030101010101" pitchFamily="2" charset="-122"/>
                <a:cs typeface="Times New Roman" panose="02020603050405020304" pitchFamily="18" charset="0"/>
                <a:sym typeface="+mn-ea"/>
              </a:rPr>
              <a:t>铜</a:t>
            </a:r>
            <a:r>
              <a:rPr lang="zh-CN" altLang="en-US" sz="2800" b="1">
                <a:uFillTx/>
                <a:latin typeface="Times New Roman" panose="02020603050405020304" pitchFamily="18" charset="0"/>
                <a:ea typeface="宋体" panose="02010600030101010101" pitchFamily="2" charset="-122"/>
                <a:cs typeface="Times New Roman" panose="02020603050405020304" pitchFamily="18" charset="0"/>
                <a:sym typeface="+mn-ea"/>
              </a:rPr>
              <a:t>与</a:t>
            </a:r>
            <a:r>
              <a:rPr lang="zh-CN" sz="2800" b="1">
                <a:uFillTx/>
                <a:latin typeface="Times New Roman" panose="02020603050405020304" pitchFamily="18" charset="0"/>
                <a:ea typeface="宋体" panose="02010600030101010101" pitchFamily="2" charset="-122"/>
                <a:cs typeface="Times New Roman" panose="02020603050405020304" pitchFamily="18" charset="0"/>
                <a:sym typeface="+mn-ea"/>
              </a:rPr>
              <a:t>硝酸银溶液反应</a:t>
            </a:r>
          </a:p>
          <a:p>
            <a:pPr fontAlgn="auto">
              <a:lnSpc>
                <a:spcPct val="150000"/>
              </a:lnSpc>
              <a:buClrTx/>
              <a:buSzTx/>
              <a:buFontTx/>
            </a:pPr>
            <a:r>
              <a:rPr lang="en-US" altLang="zh-CN" sz="2800" b="1">
                <a:latin typeface="Times New Roman" panose="02020603050405020304" pitchFamily="18" charset="0"/>
                <a:ea typeface="宋体" panose="02010600030101010101" pitchFamily="2" charset="-122"/>
                <a:cs typeface="Times New Roman" panose="02020603050405020304" pitchFamily="18" charset="0"/>
                <a:sym typeface="+mn-ea"/>
              </a:rPr>
              <a:t>      </a:t>
            </a:r>
            <a:r>
              <a:rPr lang="zh-CN" sz="2800" b="1">
                <a:latin typeface="Times New Roman" panose="02020603050405020304" pitchFamily="18" charset="0"/>
                <a:ea typeface="宋体" panose="02010600030101010101" pitchFamily="2" charset="-122"/>
                <a:cs typeface="Times New Roman" panose="02020603050405020304" pitchFamily="18" charset="0"/>
                <a:sym typeface="+mn-ea"/>
              </a:rPr>
              <a:t>实验现象：</a:t>
            </a:r>
          </a:p>
          <a:p>
            <a:pPr fontAlgn="auto">
              <a:lnSpc>
                <a:spcPct val="150000"/>
              </a:lnSpc>
              <a:buClrTx/>
              <a:buSzTx/>
              <a:buFontTx/>
            </a:pPr>
            <a:r>
              <a:rPr lang="en-US" altLang="zh-CN" sz="2800" b="1">
                <a:latin typeface="Times New Roman" panose="02020603050405020304" pitchFamily="18" charset="0"/>
                <a:ea typeface="宋体" panose="02010600030101010101" pitchFamily="2" charset="-122"/>
                <a:cs typeface="Times New Roman" panose="02020603050405020304" pitchFamily="18" charset="0"/>
                <a:sym typeface="+mn-ea"/>
              </a:rPr>
              <a:t>      </a:t>
            </a:r>
            <a:r>
              <a:rPr lang="zh-CN" sz="2800" b="1">
                <a:latin typeface="Times New Roman" panose="02020603050405020304" pitchFamily="18" charset="0"/>
                <a:ea typeface="宋体" panose="02010600030101010101" pitchFamily="2" charset="-122"/>
                <a:cs typeface="Times New Roman" panose="02020603050405020304" pitchFamily="18" charset="0"/>
                <a:sym typeface="+mn-ea"/>
              </a:rPr>
              <a:t>化学方程式</a:t>
            </a:r>
            <a:r>
              <a:rPr lang="en-US" altLang="zh-CN" sz="2800" b="1">
                <a:latin typeface="Times New Roman" panose="02020603050405020304" pitchFamily="18" charset="0"/>
                <a:ea typeface="宋体" panose="02010600030101010101" pitchFamily="2" charset="-122"/>
                <a:cs typeface="Times New Roman" panose="02020603050405020304" pitchFamily="18" charset="0"/>
                <a:sym typeface="+mn-ea"/>
              </a:rPr>
              <a:t>:</a:t>
            </a:r>
            <a:endParaRPr lang="zh-CN" sz="2800" b="1">
              <a:latin typeface="Times New Roman" panose="02020603050405020304" pitchFamily="18" charset="0"/>
              <a:ea typeface="宋体" panose="02010600030101010101" pitchFamily="2" charset="-122"/>
              <a:cs typeface="Times New Roman" panose="02020603050405020304" pitchFamily="18" charset="0"/>
              <a:sym typeface="+mn-ea"/>
            </a:endParaRPr>
          </a:p>
        </p:txBody>
      </p:sp>
      <p:sp>
        <p:nvSpPr>
          <p:cNvPr id="19" name="文本框 18"/>
          <p:cNvSpPr txBox="1"/>
          <p:nvPr/>
        </p:nvSpPr>
        <p:spPr>
          <a:xfrm>
            <a:off x="3032156" y="2264152"/>
            <a:ext cx="8212874" cy="523220"/>
          </a:xfrm>
          <a:prstGeom prst="rect">
            <a:avLst/>
          </a:prstGeom>
          <a:noFill/>
        </p:spPr>
        <p:txBody>
          <a:bodyPr wrap="square" rtlCol="0" anchor="t">
            <a:spAutoFit/>
          </a:bodyPr>
          <a:lstStyle/>
          <a:p>
            <a:r>
              <a:rPr lang="zh-CN" altLang="en-US" sz="2800" b="1">
                <a:solidFill>
                  <a:srgbClr val="C00000"/>
                </a:solidFill>
                <a:latin typeface="宋体" panose="02010600030101010101" pitchFamily="2" charset="-122"/>
                <a:ea typeface="宋体" panose="02010600030101010101" pitchFamily="2" charset="-122"/>
              </a:rPr>
              <a:t>铜表面有银白色物质生成，溶液由无色变成蓝色。</a:t>
            </a:r>
          </a:p>
        </p:txBody>
      </p:sp>
      <p:sp>
        <p:nvSpPr>
          <p:cNvPr id="27" name="文本框 26"/>
          <p:cNvSpPr txBox="1"/>
          <p:nvPr/>
        </p:nvSpPr>
        <p:spPr>
          <a:xfrm>
            <a:off x="920685" y="3636213"/>
            <a:ext cx="7491095" cy="2031325"/>
          </a:xfrm>
          <a:prstGeom prst="rect">
            <a:avLst/>
          </a:prstGeom>
          <a:noFill/>
        </p:spPr>
        <p:txBody>
          <a:bodyPr wrap="square" rtlCol="0" anchor="t">
            <a:spAutoFit/>
          </a:bodyPr>
          <a:lstStyle/>
          <a:p>
            <a:pPr fontAlgn="auto">
              <a:lnSpc>
                <a:spcPct val="150000"/>
              </a:lnSpc>
              <a:buClrTx/>
              <a:buSzTx/>
              <a:buFontTx/>
            </a:pPr>
            <a:r>
              <a:rPr lang="zh-CN" altLang="en-US" sz="2800" b="1">
                <a:uFillTx/>
                <a:latin typeface="Times New Roman" panose="02020603050405020304" pitchFamily="18" charset="0"/>
                <a:ea typeface="宋体" panose="02010600030101010101" pitchFamily="2" charset="-122"/>
                <a:cs typeface="Times New Roman" panose="02020603050405020304" pitchFamily="18" charset="0"/>
                <a:sym typeface="+mn-ea"/>
              </a:rPr>
              <a:t>　（</a:t>
            </a:r>
            <a:r>
              <a:rPr lang="en-US" altLang="zh-CN" sz="2800" b="1">
                <a:uFillTx/>
                <a:latin typeface="Times New Roman" panose="02020603050405020304" pitchFamily="18" charset="0"/>
                <a:ea typeface="宋体" panose="02010600030101010101" pitchFamily="2" charset="-122"/>
                <a:cs typeface="Times New Roman" panose="02020603050405020304" pitchFamily="18" charset="0"/>
                <a:sym typeface="+mn-ea"/>
              </a:rPr>
              <a:t>3</a:t>
            </a:r>
            <a:r>
              <a:rPr lang="zh-CN" altLang="en-US" sz="2800" b="1">
                <a:uFillTx/>
                <a:latin typeface="Times New Roman" panose="02020603050405020304" pitchFamily="18" charset="0"/>
                <a:ea typeface="宋体" panose="02010600030101010101" pitchFamily="2" charset="-122"/>
                <a:cs typeface="Times New Roman" panose="02020603050405020304" pitchFamily="18" charset="0"/>
                <a:sym typeface="+mn-ea"/>
              </a:rPr>
              <a:t>）</a:t>
            </a:r>
            <a:r>
              <a:rPr lang="zh-CN" sz="2800" b="1">
                <a:uFillTx/>
                <a:latin typeface="Times New Roman" panose="02020603050405020304" pitchFamily="18" charset="0"/>
                <a:ea typeface="宋体" panose="02010600030101010101" pitchFamily="2" charset="-122"/>
                <a:cs typeface="Times New Roman" panose="02020603050405020304" pitchFamily="18" charset="0"/>
                <a:sym typeface="+mn-ea"/>
              </a:rPr>
              <a:t>铁与硫酸铜溶液反应</a:t>
            </a:r>
          </a:p>
          <a:p>
            <a:pPr fontAlgn="auto">
              <a:lnSpc>
                <a:spcPct val="150000"/>
              </a:lnSpc>
              <a:buClrTx/>
              <a:buSzTx/>
              <a:buFontTx/>
            </a:pPr>
            <a:r>
              <a:rPr lang="en-US" altLang="zh-CN" sz="2800" b="1">
                <a:latin typeface="Times New Roman" panose="02020603050405020304" pitchFamily="18" charset="0"/>
                <a:ea typeface="宋体" panose="02010600030101010101" pitchFamily="2" charset="-122"/>
                <a:cs typeface="Times New Roman" panose="02020603050405020304" pitchFamily="18" charset="0"/>
                <a:sym typeface="+mn-ea"/>
              </a:rPr>
              <a:t>      </a:t>
            </a:r>
            <a:r>
              <a:rPr lang="zh-CN" sz="2800" b="1">
                <a:latin typeface="Times New Roman" panose="02020603050405020304" pitchFamily="18" charset="0"/>
                <a:ea typeface="宋体" panose="02010600030101010101" pitchFamily="2" charset="-122"/>
                <a:cs typeface="Times New Roman" panose="02020603050405020304" pitchFamily="18" charset="0"/>
                <a:sym typeface="+mn-ea"/>
              </a:rPr>
              <a:t>实验现象：</a:t>
            </a:r>
          </a:p>
          <a:p>
            <a:pPr fontAlgn="auto">
              <a:lnSpc>
                <a:spcPct val="150000"/>
              </a:lnSpc>
              <a:buClrTx/>
              <a:buSzTx/>
              <a:buFontTx/>
            </a:pPr>
            <a:r>
              <a:rPr lang="en-US" altLang="zh-CN" sz="2800" b="1">
                <a:latin typeface="Times New Roman" panose="02020603050405020304" pitchFamily="18" charset="0"/>
                <a:ea typeface="宋体" panose="02010600030101010101" pitchFamily="2" charset="-122"/>
                <a:cs typeface="Times New Roman" panose="02020603050405020304" pitchFamily="18" charset="0"/>
                <a:sym typeface="+mn-ea"/>
              </a:rPr>
              <a:t>      </a:t>
            </a:r>
            <a:r>
              <a:rPr lang="zh-CN" sz="2800" b="1">
                <a:latin typeface="Times New Roman" panose="02020603050405020304" pitchFamily="18" charset="0"/>
                <a:ea typeface="宋体" panose="02010600030101010101" pitchFamily="2" charset="-122"/>
                <a:cs typeface="Times New Roman" panose="02020603050405020304" pitchFamily="18" charset="0"/>
                <a:sym typeface="+mn-ea"/>
              </a:rPr>
              <a:t>化学方程式</a:t>
            </a:r>
            <a:r>
              <a:rPr lang="en-US" altLang="zh-CN" sz="2800" b="1">
                <a:latin typeface="Times New Roman" panose="02020603050405020304" pitchFamily="18" charset="0"/>
                <a:ea typeface="宋体" panose="02010600030101010101" pitchFamily="2" charset="-122"/>
                <a:cs typeface="Times New Roman" panose="02020603050405020304" pitchFamily="18" charset="0"/>
                <a:sym typeface="+mn-ea"/>
              </a:rPr>
              <a:t>:</a:t>
            </a:r>
            <a:endParaRPr lang="zh-CN" sz="2800" b="1">
              <a:latin typeface="Times New Roman" panose="02020603050405020304" pitchFamily="18" charset="0"/>
              <a:ea typeface="宋体" panose="02010600030101010101" pitchFamily="2" charset="-122"/>
              <a:cs typeface="Times New Roman" panose="02020603050405020304" pitchFamily="18" charset="0"/>
              <a:sym typeface="+mn-ea"/>
            </a:endParaRPr>
          </a:p>
        </p:txBody>
      </p:sp>
      <p:sp>
        <p:nvSpPr>
          <p:cNvPr id="28" name="文本框 27"/>
          <p:cNvSpPr txBox="1"/>
          <p:nvPr/>
        </p:nvSpPr>
        <p:spPr>
          <a:xfrm>
            <a:off x="3032156" y="4282543"/>
            <a:ext cx="7983004" cy="738664"/>
          </a:xfrm>
          <a:prstGeom prst="rect">
            <a:avLst/>
          </a:prstGeom>
          <a:noFill/>
        </p:spPr>
        <p:txBody>
          <a:bodyPr wrap="square" rtlCol="0" anchor="t">
            <a:spAutoFit/>
          </a:bodyPr>
          <a:lstStyle/>
          <a:p>
            <a:pPr>
              <a:lnSpc>
                <a:spcPct val="150000"/>
              </a:lnSpc>
            </a:pPr>
            <a:r>
              <a:rPr lang="zh-CN" altLang="en-US" sz="2800" b="1">
                <a:solidFill>
                  <a:srgbClr val="C00000"/>
                </a:solidFill>
                <a:latin typeface="宋体" panose="02010600030101010101" pitchFamily="2" charset="-122"/>
                <a:ea typeface="宋体" panose="02010600030101010101" pitchFamily="2" charset="-122"/>
              </a:rPr>
              <a:t>铁表面析出红色物质，溶液由蓝色变为浅绿色。</a:t>
            </a:r>
          </a:p>
        </p:txBody>
      </p:sp>
      <p:graphicFrame>
        <p:nvGraphicFramePr>
          <p:cNvPr id="35" name="对象 34"/>
          <p:cNvGraphicFramePr>
            <a:graphicFrameLocks noChangeAspect="1"/>
          </p:cNvGraphicFramePr>
          <p:nvPr/>
        </p:nvGraphicFramePr>
        <p:xfrm>
          <a:off x="3683000" y="4927600"/>
          <a:ext cx="3729038" cy="835025"/>
        </p:xfrm>
        <a:graphic>
          <a:graphicData uri="http://schemas.openxmlformats.org/presentationml/2006/ole">
            <mc:AlternateContent xmlns:mc="http://schemas.openxmlformats.org/markup-compatibility/2006">
              <mc:Choice xmlns:v="urn:schemas-microsoft-com:vml" Requires="v">
                <p:oleObj spid="_x0000_s5123" name="Equation" r:id="rId4" imgW="98450400" imgH="22860000" progId="Equation.DSMT4">
                  <p:embed/>
                </p:oleObj>
              </mc:Choice>
              <mc:Fallback>
                <p:oleObj name="Equation" r:id="rId4" imgW="98450400" imgH="22860000" progId="Equation.DSMT4">
                  <p:embed/>
                  <p:pic>
                    <p:nvPicPr>
                      <p:cNvPr id="0" name="OLE substitute image"/>
                      <p:cNvPicPr/>
                      <p:nvPr/>
                    </p:nvPicPr>
                    <p:blipFill>
                      <a:blip r:embed="rId5"/>
                      <a:stretch>
                        <a:fillRect/>
                      </a:stretch>
                    </p:blipFill>
                    <p:spPr>
                      <a:xfrm>
                        <a:off x="3683000" y="4927600"/>
                        <a:ext cx="3729038" cy="835025"/>
                      </a:xfrm>
                      <a:prstGeom prst="rect">
                        <a:avLst/>
                      </a:prstGeom>
                    </p:spPr>
                  </p:pic>
                </p:oleObj>
              </mc:Fallback>
            </mc:AlternateContent>
          </a:graphicData>
        </a:graphic>
      </p:graphicFrame>
      <p:graphicFrame>
        <p:nvGraphicFramePr>
          <p:cNvPr id="36" name="对象 35"/>
          <p:cNvGraphicFramePr>
            <a:graphicFrameLocks noChangeAspect="1"/>
          </p:cNvGraphicFramePr>
          <p:nvPr/>
        </p:nvGraphicFramePr>
        <p:xfrm>
          <a:off x="3565191" y="2817803"/>
          <a:ext cx="4553573" cy="834077"/>
        </p:xfrm>
        <a:graphic>
          <a:graphicData uri="http://schemas.openxmlformats.org/presentationml/2006/ole">
            <mc:AlternateContent xmlns:mc="http://schemas.openxmlformats.org/markup-compatibility/2006">
              <mc:Choice xmlns:v="urn:schemas-microsoft-com:vml" Requires="v">
                <p:oleObj spid="_x0000_s5124" name="Equation" r:id="rId6" imgW="123139200" imgH="22860000" progId="Equation.DSMT4">
                  <p:embed/>
                </p:oleObj>
              </mc:Choice>
              <mc:Fallback>
                <p:oleObj name="Equation" r:id="rId6" imgW="123139200" imgH="22860000" progId="Equation.DSMT4">
                  <p:embed/>
                  <p:pic>
                    <p:nvPicPr>
                      <p:cNvPr id="0" name="OLE substitute image"/>
                      <p:cNvPicPr/>
                      <p:nvPr/>
                    </p:nvPicPr>
                    <p:blipFill>
                      <a:blip r:embed="rId7"/>
                      <a:stretch>
                        <a:fillRect/>
                      </a:stretch>
                    </p:blipFill>
                    <p:spPr>
                      <a:xfrm>
                        <a:off x="3565191" y="2817803"/>
                        <a:ext cx="4553573" cy="834077"/>
                      </a:xfrm>
                      <a:prstGeom prst="rect">
                        <a:avLst/>
                      </a:prstGeom>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7"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6" name="文本框 5"/>
          <p:cNvSpPr txBox="1"/>
          <p:nvPr/>
        </p:nvSpPr>
        <p:spPr>
          <a:xfrm>
            <a:off x="666994" y="1516211"/>
            <a:ext cx="10207137" cy="1384995"/>
          </a:xfrm>
          <a:prstGeom prst="rect">
            <a:avLst/>
          </a:prstGeom>
          <a:noFill/>
        </p:spPr>
        <p:txBody>
          <a:bodyPr wrap="square">
            <a:spAutoFit/>
          </a:bodyPr>
          <a:lstStyle/>
          <a:p>
            <a:pPr>
              <a:lnSpc>
                <a:spcPct val="150000"/>
              </a:lnSpc>
            </a:pP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　　</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1</a:t>
            </a:r>
            <a:r>
              <a:rPr lang="zh-CN" altLang="en-US" sz="2800" b="1">
                <a:solidFill>
                  <a:prstClr val="black"/>
                </a:solidFill>
                <a:latin typeface="Times New Roman" panose="02020603050405020304" pitchFamily="18" charset="0"/>
                <a:cs typeface="Times New Roman" panose="02020603050405020304" pitchFamily="18" charset="0"/>
              </a:rPr>
              <a:t>．概念：</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由一种单质与一种化合物反应，生成另一种单质和另一种化合物的反应叫做置换反应。</a:t>
            </a:r>
            <a:endParaRPr lang="zh-CN" altLang="en-US"/>
          </a:p>
        </p:txBody>
      </p:sp>
      <p:sp>
        <p:nvSpPr>
          <p:cNvPr id="7" name="文本框 6"/>
          <p:cNvSpPr txBox="1"/>
          <p:nvPr/>
        </p:nvSpPr>
        <p:spPr>
          <a:xfrm>
            <a:off x="666994" y="2951111"/>
            <a:ext cx="10207137" cy="738664"/>
          </a:xfrm>
          <a:prstGeom prst="rect">
            <a:avLst/>
          </a:prstGeom>
          <a:noFill/>
        </p:spPr>
        <p:txBody>
          <a:bodyPr wrap="square">
            <a:spAutoFit/>
          </a:bodyPr>
          <a:lstStyle/>
          <a:p>
            <a:pPr>
              <a:lnSpc>
                <a:spcPct val="150000"/>
              </a:lnSpc>
            </a:pP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　　</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2</a:t>
            </a:r>
            <a:r>
              <a:rPr lang="zh-CN" altLang="en-US" sz="2800" b="1">
                <a:solidFill>
                  <a:prstClr val="black"/>
                </a:solidFill>
                <a:latin typeface="Times New Roman" panose="02020603050405020304" pitchFamily="18" charset="0"/>
                <a:cs typeface="Times New Roman" panose="02020603050405020304" pitchFamily="18" charset="0"/>
              </a:rPr>
              <a:t>．特征：反应物和生成物必须是一种单质和一种化合物。</a:t>
            </a:r>
            <a:endParaRPr lang="zh-CN" altLang="en-US"/>
          </a:p>
        </p:txBody>
      </p:sp>
      <p:sp>
        <p:nvSpPr>
          <p:cNvPr id="9" name="文本框 8"/>
          <p:cNvSpPr txBox="1"/>
          <p:nvPr/>
        </p:nvSpPr>
        <p:spPr>
          <a:xfrm>
            <a:off x="666994" y="3609796"/>
            <a:ext cx="10207137" cy="738664"/>
          </a:xfrm>
          <a:prstGeom prst="rect">
            <a:avLst/>
          </a:prstGeom>
          <a:noFill/>
        </p:spPr>
        <p:txBody>
          <a:bodyPr wrap="square">
            <a:spAutoFit/>
          </a:bodyPr>
          <a:lstStyle/>
          <a:p>
            <a:pPr>
              <a:lnSpc>
                <a:spcPct val="150000"/>
              </a:lnSpc>
            </a:pP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　　</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3</a:t>
            </a:r>
            <a:r>
              <a:rPr lang="zh-CN" altLang="en-US" sz="2800" b="1">
                <a:solidFill>
                  <a:prstClr val="black"/>
                </a:solidFill>
                <a:latin typeface="Times New Roman" panose="02020603050405020304" pitchFamily="18" charset="0"/>
                <a:cs typeface="Times New Roman" panose="02020603050405020304" pitchFamily="18" charset="0"/>
              </a:rPr>
              <a:t>．通式：单质＋化合物→新单质＋新化合物。</a:t>
            </a:r>
            <a:endParaRPr lang="zh-CN" altLang="en-US"/>
          </a:p>
        </p:txBody>
      </p:sp>
      <p:sp>
        <p:nvSpPr>
          <p:cNvPr id="11" name="文本框 10"/>
          <p:cNvSpPr txBox="1"/>
          <p:nvPr/>
        </p:nvSpPr>
        <p:spPr>
          <a:xfrm>
            <a:off x="666994" y="4255781"/>
            <a:ext cx="10207137" cy="2031325"/>
          </a:xfrm>
          <a:prstGeom prst="rect">
            <a:avLst/>
          </a:prstGeom>
          <a:noFill/>
        </p:spPr>
        <p:txBody>
          <a:bodyPr wrap="square">
            <a:spAutoFit/>
          </a:bodyPr>
          <a:lstStyle/>
          <a:p>
            <a:pPr>
              <a:lnSpc>
                <a:spcPct val="150000"/>
              </a:lnSpc>
            </a:pP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　　</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4</a:t>
            </a:r>
            <a:r>
              <a:rPr lang="zh-CN" altLang="en-US" sz="2800" b="1">
                <a:solidFill>
                  <a:prstClr val="black"/>
                </a:solidFill>
                <a:latin typeface="Times New Roman" panose="02020603050405020304" pitchFamily="18" charset="0"/>
                <a:cs typeface="Times New Roman" panose="02020603050405020304" pitchFamily="18" charset="0"/>
              </a:rPr>
              <a:t>．常见类型：</a:t>
            </a:r>
            <a:endParaRPr lang="en-US" altLang="zh-CN" sz="2800" b="1">
              <a:solidFill>
                <a:prstClr val="black"/>
              </a:solidFill>
              <a:latin typeface="Times New Roman" panose="02020603050405020304" pitchFamily="18" charset="0"/>
              <a:cs typeface="Times New Roman" panose="02020603050405020304" pitchFamily="18" charset="0"/>
            </a:endParaRPr>
          </a:p>
          <a:p>
            <a:pPr>
              <a:lnSpc>
                <a:spcPct val="150000"/>
              </a:lnSpc>
            </a:pPr>
            <a:r>
              <a:rPr lang="zh-CN" altLang="en-US" sz="2800" b="1">
                <a:solidFill>
                  <a:prstClr val="black"/>
                </a:solidFill>
                <a:latin typeface="Times New Roman" panose="02020603050405020304" pitchFamily="18" charset="0"/>
                <a:cs typeface="Times New Roman" panose="02020603050405020304" pitchFamily="18" charset="0"/>
              </a:rPr>
              <a:t>　　　（</a:t>
            </a:r>
            <a:r>
              <a:rPr lang="en-US" altLang="zh-CN" sz="2800" b="1">
                <a:solidFill>
                  <a:prstClr val="black"/>
                </a:solidFill>
                <a:latin typeface="Times New Roman" panose="02020603050405020304" pitchFamily="18" charset="0"/>
                <a:cs typeface="Times New Roman" panose="02020603050405020304" pitchFamily="18" charset="0"/>
              </a:rPr>
              <a:t>1</a:t>
            </a:r>
            <a:r>
              <a:rPr lang="zh-CN" altLang="en-US" sz="2800" b="1">
                <a:solidFill>
                  <a:prstClr val="black"/>
                </a:solidFill>
                <a:latin typeface="Times New Roman" panose="02020603050405020304" pitchFamily="18" charset="0"/>
                <a:cs typeface="Times New Roman" panose="02020603050405020304" pitchFamily="18" charset="0"/>
              </a:rPr>
              <a:t>）金属置换非金属；（</a:t>
            </a:r>
            <a:r>
              <a:rPr lang="en-US" altLang="zh-CN" sz="2800" b="1">
                <a:solidFill>
                  <a:prstClr val="black"/>
                </a:solidFill>
                <a:latin typeface="Times New Roman" panose="02020603050405020304" pitchFamily="18" charset="0"/>
                <a:cs typeface="Times New Roman" panose="02020603050405020304" pitchFamily="18" charset="0"/>
              </a:rPr>
              <a:t>2</a:t>
            </a:r>
            <a:r>
              <a:rPr lang="zh-CN" altLang="en-US" sz="2800" b="1">
                <a:solidFill>
                  <a:prstClr val="black"/>
                </a:solidFill>
                <a:latin typeface="Times New Roman" panose="02020603050405020304" pitchFamily="18" charset="0"/>
                <a:cs typeface="Times New Roman" panose="02020603050405020304" pitchFamily="18" charset="0"/>
              </a:rPr>
              <a:t>）金属置换金属；</a:t>
            </a:r>
            <a:endParaRPr lang="en-US" altLang="zh-CN" sz="2800" b="1">
              <a:solidFill>
                <a:prstClr val="black"/>
              </a:solidFill>
              <a:latin typeface="Times New Roman" panose="02020603050405020304" pitchFamily="18" charset="0"/>
              <a:cs typeface="Times New Roman" panose="02020603050405020304" pitchFamily="18" charset="0"/>
            </a:endParaRPr>
          </a:p>
          <a:p>
            <a:pPr>
              <a:lnSpc>
                <a:spcPct val="150000"/>
              </a:lnSpc>
            </a:pPr>
            <a:r>
              <a:rPr lang="zh-CN" altLang="en-US" sz="2800" b="1">
                <a:solidFill>
                  <a:prstClr val="black"/>
                </a:solidFill>
                <a:latin typeface="Times New Roman" panose="02020603050405020304" pitchFamily="18" charset="0"/>
                <a:cs typeface="Times New Roman" panose="02020603050405020304" pitchFamily="18" charset="0"/>
              </a:rPr>
              <a:t>　　　（</a:t>
            </a:r>
            <a:r>
              <a:rPr lang="en-US" altLang="zh-CN" sz="2800" b="1">
                <a:solidFill>
                  <a:prstClr val="black"/>
                </a:solidFill>
                <a:latin typeface="Times New Roman" panose="02020603050405020304" pitchFamily="18" charset="0"/>
                <a:cs typeface="Times New Roman" panose="02020603050405020304" pitchFamily="18" charset="0"/>
              </a:rPr>
              <a:t>3</a:t>
            </a:r>
            <a:r>
              <a:rPr lang="zh-CN" altLang="en-US" sz="2800" b="1">
                <a:solidFill>
                  <a:prstClr val="black"/>
                </a:solidFill>
                <a:latin typeface="Times New Roman" panose="02020603050405020304" pitchFamily="18" charset="0"/>
                <a:cs typeface="Times New Roman" panose="02020603050405020304" pitchFamily="18" charset="0"/>
              </a:rPr>
              <a:t>）非金属置换金属；（</a:t>
            </a:r>
            <a:r>
              <a:rPr lang="en-US" altLang="zh-CN" sz="2800" b="1">
                <a:solidFill>
                  <a:prstClr val="black"/>
                </a:solidFill>
                <a:latin typeface="Times New Roman" panose="02020603050405020304" pitchFamily="18" charset="0"/>
                <a:cs typeface="Times New Roman" panose="02020603050405020304" pitchFamily="18" charset="0"/>
              </a:rPr>
              <a:t>4</a:t>
            </a:r>
            <a:r>
              <a:rPr lang="zh-CN" altLang="en-US" sz="2800" b="1">
                <a:solidFill>
                  <a:prstClr val="black"/>
                </a:solidFill>
                <a:latin typeface="Times New Roman" panose="02020603050405020304" pitchFamily="18" charset="0"/>
                <a:cs typeface="Times New Roman" panose="02020603050405020304" pitchFamily="18" charset="0"/>
              </a:rPr>
              <a:t>）非金属置换非金属。</a:t>
            </a:r>
            <a:endParaRPr lang="zh-CN" altLang="en-US"/>
          </a:p>
        </p:txBody>
      </p:sp>
      <p:sp>
        <p:nvSpPr>
          <p:cNvPr id="12" name="文本框 11"/>
          <p:cNvSpPr txBox="1"/>
          <p:nvPr/>
        </p:nvSpPr>
        <p:spPr>
          <a:xfrm>
            <a:off x="666994" y="900702"/>
            <a:ext cx="2424998" cy="565604"/>
          </a:xfrm>
          <a:prstGeom prst="rect">
            <a:avLst/>
          </a:prstGeom>
          <a:noFill/>
        </p:spPr>
        <p:txBody>
          <a:bodyPr wrap="square" rtlCol="0">
            <a:spAutoFit/>
          </a:bodyPr>
          <a:lstStyle/>
          <a:p>
            <a:pPr marL="457200" indent="-457200">
              <a:lnSpc>
                <a:spcPct val="120000"/>
              </a:lnSpc>
              <a:buFont typeface="Wingdings" panose="05000000000000000000" charset="0"/>
              <a:buChar char="l"/>
            </a:pPr>
            <a:r>
              <a:rPr lang="zh-CN" altLang="en-US" sz="2800" b="1" spc="300">
                <a:solidFill>
                  <a:srgbClr val="5467A9"/>
                </a:solidFill>
                <a:latin typeface="微软雅黑" panose="020B0503020204020204" pitchFamily="34" charset="-122"/>
                <a:ea typeface="微软雅黑" panose="020B0503020204020204" pitchFamily="34" charset="-122"/>
              </a:rPr>
              <a:t>置换反应</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3" name="矩形 2"/>
          <p:cNvSpPr/>
          <p:nvPr/>
        </p:nvSpPr>
        <p:spPr>
          <a:xfrm>
            <a:off x="1433283" y="1331466"/>
            <a:ext cx="985066" cy="532130"/>
          </a:xfrm>
          <a:prstGeom prst="rect">
            <a:avLst/>
          </a:prstGeom>
          <a:solidFill>
            <a:srgbClr val="5467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latin typeface="宋体" panose="02010600030101010101" pitchFamily="2" charset="-122"/>
                <a:ea typeface="宋体" panose="02010600030101010101" pitchFamily="2" charset="-122"/>
              </a:rPr>
              <a:t>比较</a:t>
            </a:r>
          </a:p>
        </p:txBody>
      </p:sp>
      <p:sp>
        <p:nvSpPr>
          <p:cNvPr id="4" name="文本框 3"/>
          <p:cNvSpPr txBox="1"/>
          <p:nvPr/>
        </p:nvSpPr>
        <p:spPr>
          <a:xfrm>
            <a:off x="2565156" y="1331466"/>
            <a:ext cx="6446960" cy="523220"/>
          </a:xfrm>
          <a:prstGeom prst="rect">
            <a:avLst/>
          </a:prstGeom>
          <a:noFill/>
        </p:spPr>
        <p:txBody>
          <a:bodyPr wrap="square">
            <a:spAutoFit/>
          </a:bodyPr>
          <a:lstStyle/>
          <a:p>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化合反应、分解反应和置换反应的比较</a:t>
            </a:r>
            <a:endParaRPr lang="zh-CN" altLang="en-US"/>
          </a:p>
        </p:txBody>
      </p:sp>
      <p:graphicFrame>
        <p:nvGraphicFramePr>
          <p:cNvPr id="5" name="表格 3"/>
          <p:cNvGraphicFramePr>
            <a:graphicFrameLocks noGrp="1"/>
          </p:cNvGraphicFramePr>
          <p:nvPr/>
        </p:nvGraphicFramePr>
        <p:xfrm>
          <a:off x="631506" y="2318053"/>
          <a:ext cx="11192193" cy="3352800"/>
        </p:xfrm>
        <a:graphic>
          <a:graphicData uri="http://schemas.openxmlformats.org/drawingml/2006/table">
            <a:tbl>
              <a:tblPr firstRow="1" bandRow="1">
                <a:tableStyleId>{5C22544A-7EE6-4342-B048-85BDC9FD1C3A}</a:tableStyleId>
              </a:tblPr>
              <a:tblGrid>
                <a:gridCol w="1890488"/>
                <a:gridCol w="1999206"/>
                <a:gridCol w="4443276"/>
                <a:gridCol w="2859223"/>
              </a:tblGrid>
              <a:tr h="518113">
                <a:tc>
                  <a:txBody>
                    <a:bodyPr/>
                    <a:lstStyle/>
                    <a:p>
                      <a:pPr algn="ctr"/>
                      <a:r>
                        <a:rPr lang="zh-CN" altLang="en-US" sz="2800">
                          <a:latin typeface="Times New Roman" panose="02020603050405020304" pitchFamily="18" charset="0"/>
                          <a:ea typeface="+mn-ea"/>
                          <a:cs typeface="Times New Roman" panose="02020603050405020304" pitchFamily="18" charset="0"/>
                        </a:rPr>
                        <a:t>反应类型</a:t>
                      </a:r>
                    </a:p>
                  </a:txBody>
                  <a:tcPr>
                    <a:solidFill>
                      <a:srgbClr val="5467A9"/>
                    </a:solidFill>
                  </a:tcPr>
                </a:tc>
                <a:tc>
                  <a:txBody>
                    <a:bodyPr/>
                    <a:lstStyle/>
                    <a:p>
                      <a:pPr algn="ctr"/>
                      <a:r>
                        <a:rPr lang="zh-CN" altLang="en-US" sz="2800">
                          <a:latin typeface="Times New Roman" panose="02020603050405020304" pitchFamily="18" charset="0"/>
                          <a:ea typeface="+mn-ea"/>
                          <a:cs typeface="Times New Roman" panose="02020603050405020304" pitchFamily="18" charset="0"/>
                        </a:rPr>
                        <a:t>特点</a:t>
                      </a:r>
                    </a:p>
                  </a:txBody>
                  <a:tcPr>
                    <a:solidFill>
                      <a:srgbClr val="5467A9"/>
                    </a:solidFill>
                  </a:tcPr>
                </a:tc>
                <a:tc>
                  <a:txBody>
                    <a:bodyPr/>
                    <a:lstStyle/>
                    <a:p>
                      <a:pPr algn="ctr"/>
                      <a:r>
                        <a:rPr lang="zh-CN" altLang="en-US" sz="2800">
                          <a:latin typeface="Times New Roman" panose="02020603050405020304" pitchFamily="18" charset="0"/>
                          <a:ea typeface="+mn-ea"/>
                          <a:cs typeface="Times New Roman" panose="02020603050405020304" pitchFamily="18" charset="0"/>
                        </a:rPr>
                        <a:t>举例</a:t>
                      </a:r>
                    </a:p>
                  </a:txBody>
                  <a:tcPr>
                    <a:solidFill>
                      <a:srgbClr val="5467A9"/>
                    </a:solidFill>
                  </a:tcPr>
                </a:tc>
                <a:tc>
                  <a:txBody>
                    <a:bodyPr/>
                    <a:lstStyle/>
                    <a:p>
                      <a:pPr algn="ctr"/>
                      <a:r>
                        <a:rPr lang="zh-CN" altLang="en-US" sz="2800">
                          <a:latin typeface="Times New Roman" panose="02020603050405020304" pitchFamily="18" charset="0"/>
                          <a:ea typeface="+mn-ea"/>
                          <a:cs typeface="Times New Roman" panose="02020603050405020304" pitchFamily="18" charset="0"/>
                        </a:rPr>
                        <a:t>简单表示</a:t>
                      </a:r>
                    </a:p>
                  </a:txBody>
                  <a:tcPr>
                    <a:solidFill>
                      <a:srgbClr val="5467A9"/>
                    </a:solidFill>
                  </a:tcPr>
                </a:tc>
              </a:tr>
              <a:tr h="944795">
                <a:tc>
                  <a:txBody>
                    <a:bodyPr/>
                    <a:lstStyle/>
                    <a:p>
                      <a:pPr algn="ctr"/>
                      <a:r>
                        <a:rPr lang="zh-CN" altLang="en-US" sz="2800" b="1">
                          <a:latin typeface="Times New Roman" panose="02020603050405020304" pitchFamily="18" charset="0"/>
                          <a:ea typeface="+mn-ea"/>
                          <a:cs typeface="Times New Roman" panose="02020603050405020304" pitchFamily="18" charset="0"/>
                        </a:rPr>
                        <a:t>化合反应</a:t>
                      </a:r>
                    </a:p>
                  </a:txBody>
                  <a:tcPr anchor="ctr"/>
                </a:tc>
                <a:tc>
                  <a:txBody>
                    <a:bodyPr/>
                    <a:lstStyle/>
                    <a:p>
                      <a:pPr algn="ctr"/>
                      <a:endParaRPr lang="zh-CN" altLang="en-US" sz="2800" b="1">
                        <a:latin typeface="Times New Roman" panose="02020603050405020304" pitchFamily="18" charset="0"/>
                        <a:ea typeface="+mn-ea"/>
                        <a:cs typeface="Times New Roman" panose="02020603050405020304" pitchFamily="18" charset="0"/>
                      </a:endParaRPr>
                    </a:p>
                  </a:txBody>
                  <a:tcPr anchor="ctr"/>
                </a:tc>
                <a:tc>
                  <a:txBody>
                    <a:bodyPr/>
                    <a:lstStyle/>
                    <a:p>
                      <a:pPr algn="ctr"/>
                      <a:endParaRPr lang="en-US" altLang="zh-CN" sz="2800" b="1">
                        <a:latin typeface="Times New Roman" panose="02020603050405020304" pitchFamily="18" charset="0"/>
                        <a:ea typeface="+mn-ea"/>
                        <a:cs typeface="Times New Roman" panose="02020603050405020304" pitchFamily="18" charset="0"/>
                      </a:endParaRPr>
                    </a:p>
                    <a:p>
                      <a:pPr algn="ctr"/>
                      <a:endParaRPr lang="zh-CN" altLang="en-US" sz="2800" b="1">
                        <a:latin typeface="Times New Roman" panose="02020603050405020304" pitchFamily="18" charset="0"/>
                        <a:ea typeface="+mn-ea"/>
                        <a:cs typeface="Times New Roman" panose="02020603050405020304" pitchFamily="18" charset="0"/>
                      </a:endParaRPr>
                    </a:p>
                  </a:txBody>
                  <a:tcPr anchor="ctr"/>
                </a:tc>
                <a:tc>
                  <a:txBody>
                    <a:bodyPr/>
                    <a:lstStyle/>
                    <a:p>
                      <a:pPr algn="ctr"/>
                      <a:endParaRPr lang="zh-CN" altLang="en-US" sz="2800" b="1">
                        <a:latin typeface="Times New Roman" panose="02020603050405020304" pitchFamily="18" charset="0"/>
                        <a:ea typeface="+mn-ea"/>
                        <a:cs typeface="Times New Roman" panose="02020603050405020304" pitchFamily="18" charset="0"/>
                      </a:endParaRPr>
                    </a:p>
                  </a:txBody>
                  <a:tcPr anchor="ctr"/>
                </a:tc>
              </a:tr>
              <a:tr h="944795">
                <a:tc>
                  <a:txBody>
                    <a:bodyPr/>
                    <a:lstStyle/>
                    <a:p>
                      <a:pPr algn="ctr"/>
                      <a:r>
                        <a:rPr lang="zh-CN" altLang="en-US" sz="2800" b="1">
                          <a:latin typeface="Times New Roman" panose="02020603050405020304" pitchFamily="18" charset="0"/>
                          <a:ea typeface="+mn-ea"/>
                          <a:cs typeface="Times New Roman" panose="02020603050405020304" pitchFamily="18" charset="0"/>
                        </a:rPr>
                        <a:t>分解反应</a:t>
                      </a:r>
                    </a:p>
                  </a:txBody>
                  <a:tcPr anchor="ctr"/>
                </a:tc>
                <a:tc>
                  <a:txBody>
                    <a:bodyPr/>
                    <a:lstStyle/>
                    <a:p>
                      <a:pPr algn="ctr"/>
                      <a:endParaRPr lang="zh-CN" altLang="en-US" sz="2800" b="1">
                        <a:latin typeface="Times New Roman" panose="02020603050405020304" pitchFamily="18" charset="0"/>
                        <a:ea typeface="+mn-ea"/>
                        <a:cs typeface="Times New Roman" panose="02020603050405020304" pitchFamily="18" charset="0"/>
                      </a:endParaRPr>
                    </a:p>
                  </a:txBody>
                  <a:tcPr anchor="ctr"/>
                </a:tc>
                <a:tc>
                  <a:txBody>
                    <a:bodyPr/>
                    <a:lstStyle/>
                    <a:p>
                      <a:pPr algn="ctr"/>
                      <a:endParaRPr lang="en-US" altLang="zh-CN" sz="2800" b="1">
                        <a:latin typeface="Times New Roman" panose="02020603050405020304" pitchFamily="18" charset="0"/>
                        <a:ea typeface="+mn-ea"/>
                        <a:cs typeface="Times New Roman" panose="02020603050405020304" pitchFamily="18" charset="0"/>
                      </a:endParaRPr>
                    </a:p>
                    <a:p>
                      <a:pPr algn="ctr"/>
                      <a:endParaRPr lang="zh-CN" altLang="en-US" sz="2800" b="1">
                        <a:latin typeface="Times New Roman" panose="02020603050405020304" pitchFamily="18" charset="0"/>
                        <a:ea typeface="+mn-ea"/>
                        <a:cs typeface="Times New Roman" panose="02020603050405020304" pitchFamily="18" charset="0"/>
                      </a:endParaRPr>
                    </a:p>
                  </a:txBody>
                  <a:tcPr anchor="ctr"/>
                </a:tc>
                <a:tc>
                  <a:txBody>
                    <a:bodyPr/>
                    <a:lstStyle/>
                    <a:p>
                      <a:pPr algn="ctr"/>
                      <a:endParaRPr lang="zh-CN" altLang="en-US" sz="2800" b="1">
                        <a:latin typeface="Times New Roman" panose="02020603050405020304" pitchFamily="18" charset="0"/>
                        <a:ea typeface="+mn-ea"/>
                        <a:cs typeface="Times New Roman" panose="02020603050405020304" pitchFamily="18" charset="0"/>
                      </a:endParaRPr>
                    </a:p>
                  </a:txBody>
                  <a:tcPr anchor="ctr"/>
                </a:tc>
              </a:tr>
              <a:tr h="944795">
                <a:tc>
                  <a:txBody>
                    <a:bodyPr/>
                    <a:lstStyle/>
                    <a:p>
                      <a:pPr algn="ctr"/>
                      <a:r>
                        <a:rPr lang="zh-CN" altLang="en-US" sz="2800" b="1">
                          <a:latin typeface="Times New Roman" panose="02020603050405020304" pitchFamily="18" charset="0"/>
                          <a:ea typeface="+mn-ea"/>
                          <a:cs typeface="Times New Roman" panose="02020603050405020304" pitchFamily="18" charset="0"/>
                        </a:rPr>
                        <a:t>置换反应</a:t>
                      </a:r>
                    </a:p>
                  </a:txBody>
                  <a:tcPr anchor="ctr"/>
                </a:tc>
                <a:tc>
                  <a:txBody>
                    <a:bodyPr/>
                    <a:lstStyle/>
                    <a:p>
                      <a:pPr algn="ctr"/>
                      <a:endParaRPr lang="zh-CN" altLang="en-US" sz="2800" b="1">
                        <a:latin typeface="Times New Roman" panose="02020603050405020304" pitchFamily="18" charset="0"/>
                        <a:ea typeface="+mn-ea"/>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lang="en-US" altLang="zh-CN" sz="2800" b="1">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ct val="0"/>
                        </a:spcBef>
                        <a:spcAft>
                          <a:spcPct val="0"/>
                        </a:spcAft>
                        <a:buClrTx/>
                        <a:buSzTx/>
                        <a:buFontTx/>
                        <a:buNone/>
                        <a:defRPr/>
                      </a:pPr>
                      <a:endParaRPr lang="zh-CN" altLang="en-US" sz="2800" b="1">
                        <a:latin typeface="Times New Roman" panose="02020603050405020304" pitchFamily="18" charset="0"/>
                        <a:ea typeface="+mn-ea"/>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lang="zh-CN" altLang="en-US" sz="2800" b="1" dirty="0">
                        <a:latin typeface="Times New Roman" panose="02020603050405020304" pitchFamily="18" charset="0"/>
                        <a:ea typeface="+mn-ea"/>
                        <a:cs typeface="Times New Roman" panose="02020603050405020304" pitchFamily="18" charset="0"/>
                      </a:endParaRPr>
                    </a:p>
                  </a:txBody>
                  <a:tcPr anchor="ctr"/>
                </a:tc>
              </a:tr>
            </a:tbl>
          </a:graphicData>
        </a:graphic>
      </p:graphicFrame>
      <p:sp>
        <p:nvSpPr>
          <p:cNvPr id="6" name="文本框 5"/>
          <p:cNvSpPr txBox="1"/>
          <p:nvPr/>
        </p:nvSpPr>
        <p:spPr>
          <a:xfrm>
            <a:off x="2554824" y="4010004"/>
            <a:ext cx="2007750" cy="523220"/>
          </a:xfrm>
          <a:prstGeom prst="rect">
            <a:avLst/>
          </a:prstGeom>
          <a:noFill/>
        </p:spPr>
        <p:txBody>
          <a:bodyPr wrap="square">
            <a:spAutoFit/>
          </a:bodyPr>
          <a:lstStyle/>
          <a:p>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“一变多”</a:t>
            </a:r>
            <a:endParaRPr lang="zh-CN" altLang="en-US"/>
          </a:p>
        </p:txBody>
      </p:sp>
      <p:sp>
        <p:nvSpPr>
          <p:cNvPr id="7" name="文本框 6"/>
          <p:cNvSpPr txBox="1"/>
          <p:nvPr/>
        </p:nvSpPr>
        <p:spPr>
          <a:xfrm>
            <a:off x="2554824" y="3009475"/>
            <a:ext cx="2007750" cy="523220"/>
          </a:xfrm>
          <a:prstGeom prst="rect">
            <a:avLst/>
          </a:prstGeom>
          <a:noFill/>
        </p:spPr>
        <p:txBody>
          <a:bodyPr wrap="square">
            <a:spAutoFit/>
          </a:bodyPr>
          <a:lstStyle/>
          <a:p>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“多变一”</a:t>
            </a:r>
            <a:endParaRPr lang="zh-CN" altLang="en-US"/>
          </a:p>
        </p:txBody>
      </p:sp>
      <p:sp>
        <p:nvSpPr>
          <p:cNvPr id="8" name="文本框 7"/>
          <p:cNvSpPr txBox="1"/>
          <p:nvPr/>
        </p:nvSpPr>
        <p:spPr>
          <a:xfrm>
            <a:off x="2554824" y="5010533"/>
            <a:ext cx="2007750" cy="523220"/>
          </a:xfrm>
          <a:prstGeom prst="rect">
            <a:avLst/>
          </a:prstGeom>
          <a:noFill/>
        </p:spPr>
        <p:txBody>
          <a:bodyPr wrap="square">
            <a:spAutoFit/>
          </a:bodyPr>
          <a:lstStyle/>
          <a:p>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“一换一”</a:t>
            </a:r>
            <a:endParaRPr lang="zh-CN" altLang="en-US"/>
          </a:p>
        </p:txBody>
      </p:sp>
      <p:graphicFrame>
        <p:nvGraphicFramePr>
          <p:cNvPr id="9" name="对象 8"/>
          <p:cNvGraphicFramePr>
            <a:graphicFrameLocks noChangeAspect="1"/>
          </p:cNvGraphicFramePr>
          <p:nvPr/>
        </p:nvGraphicFramePr>
        <p:xfrm>
          <a:off x="5553075" y="2998788"/>
          <a:ext cx="2478088" cy="812800"/>
        </p:xfrm>
        <a:graphic>
          <a:graphicData uri="http://schemas.openxmlformats.org/presentationml/2006/ole">
            <mc:AlternateContent xmlns:mc="http://schemas.openxmlformats.org/markup-compatibility/2006">
              <mc:Choice xmlns:v="urn:schemas-microsoft-com:vml" Requires="v">
                <p:oleObj spid="_x0000_s6148" name="Equation" r:id="rId4" imgW="60045600" imgH="19507200" progId="Equation.DSMT4">
                  <p:embed/>
                </p:oleObj>
              </mc:Choice>
              <mc:Fallback>
                <p:oleObj name="Equation" r:id="rId4" imgW="60045600" imgH="19507200" progId="Equation.DSMT4">
                  <p:embed/>
                  <p:pic>
                    <p:nvPicPr>
                      <p:cNvPr id="0" name="OLE substitute image"/>
                      <p:cNvPicPr/>
                      <p:nvPr/>
                    </p:nvPicPr>
                    <p:blipFill>
                      <a:blip r:embed="rId5"/>
                      <a:stretch>
                        <a:fillRect/>
                      </a:stretch>
                    </p:blipFill>
                    <p:spPr>
                      <a:xfrm>
                        <a:off x="5553075" y="2998788"/>
                        <a:ext cx="2478088" cy="812800"/>
                      </a:xfrm>
                      <a:prstGeom prst="rect">
                        <a:avLst/>
                      </a:prstGeom>
                      <a:noFill/>
                    </p:spPr>
                  </p:pic>
                </p:oleObj>
              </mc:Fallback>
            </mc:AlternateContent>
          </a:graphicData>
        </a:graphic>
      </p:graphicFrame>
      <p:graphicFrame>
        <p:nvGraphicFramePr>
          <p:cNvPr id="11" name="对象 10"/>
          <p:cNvGraphicFramePr>
            <a:graphicFrameLocks noChangeAspect="1"/>
          </p:cNvGraphicFramePr>
          <p:nvPr/>
        </p:nvGraphicFramePr>
        <p:xfrm>
          <a:off x="4600575" y="4806950"/>
          <a:ext cx="4171950" cy="838200"/>
        </p:xfrm>
        <a:graphic>
          <a:graphicData uri="http://schemas.openxmlformats.org/presentationml/2006/ole">
            <mc:AlternateContent xmlns:mc="http://schemas.openxmlformats.org/markup-compatibility/2006">
              <mc:Choice xmlns:v="urn:schemas-microsoft-com:vml" Requires="v">
                <p:oleObj spid="_x0000_s6149" name="Equation" r:id="rId6" imgW="101193600" imgH="20116800" progId="Equation.DSMT4">
                  <p:embed/>
                </p:oleObj>
              </mc:Choice>
              <mc:Fallback>
                <p:oleObj name="Equation" r:id="rId6" imgW="101193600" imgH="20116800" progId="Equation.DSMT4">
                  <p:embed/>
                  <p:pic>
                    <p:nvPicPr>
                      <p:cNvPr id="0" name="OLE substitute image"/>
                      <p:cNvPicPr/>
                      <p:nvPr/>
                    </p:nvPicPr>
                    <p:blipFill>
                      <a:blip r:embed="rId7"/>
                      <a:stretch>
                        <a:fillRect/>
                      </a:stretch>
                    </p:blipFill>
                    <p:spPr>
                      <a:xfrm>
                        <a:off x="4600575" y="4806950"/>
                        <a:ext cx="4171950" cy="838200"/>
                      </a:xfrm>
                      <a:prstGeom prst="rect">
                        <a:avLst/>
                      </a:prstGeom>
                      <a:noFill/>
                    </p:spPr>
                  </p:pic>
                </p:oleObj>
              </mc:Fallback>
            </mc:AlternateContent>
          </a:graphicData>
        </a:graphic>
      </p:graphicFrame>
      <p:graphicFrame>
        <p:nvGraphicFramePr>
          <p:cNvPr id="12" name="对象 11"/>
          <p:cNvGraphicFramePr>
            <a:graphicFrameLocks noChangeAspect="1"/>
          </p:cNvGraphicFramePr>
          <p:nvPr/>
        </p:nvGraphicFramePr>
        <p:xfrm>
          <a:off x="4822825" y="3848100"/>
          <a:ext cx="3840163" cy="889000"/>
        </p:xfrm>
        <a:graphic>
          <a:graphicData uri="http://schemas.openxmlformats.org/presentationml/2006/ole">
            <mc:AlternateContent xmlns:mc="http://schemas.openxmlformats.org/markup-compatibility/2006">
              <mc:Choice xmlns:v="urn:schemas-microsoft-com:vml" Requires="v">
                <p:oleObj spid="_x0000_s6150" name="Equation" r:id="rId8" imgW="92964000" imgH="21336000" progId="Equation.DSMT4">
                  <p:embed/>
                </p:oleObj>
              </mc:Choice>
              <mc:Fallback>
                <p:oleObj name="Equation" r:id="rId8" imgW="92964000" imgH="21336000" progId="Equation.DSMT4">
                  <p:embed/>
                  <p:pic>
                    <p:nvPicPr>
                      <p:cNvPr id="0" name="OLE substitute image"/>
                      <p:cNvPicPr/>
                      <p:nvPr/>
                    </p:nvPicPr>
                    <p:blipFill>
                      <a:blip r:embed="rId9"/>
                      <a:stretch>
                        <a:fillRect/>
                      </a:stretch>
                    </p:blipFill>
                    <p:spPr>
                      <a:xfrm>
                        <a:off x="4822825" y="3848100"/>
                        <a:ext cx="3840163" cy="889000"/>
                      </a:xfrm>
                      <a:prstGeom prst="rect">
                        <a:avLst/>
                      </a:prstGeom>
                      <a:noFill/>
                    </p:spPr>
                  </p:pic>
                </p:oleObj>
              </mc:Fallback>
            </mc:AlternateContent>
          </a:graphicData>
        </a:graphic>
      </p:graphicFrame>
      <p:sp>
        <p:nvSpPr>
          <p:cNvPr id="13" name="文本框 12"/>
          <p:cNvSpPr txBox="1"/>
          <p:nvPr/>
        </p:nvSpPr>
        <p:spPr>
          <a:xfrm>
            <a:off x="9171104" y="3009475"/>
            <a:ext cx="2652595" cy="523220"/>
          </a:xfrm>
          <a:prstGeom prst="rect">
            <a:avLst/>
          </a:prstGeom>
          <a:noFill/>
        </p:spPr>
        <p:txBody>
          <a:bodyPr wrap="square">
            <a:spAutoFit/>
          </a:bodyPr>
          <a:lstStyle/>
          <a:p>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A</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B</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a:t>
            </a:r>
            <a:r>
              <a:rPr kumimoji="0" lang="en-US" altLang="zh-CN" sz="2800" b="1" i="0" u="none" strike="noStrike" kern="1200" cap="none" spc="0" normalizeH="0" baseline="0" noProof="0">
                <a:ln>
                  <a:noFill/>
                </a:ln>
                <a:solidFill>
                  <a:prstClr val="black"/>
                </a:solidFill>
                <a:effectLst/>
                <a:uLnTx/>
                <a:uFillTx/>
                <a:latin typeface="+mn-ea"/>
                <a:cs typeface="Times New Roman" panose="02020603050405020304" pitchFamily="18" charset="0"/>
                <a:sym typeface="+mn-ea"/>
              </a:rPr>
              <a:t>…</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→C</a:t>
            </a:r>
            <a:endParaRPr lang="zh-CN" altLang="en-US"/>
          </a:p>
        </p:txBody>
      </p:sp>
      <p:sp>
        <p:nvSpPr>
          <p:cNvPr id="14" name="文本框 13"/>
          <p:cNvSpPr txBox="1"/>
          <p:nvPr/>
        </p:nvSpPr>
        <p:spPr>
          <a:xfrm>
            <a:off x="9171103" y="3987152"/>
            <a:ext cx="2683594" cy="523220"/>
          </a:xfrm>
          <a:prstGeom prst="rect">
            <a:avLst/>
          </a:prstGeom>
          <a:noFill/>
        </p:spPr>
        <p:txBody>
          <a:bodyPr wrap="square">
            <a:spAutoFit/>
          </a:bodyPr>
          <a:lstStyle/>
          <a:p>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A → B</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C</a:t>
            </a:r>
            <a:r>
              <a:rPr lang="zh-CN" altLang="en-US" sz="2800" b="1">
                <a:solidFill>
                  <a:prstClr val="black"/>
                </a:solidFill>
                <a:latin typeface="Times New Roman" panose="02020603050405020304" pitchFamily="18" charset="0"/>
                <a:cs typeface="Times New Roman" panose="02020603050405020304" pitchFamily="18" charset="0"/>
                <a:sym typeface="+mn-ea"/>
              </a:rPr>
              <a:t>＋</a:t>
            </a:r>
            <a:r>
              <a:rPr kumimoji="0" lang="en-US" altLang="zh-CN" sz="1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 </a:t>
            </a:r>
            <a:r>
              <a:rPr lang="en-US" altLang="zh-CN" sz="2800" b="1">
                <a:solidFill>
                  <a:prstClr val="black"/>
                </a:solidFill>
                <a:latin typeface="+mn-ea"/>
                <a:cs typeface="Times New Roman" panose="02020603050405020304" pitchFamily="18" charset="0"/>
                <a:sym typeface="+mn-ea"/>
              </a:rPr>
              <a:t>…</a:t>
            </a:r>
            <a:endParaRPr lang="zh-CN" altLang="en-US" sz="2800">
              <a:latin typeface="+mn-ea"/>
            </a:endParaRPr>
          </a:p>
        </p:txBody>
      </p:sp>
      <p:sp>
        <p:nvSpPr>
          <p:cNvPr id="15" name="文本框 14"/>
          <p:cNvSpPr txBox="1"/>
          <p:nvPr/>
        </p:nvSpPr>
        <p:spPr>
          <a:xfrm>
            <a:off x="8900444" y="4939040"/>
            <a:ext cx="2954253" cy="523220"/>
          </a:xfrm>
          <a:prstGeom prst="rect">
            <a:avLst/>
          </a:prstGeom>
          <a:noFill/>
        </p:spPr>
        <p:txBody>
          <a:bodyPr wrap="square">
            <a:spAutoFit/>
          </a:bodyPr>
          <a:lstStyle/>
          <a:p>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A</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BC</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mn-ea"/>
              </a:rPr>
              <a:t> → B</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AC</a:t>
            </a: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3"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3" name="文本框 2"/>
          <p:cNvSpPr txBox="1"/>
          <p:nvPr/>
        </p:nvSpPr>
        <p:spPr>
          <a:xfrm>
            <a:off x="666994" y="900702"/>
            <a:ext cx="5033415" cy="609398"/>
          </a:xfrm>
          <a:prstGeom prst="rect">
            <a:avLst/>
          </a:prstGeom>
          <a:noFill/>
        </p:spPr>
        <p:txBody>
          <a:bodyPr wrap="square" rtlCol="0">
            <a:spAutoFit/>
          </a:bodyPr>
          <a:lstStyle/>
          <a:p>
            <a:pPr marL="457200" indent="-457200">
              <a:lnSpc>
                <a:spcPct val="120000"/>
              </a:lnSpc>
              <a:buFont typeface="Wingdings" panose="05000000000000000000" charset="0"/>
              <a:buChar char="l"/>
            </a:pPr>
            <a:r>
              <a:rPr lang="zh-CN" altLang="en-US" sz="2800" b="1" spc="300">
                <a:solidFill>
                  <a:srgbClr val="5467A9"/>
                </a:solidFill>
                <a:latin typeface="微软雅黑" panose="020B0503020204020204" pitchFamily="34" charset="-122"/>
                <a:ea typeface="微软雅黑" panose="020B0503020204020204" pitchFamily="34" charset="-122"/>
              </a:rPr>
              <a:t>金属活动性顺序及应用</a:t>
            </a:r>
          </a:p>
        </p:txBody>
      </p:sp>
      <p:sp>
        <p:nvSpPr>
          <p:cNvPr id="5" name="文本框 4"/>
          <p:cNvSpPr txBox="1"/>
          <p:nvPr/>
        </p:nvSpPr>
        <p:spPr>
          <a:xfrm>
            <a:off x="696665" y="1657759"/>
            <a:ext cx="10681407" cy="738664"/>
          </a:xfrm>
          <a:prstGeom prst="rect">
            <a:avLst/>
          </a:prstGeom>
          <a:noFill/>
        </p:spPr>
        <p:txBody>
          <a:bodyPr wrap="square">
            <a:spAutoFit/>
          </a:bodyPr>
          <a:lstStyle/>
          <a:p>
            <a:pPr>
              <a:lnSpc>
                <a:spcPct val="150000"/>
              </a:lnSpc>
            </a:pP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1</a:t>
            </a:r>
            <a:r>
              <a:rPr lang="zh-CN" altLang="en-US" sz="2800" b="1">
                <a:solidFill>
                  <a:prstClr val="black"/>
                </a:solidFill>
                <a:latin typeface="Times New Roman" panose="02020603050405020304" pitchFamily="18" charset="0"/>
                <a:cs typeface="Times New Roman" panose="02020603050405020304" pitchFamily="18" charset="0"/>
              </a:rPr>
              <a:t>．</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金属活动性顺序</a:t>
            </a:r>
            <a:endPar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8" name="组合 7"/>
          <p:cNvGrpSpPr/>
          <p:nvPr/>
        </p:nvGrpSpPr>
        <p:grpSpPr>
          <a:xfrm>
            <a:off x="656308" y="2357515"/>
            <a:ext cx="10894786" cy="1303177"/>
            <a:chOff x="413657" y="2204575"/>
            <a:chExt cx="10894786" cy="1303177"/>
          </a:xfrm>
        </p:grpSpPr>
        <p:sp>
          <p:nvSpPr>
            <p:cNvPr id="9" name="文本框 8"/>
            <p:cNvSpPr txBox="1"/>
            <p:nvPr/>
          </p:nvSpPr>
          <p:spPr>
            <a:xfrm>
              <a:off x="413657" y="2204575"/>
              <a:ext cx="899885" cy="1303177"/>
            </a:xfrm>
            <a:prstGeom prst="rect">
              <a:avLst/>
            </a:prstGeom>
            <a:noFill/>
          </p:spPr>
          <p:txBody>
            <a:bodyPr wrap="square" rtlCol="0">
              <a:spAutoFit/>
            </a:bodyPr>
            <a:lstStyle/>
            <a:p>
              <a:pPr algn="ctr">
                <a:lnSpc>
                  <a:spcPct val="150000"/>
                </a:lnSpc>
              </a:pPr>
              <a:r>
                <a:rPr lang="en-US" altLang="zh-CN" sz="2800" b="1">
                  <a:latin typeface="Times New Roman" panose="02020603050405020304" pitchFamily="18" charset="0"/>
                  <a:ea typeface="宋体" panose="02010600030101010101" pitchFamily="2" charset="-122"/>
                </a:rPr>
                <a:t>K</a:t>
              </a:r>
            </a:p>
            <a:p>
              <a:pPr algn="ctr">
                <a:lnSpc>
                  <a:spcPct val="150000"/>
                </a:lnSpc>
              </a:pPr>
              <a:r>
                <a:rPr lang="zh-CN" altLang="en-US" sz="2800" b="1">
                  <a:latin typeface="Times New Roman" panose="02020603050405020304" pitchFamily="18" charset="0"/>
                  <a:ea typeface="宋体" panose="02010600030101010101" pitchFamily="2" charset="-122"/>
                </a:rPr>
                <a:t>钾</a:t>
              </a:r>
            </a:p>
          </p:txBody>
        </p:sp>
        <p:sp>
          <p:nvSpPr>
            <p:cNvPr id="11" name="文本框 10"/>
            <p:cNvSpPr txBox="1"/>
            <p:nvPr/>
          </p:nvSpPr>
          <p:spPr>
            <a:xfrm>
              <a:off x="1127578" y="2204575"/>
              <a:ext cx="899885" cy="1303177"/>
            </a:xfrm>
            <a:prstGeom prst="rect">
              <a:avLst/>
            </a:prstGeom>
            <a:noFill/>
          </p:spPr>
          <p:txBody>
            <a:bodyPr wrap="square" rtlCol="0">
              <a:spAutoFit/>
            </a:bodyPr>
            <a:lstStyle/>
            <a:p>
              <a:pPr algn="ctr">
                <a:lnSpc>
                  <a:spcPct val="150000"/>
                </a:lnSpc>
              </a:pPr>
              <a:r>
                <a:rPr lang="en-US" altLang="zh-CN" sz="2800" b="1">
                  <a:latin typeface="Times New Roman" panose="02020603050405020304" pitchFamily="18" charset="0"/>
                  <a:ea typeface="宋体" panose="02010600030101010101" pitchFamily="2" charset="-122"/>
                </a:rPr>
                <a:t>Ca</a:t>
              </a:r>
            </a:p>
            <a:p>
              <a:pPr algn="ctr">
                <a:lnSpc>
                  <a:spcPct val="150000"/>
                </a:lnSpc>
              </a:pPr>
              <a:r>
                <a:rPr lang="zh-CN" altLang="en-US" sz="2800" b="1">
                  <a:latin typeface="Times New Roman" panose="02020603050405020304" pitchFamily="18" charset="0"/>
                  <a:ea typeface="宋体" panose="02010600030101010101" pitchFamily="2" charset="-122"/>
                </a:rPr>
                <a:t>钙</a:t>
              </a:r>
            </a:p>
          </p:txBody>
        </p:sp>
        <p:sp>
          <p:nvSpPr>
            <p:cNvPr id="12" name="文本框 11"/>
            <p:cNvSpPr txBox="1"/>
            <p:nvPr/>
          </p:nvSpPr>
          <p:spPr>
            <a:xfrm>
              <a:off x="1841499" y="2204575"/>
              <a:ext cx="899885" cy="1303177"/>
            </a:xfrm>
            <a:prstGeom prst="rect">
              <a:avLst/>
            </a:prstGeom>
            <a:noFill/>
          </p:spPr>
          <p:txBody>
            <a:bodyPr wrap="square" rtlCol="0">
              <a:spAutoFit/>
            </a:bodyPr>
            <a:lstStyle/>
            <a:p>
              <a:pPr algn="ctr">
                <a:lnSpc>
                  <a:spcPct val="150000"/>
                </a:lnSpc>
              </a:pPr>
              <a:r>
                <a:rPr lang="en-US" altLang="zh-CN" sz="2800" b="1">
                  <a:latin typeface="Times New Roman" panose="02020603050405020304" pitchFamily="18" charset="0"/>
                  <a:ea typeface="宋体" panose="02010600030101010101" pitchFamily="2" charset="-122"/>
                </a:rPr>
                <a:t>Na</a:t>
              </a:r>
            </a:p>
            <a:p>
              <a:pPr algn="ctr">
                <a:lnSpc>
                  <a:spcPct val="150000"/>
                </a:lnSpc>
              </a:pPr>
              <a:r>
                <a:rPr lang="zh-CN" altLang="en-US" sz="2800" b="1">
                  <a:latin typeface="Times New Roman" panose="02020603050405020304" pitchFamily="18" charset="0"/>
                  <a:ea typeface="宋体" panose="02010600030101010101" pitchFamily="2" charset="-122"/>
                </a:rPr>
                <a:t>钠</a:t>
              </a:r>
            </a:p>
          </p:txBody>
        </p:sp>
        <p:sp>
          <p:nvSpPr>
            <p:cNvPr id="13" name="文本框 12"/>
            <p:cNvSpPr txBox="1"/>
            <p:nvPr/>
          </p:nvSpPr>
          <p:spPr>
            <a:xfrm>
              <a:off x="2555420" y="2204575"/>
              <a:ext cx="899885" cy="1303177"/>
            </a:xfrm>
            <a:prstGeom prst="rect">
              <a:avLst/>
            </a:prstGeom>
            <a:noFill/>
          </p:spPr>
          <p:txBody>
            <a:bodyPr wrap="square" rtlCol="0">
              <a:spAutoFit/>
            </a:bodyPr>
            <a:lstStyle/>
            <a:p>
              <a:pPr algn="ctr">
                <a:lnSpc>
                  <a:spcPct val="150000"/>
                </a:lnSpc>
              </a:pPr>
              <a:r>
                <a:rPr lang="en-US" altLang="zh-CN" sz="2800" b="1">
                  <a:latin typeface="Times New Roman" panose="02020603050405020304" pitchFamily="18" charset="0"/>
                  <a:ea typeface="宋体" panose="02010600030101010101" pitchFamily="2" charset="-122"/>
                </a:rPr>
                <a:t>Mg</a:t>
              </a:r>
            </a:p>
            <a:p>
              <a:pPr algn="ctr">
                <a:lnSpc>
                  <a:spcPct val="150000"/>
                </a:lnSpc>
              </a:pPr>
              <a:r>
                <a:rPr lang="zh-CN" altLang="en-US" sz="2800" b="1">
                  <a:latin typeface="Times New Roman" panose="02020603050405020304" pitchFamily="18" charset="0"/>
                  <a:ea typeface="宋体" panose="02010600030101010101" pitchFamily="2" charset="-122"/>
                </a:rPr>
                <a:t>镁</a:t>
              </a:r>
            </a:p>
          </p:txBody>
        </p:sp>
        <p:sp>
          <p:nvSpPr>
            <p:cNvPr id="14" name="文本框 13"/>
            <p:cNvSpPr txBox="1"/>
            <p:nvPr/>
          </p:nvSpPr>
          <p:spPr>
            <a:xfrm>
              <a:off x="3269341" y="2204575"/>
              <a:ext cx="899885" cy="1303177"/>
            </a:xfrm>
            <a:prstGeom prst="rect">
              <a:avLst/>
            </a:prstGeom>
            <a:noFill/>
          </p:spPr>
          <p:txBody>
            <a:bodyPr wrap="square" rtlCol="0">
              <a:spAutoFit/>
            </a:bodyPr>
            <a:lstStyle/>
            <a:p>
              <a:pPr algn="ctr">
                <a:lnSpc>
                  <a:spcPct val="150000"/>
                </a:lnSpc>
              </a:pPr>
              <a:r>
                <a:rPr lang="en-US" altLang="zh-CN" sz="2800" b="1">
                  <a:latin typeface="Times New Roman" panose="02020603050405020304" pitchFamily="18" charset="0"/>
                  <a:ea typeface="宋体" panose="02010600030101010101" pitchFamily="2" charset="-122"/>
                </a:rPr>
                <a:t>Al</a:t>
              </a:r>
            </a:p>
            <a:p>
              <a:pPr algn="ctr">
                <a:lnSpc>
                  <a:spcPct val="150000"/>
                </a:lnSpc>
              </a:pPr>
              <a:r>
                <a:rPr lang="zh-CN" altLang="en-US" sz="2800" b="1">
                  <a:latin typeface="Times New Roman" panose="02020603050405020304" pitchFamily="18" charset="0"/>
                  <a:ea typeface="宋体" panose="02010600030101010101" pitchFamily="2" charset="-122"/>
                </a:rPr>
                <a:t>铝</a:t>
              </a:r>
            </a:p>
          </p:txBody>
        </p:sp>
        <p:sp>
          <p:nvSpPr>
            <p:cNvPr id="15" name="文本框 14"/>
            <p:cNvSpPr txBox="1"/>
            <p:nvPr/>
          </p:nvSpPr>
          <p:spPr>
            <a:xfrm>
              <a:off x="3983262" y="2204575"/>
              <a:ext cx="899885" cy="1303177"/>
            </a:xfrm>
            <a:prstGeom prst="rect">
              <a:avLst/>
            </a:prstGeom>
            <a:noFill/>
          </p:spPr>
          <p:txBody>
            <a:bodyPr wrap="square" rtlCol="0">
              <a:spAutoFit/>
            </a:bodyPr>
            <a:lstStyle/>
            <a:p>
              <a:pPr algn="ctr">
                <a:lnSpc>
                  <a:spcPct val="150000"/>
                </a:lnSpc>
              </a:pPr>
              <a:r>
                <a:rPr lang="en-US" altLang="zh-CN" sz="2800" b="1">
                  <a:latin typeface="Times New Roman" panose="02020603050405020304" pitchFamily="18" charset="0"/>
                  <a:ea typeface="宋体" panose="02010600030101010101" pitchFamily="2" charset="-122"/>
                </a:rPr>
                <a:t>Zn</a:t>
              </a:r>
            </a:p>
            <a:p>
              <a:pPr algn="ctr">
                <a:lnSpc>
                  <a:spcPct val="150000"/>
                </a:lnSpc>
              </a:pPr>
              <a:r>
                <a:rPr lang="zh-CN" altLang="en-US" sz="2800" b="1">
                  <a:latin typeface="Times New Roman" panose="02020603050405020304" pitchFamily="18" charset="0"/>
                  <a:ea typeface="宋体" panose="02010600030101010101" pitchFamily="2" charset="-122"/>
                </a:rPr>
                <a:t>锌</a:t>
              </a:r>
            </a:p>
          </p:txBody>
        </p:sp>
        <p:sp>
          <p:nvSpPr>
            <p:cNvPr id="16" name="文本框 15"/>
            <p:cNvSpPr txBox="1"/>
            <p:nvPr/>
          </p:nvSpPr>
          <p:spPr>
            <a:xfrm>
              <a:off x="4697183" y="2204575"/>
              <a:ext cx="899885" cy="1303177"/>
            </a:xfrm>
            <a:prstGeom prst="rect">
              <a:avLst/>
            </a:prstGeom>
            <a:noFill/>
          </p:spPr>
          <p:txBody>
            <a:bodyPr wrap="square" rtlCol="0">
              <a:spAutoFit/>
            </a:bodyPr>
            <a:lstStyle/>
            <a:p>
              <a:pPr algn="ctr">
                <a:lnSpc>
                  <a:spcPct val="150000"/>
                </a:lnSpc>
              </a:pPr>
              <a:r>
                <a:rPr lang="en-US" altLang="zh-CN" sz="2800" b="1">
                  <a:latin typeface="Times New Roman" panose="02020603050405020304" pitchFamily="18" charset="0"/>
                  <a:ea typeface="宋体" panose="02010600030101010101" pitchFamily="2" charset="-122"/>
                </a:rPr>
                <a:t>Fe</a:t>
              </a:r>
            </a:p>
            <a:p>
              <a:pPr algn="ctr">
                <a:lnSpc>
                  <a:spcPct val="150000"/>
                </a:lnSpc>
              </a:pPr>
              <a:r>
                <a:rPr lang="zh-CN" altLang="en-US" sz="2800" b="1">
                  <a:latin typeface="Times New Roman" panose="02020603050405020304" pitchFamily="18" charset="0"/>
                  <a:ea typeface="宋体" panose="02010600030101010101" pitchFamily="2" charset="-122"/>
                </a:rPr>
                <a:t>铁</a:t>
              </a:r>
            </a:p>
          </p:txBody>
        </p:sp>
        <p:sp>
          <p:nvSpPr>
            <p:cNvPr id="17" name="文本框 16"/>
            <p:cNvSpPr txBox="1"/>
            <p:nvPr/>
          </p:nvSpPr>
          <p:spPr>
            <a:xfrm>
              <a:off x="5411104" y="2204575"/>
              <a:ext cx="899885" cy="1303177"/>
            </a:xfrm>
            <a:prstGeom prst="rect">
              <a:avLst/>
            </a:prstGeom>
            <a:noFill/>
          </p:spPr>
          <p:txBody>
            <a:bodyPr wrap="square" rtlCol="0">
              <a:spAutoFit/>
            </a:bodyPr>
            <a:lstStyle/>
            <a:p>
              <a:pPr algn="ctr">
                <a:lnSpc>
                  <a:spcPct val="150000"/>
                </a:lnSpc>
              </a:pPr>
              <a:r>
                <a:rPr lang="en-US" altLang="zh-CN" sz="2800" b="1">
                  <a:latin typeface="Times New Roman" panose="02020603050405020304" pitchFamily="18" charset="0"/>
                  <a:ea typeface="宋体" panose="02010600030101010101" pitchFamily="2" charset="-122"/>
                </a:rPr>
                <a:t>Sn</a:t>
              </a:r>
            </a:p>
            <a:p>
              <a:pPr algn="ctr">
                <a:lnSpc>
                  <a:spcPct val="150000"/>
                </a:lnSpc>
              </a:pPr>
              <a:r>
                <a:rPr lang="zh-CN" altLang="en-US" sz="2800" b="1">
                  <a:latin typeface="Times New Roman" panose="02020603050405020304" pitchFamily="18" charset="0"/>
                  <a:ea typeface="宋体" panose="02010600030101010101" pitchFamily="2" charset="-122"/>
                </a:rPr>
                <a:t>锡</a:t>
              </a:r>
            </a:p>
          </p:txBody>
        </p:sp>
        <p:sp>
          <p:nvSpPr>
            <p:cNvPr id="18" name="文本框 17"/>
            <p:cNvSpPr txBox="1"/>
            <p:nvPr/>
          </p:nvSpPr>
          <p:spPr>
            <a:xfrm>
              <a:off x="6125025" y="2204575"/>
              <a:ext cx="899885" cy="1303177"/>
            </a:xfrm>
            <a:prstGeom prst="rect">
              <a:avLst/>
            </a:prstGeom>
            <a:noFill/>
          </p:spPr>
          <p:txBody>
            <a:bodyPr wrap="square" rtlCol="0">
              <a:spAutoFit/>
            </a:bodyPr>
            <a:lstStyle/>
            <a:p>
              <a:pPr algn="ctr">
                <a:lnSpc>
                  <a:spcPct val="150000"/>
                </a:lnSpc>
              </a:pPr>
              <a:r>
                <a:rPr lang="en-US" altLang="zh-CN" sz="2800" b="1">
                  <a:latin typeface="Times New Roman" panose="02020603050405020304" pitchFamily="18" charset="0"/>
                  <a:ea typeface="宋体" panose="02010600030101010101" pitchFamily="2" charset="-122"/>
                </a:rPr>
                <a:t>Pb</a:t>
              </a:r>
            </a:p>
            <a:p>
              <a:pPr algn="ctr">
                <a:lnSpc>
                  <a:spcPct val="150000"/>
                </a:lnSpc>
              </a:pPr>
              <a:r>
                <a:rPr lang="zh-CN" altLang="en-US" sz="2800" b="1">
                  <a:latin typeface="Times New Roman" panose="02020603050405020304" pitchFamily="18" charset="0"/>
                  <a:ea typeface="宋体" panose="02010600030101010101" pitchFamily="2" charset="-122"/>
                </a:rPr>
                <a:t>铅</a:t>
              </a:r>
            </a:p>
          </p:txBody>
        </p:sp>
        <p:sp>
          <p:nvSpPr>
            <p:cNvPr id="19" name="文本框 18"/>
            <p:cNvSpPr txBox="1"/>
            <p:nvPr/>
          </p:nvSpPr>
          <p:spPr>
            <a:xfrm>
              <a:off x="6418304" y="2204575"/>
              <a:ext cx="1741170" cy="1303177"/>
            </a:xfrm>
            <a:prstGeom prst="rect">
              <a:avLst/>
            </a:prstGeom>
            <a:noFill/>
          </p:spPr>
          <p:txBody>
            <a:bodyPr wrap="square" rtlCol="0">
              <a:spAutoFit/>
            </a:bodyPr>
            <a:lstStyle/>
            <a:p>
              <a:pPr algn="ctr">
                <a:lnSpc>
                  <a:spcPct val="150000"/>
                </a:lnSpc>
              </a:pPr>
              <a:r>
                <a:rPr lang="zh-CN" altLang="en-US" sz="2800" b="1">
                  <a:solidFill>
                    <a:srgbClr val="F1BB00"/>
                  </a:solidFill>
                  <a:latin typeface="Times New Roman" panose="02020603050405020304" pitchFamily="18" charset="0"/>
                  <a:ea typeface="宋体" panose="02010600030101010101" pitchFamily="2" charset="-122"/>
                </a:rPr>
                <a:t>（</a:t>
              </a:r>
              <a:r>
                <a:rPr lang="en-US" altLang="zh-CN" sz="2800" b="1">
                  <a:solidFill>
                    <a:srgbClr val="F1BB00"/>
                  </a:solidFill>
                  <a:latin typeface="Times New Roman" panose="02020603050405020304" pitchFamily="18" charset="0"/>
                  <a:ea typeface="宋体" panose="02010600030101010101" pitchFamily="2" charset="-122"/>
                </a:rPr>
                <a:t>H</a:t>
              </a:r>
              <a:r>
                <a:rPr lang="zh-CN" altLang="en-US" sz="2800" b="1">
                  <a:solidFill>
                    <a:srgbClr val="F1BB00"/>
                  </a:solidFill>
                  <a:latin typeface="Times New Roman" panose="02020603050405020304" pitchFamily="18" charset="0"/>
                  <a:ea typeface="宋体" panose="02010600030101010101" pitchFamily="2" charset="-122"/>
                </a:rPr>
                <a:t>）</a:t>
              </a:r>
              <a:endParaRPr lang="en-US" altLang="zh-CN" sz="2800" b="1">
                <a:solidFill>
                  <a:srgbClr val="F1BB00"/>
                </a:solidFill>
                <a:latin typeface="Times New Roman" panose="02020603050405020304" pitchFamily="18" charset="0"/>
                <a:ea typeface="宋体" panose="02010600030101010101" pitchFamily="2" charset="-122"/>
              </a:endParaRPr>
            </a:p>
            <a:p>
              <a:pPr algn="ctr">
                <a:lnSpc>
                  <a:spcPct val="150000"/>
                </a:lnSpc>
              </a:pPr>
              <a:r>
                <a:rPr lang="zh-CN" altLang="en-US" sz="2800" b="1">
                  <a:solidFill>
                    <a:srgbClr val="F1BB00"/>
                  </a:solidFill>
                  <a:latin typeface="Times New Roman" panose="02020603050405020304" pitchFamily="18" charset="0"/>
                  <a:ea typeface="宋体" panose="02010600030101010101" pitchFamily="2" charset="-122"/>
                </a:rPr>
                <a:t>（氢）</a:t>
              </a:r>
            </a:p>
          </p:txBody>
        </p:sp>
        <p:sp>
          <p:nvSpPr>
            <p:cNvPr id="20" name="文本框 19"/>
            <p:cNvSpPr txBox="1"/>
            <p:nvPr/>
          </p:nvSpPr>
          <p:spPr>
            <a:xfrm>
              <a:off x="7552867" y="2204575"/>
              <a:ext cx="899885" cy="1303177"/>
            </a:xfrm>
            <a:prstGeom prst="rect">
              <a:avLst/>
            </a:prstGeom>
            <a:noFill/>
          </p:spPr>
          <p:txBody>
            <a:bodyPr wrap="square" rtlCol="0">
              <a:spAutoFit/>
            </a:bodyPr>
            <a:lstStyle/>
            <a:p>
              <a:pPr algn="ctr">
                <a:lnSpc>
                  <a:spcPct val="150000"/>
                </a:lnSpc>
              </a:pPr>
              <a:r>
                <a:rPr lang="en-US" altLang="zh-CN" sz="2800" b="1">
                  <a:latin typeface="Times New Roman" panose="02020603050405020304" pitchFamily="18" charset="0"/>
                  <a:ea typeface="宋体" panose="02010600030101010101" pitchFamily="2" charset="-122"/>
                </a:rPr>
                <a:t>Cu</a:t>
              </a:r>
            </a:p>
            <a:p>
              <a:pPr algn="ctr">
                <a:lnSpc>
                  <a:spcPct val="150000"/>
                </a:lnSpc>
              </a:pPr>
              <a:r>
                <a:rPr lang="zh-CN" altLang="en-US" sz="2800" b="1">
                  <a:latin typeface="Times New Roman" panose="02020603050405020304" pitchFamily="18" charset="0"/>
                  <a:ea typeface="宋体" panose="02010600030101010101" pitchFamily="2" charset="-122"/>
                </a:rPr>
                <a:t>铜</a:t>
              </a:r>
            </a:p>
          </p:txBody>
        </p:sp>
        <p:sp>
          <p:nvSpPr>
            <p:cNvPr id="21" name="文本框 20"/>
            <p:cNvSpPr txBox="1"/>
            <p:nvPr/>
          </p:nvSpPr>
          <p:spPr>
            <a:xfrm>
              <a:off x="8266788" y="2204575"/>
              <a:ext cx="899885" cy="1303177"/>
            </a:xfrm>
            <a:prstGeom prst="rect">
              <a:avLst/>
            </a:prstGeom>
            <a:noFill/>
          </p:spPr>
          <p:txBody>
            <a:bodyPr wrap="square" rtlCol="0">
              <a:spAutoFit/>
            </a:bodyPr>
            <a:lstStyle/>
            <a:p>
              <a:pPr algn="ctr">
                <a:lnSpc>
                  <a:spcPct val="150000"/>
                </a:lnSpc>
              </a:pPr>
              <a:r>
                <a:rPr lang="en-US" altLang="zh-CN" sz="2800" b="1">
                  <a:latin typeface="Times New Roman" panose="02020603050405020304" pitchFamily="18" charset="0"/>
                  <a:ea typeface="宋体" panose="02010600030101010101" pitchFamily="2" charset="-122"/>
                </a:rPr>
                <a:t>Hg</a:t>
              </a:r>
            </a:p>
            <a:p>
              <a:pPr algn="ctr">
                <a:lnSpc>
                  <a:spcPct val="150000"/>
                </a:lnSpc>
              </a:pPr>
              <a:r>
                <a:rPr lang="zh-CN" altLang="en-US" sz="2800" b="1">
                  <a:latin typeface="Times New Roman" panose="02020603050405020304" pitchFamily="18" charset="0"/>
                  <a:ea typeface="宋体" panose="02010600030101010101" pitchFamily="2" charset="-122"/>
                </a:rPr>
                <a:t>汞</a:t>
              </a:r>
            </a:p>
          </p:txBody>
        </p:sp>
        <p:sp>
          <p:nvSpPr>
            <p:cNvPr id="22" name="文本框 21"/>
            <p:cNvSpPr txBox="1"/>
            <p:nvPr/>
          </p:nvSpPr>
          <p:spPr>
            <a:xfrm>
              <a:off x="8980709" y="2204575"/>
              <a:ext cx="899885" cy="1303177"/>
            </a:xfrm>
            <a:prstGeom prst="rect">
              <a:avLst/>
            </a:prstGeom>
            <a:noFill/>
          </p:spPr>
          <p:txBody>
            <a:bodyPr wrap="square" rtlCol="0">
              <a:spAutoFit/>
            </a:bodyPr>
            <a:lstStyle/>
            <a:p>
              <a:pPr algn="ctr">
                <a:lnSpc>
                  <a:spcPct val="150000"/>
                </a:lnSpc>
              </a:pPr>
              <a:r>
                <a:rPr lang="en-US" altLang="zh-CN" sz="2800" b="1">
                  <a:latin typeface="Times New Roman" panose="02020603050405020304" pitchFamily="18" charset="0"/>
                  <a:ea typeface="宋体" panose="02010600030101010101" pitchFamily="2" charset="-122"/>
                </a:rPr>
                <a:t>Ag</a:t>
              </a:r>
            </a:p>
            <a:p>
              <a:pPr algn="ctr">
                <a:lnSpc>
                  <a:spcPct val="150000"/>
                </a:lnSpc>
              </a:pPr>
              <a:r>
                <a:rPr lang="zh-CN" altLang="en-US" sz="2800" b="1">
                  <a:latin typeface="Times New Roman" panose="02020603050405020304" pitchFamily="18" charset="0"/>
                  <a:ea typeface="宋体" panose="02010600030101010101" pitchFamily="2" charset="-122"/>
                </a:rPr>
                <a:t>银</a:t>
              </a:r>
            </a:p>
          </p:txBody>
        </p:sp>
        <p:sp>
          <p:nvSpPr>
            <p:cNvPr id="23" name="文本框 22"/>
            <p:cNvSpPr txBox="1"/>
            <p:nvPr/>
          </p:nvSpPr>
          <p:spPr>
            <a:xfrm>
              <a:off x="9694630" y="2204575"/>
              <a:ext cx="899885" cy="1303177"/>
            </a:xfrm>
            <a:prstGeom prst="rect">
              <a:avLst/>
            </a:prstGeom>
            <a:noFill/>
          </p:spPr>
          <p:txBody>
            <a:bodyPr wrap="square" rtlCol="0">
              <a:spAutoFit/>
            </a:bodyPr>
            <a:lstStyle/>
            <a:p>
              <a:pPr algn="ctr">
                <a:lnSpc>
                  <a:spcPct val="150000"/>
                </a:lnSpc>
              </a:pPr>
              <a:r>
                <a:rPr lang="en-US" altLang="zh-CN" sz="2800" b="1">
                  <a:latin typeface="Times New Roman" panose="02020603050405020304" pitchFamily="18" charset="0"/>
                  <a:ea typeface="宋体" panose="02010600030101010101" pitchFamily="2" charset="-122"/>
                </a:rPr>
                <a:t>Pt</a:t>
              </a:r>
            </a:p>
            <a:p>
              <a:pPr algn="ctr">
                <a:lnSpc>
                  <a:spcPct val="150000"/>
                </a:lnSpc>
              </a:pPr>
              <a:r>
                <a:rPr lang="zh-CN" altLang="en-US" sz="2800" b="1">
                  <a:latin typeface="Times New Roman" panose="02020603050405020304" pitchFamily="18" charset="0"/>
                  <a:ea typeface="宋体" panose="02010600030101010101" pitchFamily="2" charset="-122"/>
                </a:rPr>
                <a:t>铂</a:t>
              </a:r>
            </a:p>
          </p:txBody>
        </p:sp>
        <p:sp>
          <p:nvSpPr>
            <p:cNvPr id="24" name="文本框 23"/>
            <p:cNvSpPr txBox="1"/>
            <p:nvPr/>
          </p:nvSpPr>
          <p:spPr>
            <a:xfrm>
              <a:off x="10408558" y="2204575"/>
              <a:ext cx="899885" cy="1303177"/>
            </a:xfrm>
            <a:prstGeom prst="rect">
              <a:avLst/>
            </a:prstGeom>
            <a:noFill/>
          </p:spPr>
          <p:txBody>
            <a:bodyPr wrap="square" rtlCol="0">
              <a:spAutoFit/>
            </a:bodyPr>
            <a:lstStyle/>
            <a:p>
              <a:pPr algn="ctr">
                <a:lnSpc>
                  <a:spcPct val="150000"/>
                </a:lnSpc>
              </a:pPr>
              <a:r>
                <a:rPr lang="en-US" altLang="zh-CN" sz="2800" b="1">
                  <a:latin typeface="Times New Roman" panose="02020603050405020304" pitchFamily="18" charset="0"/>
                  <a:ea typeface="宋体" panose="02010600030101010101" pitchFamily="2" charset="-122"/>
                </a:rPr>
                <a:t>Au</a:t>
              </a:r>
            </a:p>
            <a:p>
              <a:pPr algn="ctr">
                <a:lnSpc>
                  <a:spcPct val="150000"/>
                </a:lnSpc>
              </a:pPr>
              <a:r>
                <a:rPr lang="zh-CN" altLang="en-US" sz="2800" b="1">
                  <a:latin typeface="Times New Roman" panose="02020603050405020304" pitchFamily="18" charset="0"/>
                  <a:ea typeface="宋体" panose="02010600030101010101" pitchFamily="2" charset="-122"/>
                </a:rPr>
                <a:t>金</a:t>
              </a:r>
            </a:p>
          </p:txBody>
        </p:sp>
      </p:grpSp>
      <p:sp>
        <p:nvSpPr>
          <p:cNvPr id="25" name="文本框 24"/>
          <p:cNvSpPr txBox="1"/>
          <p:nvPr/>
        </p:nvSpPr>
        <p:spPr>
          <a:xfrm>
            <a:off x="895546" y="3726145"/>
            <a:ext cx="10482526" cy="612732"/>
          </a:xfrm>
          <a:prstGeom prst="rect">
            <a:avLst/>
          </a:prstGeom>
          <a:noFill/>
        </p:spPr>
        <p:txBody>
          <a:bodyPr wrap="square" rtlCol="0">
            <a:spAutoFit/>
          </a:bodyPr>
          <a:lstStyle/>
          <a:p>
            <a:pPr algn="ctr">
              <a:lnSpc>
                <a:spcPct val="135000"/>
              </a:lnSpc>
            </a:pPr>
            <a:r>
              <a:rPr lang="zh-CN" altLang="en-US" sz="2800" b="1" spc="100">
                <a:solidFill>
                  <a:srgbClr val="5467A9"/>
                </a:solidFill>
                <a:latin typeface="Times New Roman" panose="02020603050405020304" pitchFamily="18" charset="0"/>
                <a:ea typeface="宋体" panose="02010600030101010101" pitchFamily="2" charset="-122"/>
              </a:rPr>
              <a:t>金属活动性由强逐渐减弱</a:t>
            </a:r>
          </a:p>
        </p:txBody>
      </p:sp>
      <p:cxnSp>
        <p:nvCxnSpPr>
          <p:cNvPr id="26" name="直接箭头连接符 25"/>
          <p:cNvCxnSpPr/>
          <p:nvPr/>
        </p:nvCxnSpPr>
        <p:spPr>
          <a:xfrm>
            <a:off x="768794" y="3101153"/>
            <a:ext cx="10782300" cy="0"/>
          </a:xfrm>
          <a:prstGeom prst="straightConnector1">
            <a:avLst/>
          </a:prstGeom>
          <a:ln w="38100">
            <a:solidFill>
              <a:srgbClr val="5467A9"/>
            </a:solidFill>
            <a:tailEnd type="stealth" w="lg" len="lg"/>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696665" y="5029915"/>
            <a:ext cx="5774338" cy="523220"/>
          </a:xfrm>
          <a:prstGeom prst="rect">
            <a:avLst/>
          </a:prstGeom>
          <a:noFill/>
        </p:spPr>
        <p:txBody>
          <a:bodyPr wrap="none" rtlCol="0" anchor="t">
            <a:spAutoFit/>
          </a:bodyPr>
          <a:lstStyle/>
          <a:p>
            <a:r>
              <a:rPr lang="zh-CN" altLang="en-US" sz="2800" b="1">
                <a:uFillTx/>
                <a:latin typeface="Times New Roman" panose="02020603050405020304" pitchFamily="18" charset="0"/>
                <a:ea typeface="宋体" panose="02010600030101010101" pitchFamily="2" charset="-122"/>
                <a:cs typeface="Times New Roman" panose="02020603050405020304" pitchFamily="18" charset="0"/>
                <a:sym typeface="+mn-ea"/>
              </a:rPr>
              <a:t>　　（</a:t>
            </a:r>
            <a:r>
              <a:rPr lang="en-US" altLang="zh-CN" sz="2800" b="1">
                <a:uFillTx/>
                <a:latin typeface="Times New Roman" panose="02020603050405020304" pitchFamily="18" charset="0"/>
                <a:ea typeface="宋体" panose="02010600030101010101" pitchFamily="2" charset="-122"/>
                <a:cs typeface="Times New Roman" panose="02020603050405020304" pitchFamily="18" charset="0"/>
                <a:sym typeface="+mn-ea"/>
              </a:rPr>
              <a:t>1</a:t>
            </a:r>
            <a:r>
              <a:rPr lang="zh-CN" altLang="en-US" sz="2800" b="1">
                <a:uFillTx/>
                <a:latin typeface="Times New Roman" panose="02020603050405020304" pitchFamily="18" charset="0"/>
                <a:ea typeface="宋体" panose="02010600030101010101" pitchFamily="2" charset="-122"/>
                <a:cs typeface="Times New Roman" panose="02020603050405020304" pitchFamily="18" charset="0"/>
                <a:sym typeface="+mn-ea"/>
              </a:rPr>
              <a:t>）</a:t>
            </a:r>
            <a:r>
              <a:rPr lang="zh-CN" sz="2800" b="1">
                <a:uFillTx/>
                <a:latin typeface="Times New Roman" panose="02020603050405020304" pitchFamily="18" charset="0"/>
                <a:ea typeface="宋体" panose="02010600030101010101" pitchFamily="2" charset="-122"/>
                <a:cs typeface="Times New Roman" panose="02020603050405020304" pitchFamily="18" charset="0"/>
                <a:sym typeface="+mn-ea"/>
              </a:rPr>
              <a:t>可判断金属的化学活动性</a:t>
            </a:r>
          </a:p>
        </p:txBody>
      </p:sp>
      <p:sp>
        <p:nvSpPr>
          <p:cNvPr id="28" name="文本框 27"/>
          <p:cNvSpPr txBox="1"/>
          <p:nvPr/>
        </p:nvSpPr>
        <p:spPr>
          <a:xfrm>
            <a:off x="1468665" y="5529815"/>
            <a:ext cx="10169949" cy="592213"/>
          </a:xfrm>
          <a:prstGeom prst="rect">
            <a:avLst/>
          </a:prstGeom>
          <a:noFill/>
        </p:spPr>
        <p:txBody>
          <a:bodyPr wrap="square" rtlCol="0" anchor="t">
            <a:spAutoFit/>
          </a:bodyPr>
          <a:lstStyle/>
          <a:p>
            <a:pPr algn="l">
              <a:lnSpc>
                <a:spcPct val="130000"/>
              </a:lnSpc>
            </a:pPr>
            <a:r>
              <a:rPr lang="zh-CN" altLang="en-US" sz="2800" b="1">
                <a:uFillTx/>
                <a:latin typeface="Times New Roman" panose="02020603050405020304" pitchFamily="18" charset="0"/>
                <a:ea typeface="宋体" panose="02010600030101010101" pitchFamily="2" charset="-122"/>
                <a:cs typeface="Times New Roman" panose="02020603050405020304" pitchFamily="18" charset="0"/>
                <a:sym typeface="+mn-ea"/>
              </a:rPr>
              <a:t>在金属活动性顺序里，金属的位置越靠前，它的活动性就越强。</a:t>
            </a:r>
          </a:p>
        </p:txBody>
      </p:sp>
      <p:sp>
        <p:nvSpPr>
          <p:cNvPr id="29" name="文本框 28"/>
          <p:cNvSpPr txBox="1"/>
          <p:nvPr/>
        </p:nvSpPr>
        <p:spPr>
          <a:xfrm>
            <a:off x="696665" y="4404330"/>
            <a:ext cx="5896491" cy="592213"/>
          </a:xfrm>
          <a:prstGeom prst="rect">
            <a:avLst/>
          </a:prstGeom>
          <a:noFill/>
        </p:spPr>
        <p:txBody>
          <a:bodyPr wrap="square" rtlCol="0">
            <a:spAutoFit/>
          </a:bodyPr>
          <a:lstStyle/>
          <a:p>
            <a:pPr fontAlgn="auto">
              <a:lnSpc>
                <a:spcPct val="130000"/>
              </a:lnSpc>
              <a:buClrTx/>
              <a:buSzTx/>
              <a:buFontTx/>
            </a:pPr>
            <a:r>
              <a:rPr lang="zh-CN" altLang="en-US" sz="2800" b="1">
                <a:latin typeface="Times New Roman" panose="02020603050405020304" pitchFamily="18" charset="0"/>
                <a:ea typeface="宋体" panose="02010600030101010101" pitchFamily="2" charset="-122"/>
                <a:cs typeface="Times New Roman" panose="02020603050405020304" pitchFamily="18" charset="0"/>
              </a:rPr>
              <a:t>　　</a:t>
            </a:r>
            <a:r>
              <a:rPr lang="en-US" sz="2800" b="1">
                <a:latin typeface="Times New Roman" panose="02020603050405020304" pitchFamily="18" charset="0"/>
                <a:ea typeface="宋体" panose="02010600030101010101" pitchFamily="2" charset="-122"/>
                <a:cs typeface="Times New Roman" panose="02020603050405020304" pitchFamily="18" charset="0"/>
              </a:rPr>
              <a:t>2</a:t>
            </a:r>
            <a:r>
              <a:rPr lang="zh-CN" altLang="en-US" sz="2800" b="1">
                <a:solidFill>
                  <a:prstClr val="black"/>
                </a:solidFill>
                <a:latin typeface="Times New Roman" panose="02020603050405020304" pitchFamily="18" charset="0"/>
                <a:cs typeface="Times New Roman" panose="02020603050405020304" pitchFamily="18" charset="0"/>
              </a:rPr>
              <a:t> ．</a:t>
            </a:r>
            <a:r>
              <a:rPr lang="en-US" sz="2800" b="1" err="1">
                <a:latin typeface="Times New Roman" panose="02020603050405020304" pitchFamily="18" charset="0"/>
                <a:ea typeface="宋体" panose="02010600030101010101" pitchFamily="2" charset="-122"/>
                <a:cs typeface="Times New Roman" panose="02020603050405020304" pitchFamily="18" charset="0"/>
              </a:rPr>
              <a:t>金属活动性顺序的</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应用</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ppt_x"/>
                                          </p:val>
                                        </p:tav>
                                        <p:tav tm="100000">
                                          <p:val>
                                            <p:strVal val="#ppt_x"/>
                                          </p:val>
                                        </p:tav>
                                      </p:tavLst>
                                    </p:anim>
                                    <p:anim calcmode="lin" valueType="num">
                                      <p:cBhvr additive="base">
                                        <p:cTn id="1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11" name="文本框 10"/>
          <p:cNvSpPr txBox="1"/>
          <p:nvPr/>
        </p:nvSpPr>
        <p:spPr>
          <a:xfrm>
            <a:off x="683735" y="904507"/>
            <a:ext cx="10025246" cy="656846"/>
          </a:xfrm>
          <a:prstGeom prst="rect">
            <a:avLst/>
          </a:prstGeom>
          <a:noFill/>
        </p:spPr>
        <p:txBody>
          <a:bodyPr wrap="square" rtlCol="0" anchor="t">
            <a:spAutoFit/>
          </a:bodyPr>
          <a:lstStyle/>
          <a:p>
            <a:pPr>
              <a:lnSpc>
                <a:spcPct val="150000"/>
              </a:lnSpc>
            </a:pPr>
            <a:r>
              <a:rPr lang="zh-CN" altLang="en-US" sz="2800" b="1">
                <a:uFillTx/>
                <a:latin typeface="Times New Roman" panose="02020603050405020304" pitchFamily="18" charset="0"/>
                <a:ea typeface="宋体" panose="02010600030101010101" pitchFamily="2" charset="-122"/>
                <a:cs typeface="Times New Roman" panose="02020603050405020304" pitchFamily="18" charset="0"/>
                <a:sym typeface="+mn-ea"/>
              </a:rPr>
              <a:t>　　（</a:t>
            </a:r>
            <a:r>
              <a:rPr lang="en-US" altLang="zh-CN" sz="2800" b="1">
                <a:uFillTx/>
                <a:latin typeface="Times New Roman" panose="02020603050405020304" pitchFamily="18" charset="0"/>
                <a:ea typeface="宋体" panose="02010600030101010101" pitchFamily="2" charset="-122"/>
                <a:cs typeface="Times New Roman" panose="02020603050405020304" pitchFamily="18" charset="0"/>
                <a:sym typeface="+mn-ea"/>
              </a:rPr>
              <a:t>2</a:t>
            </a:r>
            <a:r>
              <a:rPr lang="zh-CN" altLang="en-US" sz="2800" b="1">
                <a:uFillTx/>
                <a:latin typeface="Times New Roman" panose="02020603050405020304" pitchFamily="18" charset="0"/>
                <a:ea typeface="宋体" panose="02010600030101010101" pitchFamily="2" charset="-122"/>
                <a:cs typeface="Times New Roman" panose="02020603050405020304" pitchFamily="18" charset="0"/>
                <a:sym typeface="+mn-ea"/>
              </a:rPr>
              <a:t>）</a:t>
            </a:r>
            <a:r>
              <a:rPr lang="zh-CN" sz="2800" b="1">
                <a:uFillTx/>
                <a:latin typeface="Times New Roman" panose="02020603050405020304" pitchFamily="18" charset="0"/>
                <a:ea typeface="宋体" panose="02010600030101010101" pitchFamily="2" charset="-122"/>
                <a:cs typeface="Times New Roman" panose="02020603050405020304" pitchFamily="18" charset="0"/>
                <a:sym typeface="+mn-ea"/>
              </a:rPr>
              <a:t>可判断金属能否与酸发生置换反应而产生氢气</a:t>
            </a:r>
          </a:p>
        </p:txBody>
      </p:sp>
      <p:sp>
        <p:nvSpPr>
          <p:cNvPr id="12" name="文本框 11"/>
          <p:cNvSpPr txBox="1"/>
          <p:nvPr/>
        </p:nvSpPr>
        <p:spPr>
          <a:xfrm>
            <a:off x="815352" y="1671235"/>
            <a:ext cx="10573083" cy="1384995"/>
          </a:xfrm>
          <a:prstGeom prst="rect">
            <a:avLst/>
          </a:prstGeom>
          <a:noFill/>
        </p:spPr>
        <p:txBody>
          <a:bodyPr wrap="square" rtlCol="0" anchor="t">
            <a:spAutoFit/>
          </a:bodyPr>
          <a:lstStyle/>
          <a:p>
            <a:pPr>
              <a:lnSpc>
                <a:spcPct val="150000"/>
              </a:lnSpc>
            </a:pPr>
            <a:r>
              <a:rPr lang="zh-CN" altLang="en-US" sz="2800" b="1">
                <a:latin typeface="Times New Roman" panose="02020603050405020304" pitchFamily="18" charset="0"/>
                <a:ea typeface="宋体" panose="02010600030101010101" pitchFamily="2" charset="-122"/>
                <a:cs typeface="Times New Roman" panose="02020603050405020304" pitchFamily="18" charset="0"/>
                <a:sym typeface="+mn-ea"/>
              </a:rPr>
              <a:t>　　</a:t>
            </a:r>
            <a:r>
              <a:rPr lang="zh-CN" altLang="en-US" sz="2800" b="1">
                <a:latin typeface="Times New Roman" panose="02020603050405020304" pitchFamily="18" charset="0"/>
                <a:cs typeface="Times New Roman" panose="02020603050405020304" pitchFamily="18" charset="0"/>
                <a:sym typeface="+mn-ea"/>
              </a:rPr>
              <a:t>在金属活动性顺序里，位于氢前面的金属能置换出盐酸、稀硫酸中的氢。</a:t>
            </a:r>
            <a:endParaRPr lang="zh-CN" altLang="en-US" sz="2800" b="1">
              <a:uFillTx/>
              <a:latin typeface="Times New Roman" panose="02020603050405020304" pitchFamily="18" charset="0"/>
              <a:ea typeface="宋体" panose="02010600030101010101" pitchFamily="2" charset="-122"/>
              <a:cs typeface="Times New Roman" panose="02020603050405020304" pitchFamily="18" charset="0"/>
              <a:sym typeface="+mn-ea"/>
            </a:endParaRPr>
          </a:p>
        </p:txBody>
      </p:sp>
      <p:sp>
        <p:nvSpPr>
          <p:cNvPr id="15" name="文本框 14"/>
          <p:cNvSpPr txBox="1"/>
          <p:nvPr/>
        </p:nvSpPr>
        <p:spPr>
          <a:xfrm>
            <a:off x="683735" y="3084296"/>
            <a:ext cx="10025245" cy="656846"/>
          </a:xfrm>
          <a:prstGeom prst="rect">
            <a:avLst/>
          </a:prstGeom>
          <a:noFill/>
        </p:spPr>
        <p:txBody>
          <a:bodyPr wrap="square" rtlCol="0" anchor="t">
            <a:spAutoFit/>
          </a:bodyPr>
          <a:lstStyle/>
          <a:p>
            <a:pPr>
              <a:lnSpc>
                <a:spcPct val="150000"/>
              </a:lnSpc>
            </a:pPr>
            <a:r>
              <a:rPr lang="zh-CN" altLang="en-US" sz="2800" b="1">
                <a:uFillTx/>
                <a:latin typeface="Times New Roman" panose="02020603050405020304" pitchFamily="18" charset="0"/>
                <a:ea typeface="宋体" panose="02010600030101010101" pitchFamily="2" charset="-122"/>
                <a:cs typeface="Times New Roman" panose="02020603050405020304" pitchFamily="18" charset="0"/>
                <a:sym typeface="+mn-ea"/>
              </a:rPr>
              <a:t>　　（</a:t>
            </a:r>
            <a:r>
              <a:rPr lang="en-US" altLang="zh-CN" sz="2800" b="1">
                <a:uFillTx/>
                <a:latin typeface="Times New Roman" panose="02020603050405020304" pitchFamily="18" charset="0"/>
                <a:ea typeface="宋体" panose="02010600030101010101" pitchFamily="2" charset="-122"/>
                <a:cs typeface="Times New Roman" panose="02020603050405020304" pitchFamily="18" charset="0"/>
                <a:sym typeface="+mn-ea"/>
              </a:rPr>
              <a:t>3</a:t>
            </a:r>
            <a:r>
              <a:rPr lang="zh-CN" altLang="en-US" sz="2800" b="1">
                <a:uFillTx/>
                <a:latin typeface="Times New Roman" panose="02020603050405020304" pitchFamily="18" charset="0"/>
                <a:ea typeface="宋体" panose="02010600030101010101" pitchFamily="2" charset="-122"/>
                <a:cs typeface="Times New Roman" panose="02020603050405020304" pitchFamily="18" charset="0"/>
                <a:sym typeface="+mn-ea"/>
              </a:rPr>
              <a:t>）</a:t>
            </a:r>
            <a:r>
              <a:rPr lang="zh-CN" sz="2800" b="1">
                <a:uFillTx/>
                <a:latin typeface="Times New Roman" panose="02020603050405020304" pitchFamily="18" charset="0"/>
                <a:ea typeface="宋体" panose="02010600030101010101" pitchFamily="2" charset="-122"/>
                <a:cs typeface="Times New Roman" panose="02020603050405020304" pitchFamily="18" charset="0"/>
                <a:sym typeface="+mn-ea"/>
              </a:rPr>
              <a:t>可判断金属能否与</a:t>
            </a:r>
            <a:r>
              <a:rPr lang="zh-CN" altLang="en-US" sz="2800" b="1">
                <a:uFillTx/>
                <a:latin typeface="Times New Roman" panose="02020603050405020304" pitchFamily="18" charset="0"/>
                <a:ea typeface="宋体" panose="02010600030101010101" pitchFamily="2" charset="-122"/>
                <a:cs typeface="Times New Roman" panose="02020603050405020304" pitchFamily="18" charset="0"/>
                <a:sym typeface="+mn-ea"/>
              </a:rPr>
              <a:t>金属化合物</a:t>
            </a:r>
            <a:r>
              <a:rPr lang="zh-CN" sz="2800" b="1">
                <a:uFillTx/>
                <a:latin typeface="Times New Roman" panose="02020603050405020304" pitchFamily="18" charset="0"/>
                <a:ea typeface="宋体" panose="02010600030101010101" pitchFamily="2" charset="-122"/>
                <a:cs typeface="Times New Roman" panose="02020603050405020304" pitchFamily="18" charset="0"/>
                <a:sym typeface="+mn-ea"/>
              </a:rPr>
              <a:t>溶液发生置换反应</a:t>
            </a:r>
          </a:p>
        </p:txBody>
      </p:sp>
      <p:sp>
        <p:nvSpPr>
          <p:cNvPr id="16" name="文本框 15"/>
          <p:cNvSpPr txBox="1"/>
          <p:nvPr/>
        </p:nvSpPr>
        <p:spPr>
          <a:xfrm>
            <a:off x="815354" y="3775241"/>
            <a:ext cx="10573081" cy="1384995"/>
          </a:xfrm>
          <a:prstGeom prst="rect">
            <a:avLst/>
          </a:prstGeom>
          <a:noFill/>
        </p:spPr>
        <p:txBody>
          <a:bodyPr wrap="square" rtlCol="0" anchor="t">
            <a:spAutoFit/>
          </a:bodyPr>
          <a:lstStyle/>
          <a:p>
            <a:pPr>
              <a:lnSpc>
                <a:spcPct val="150000"/>
              </a:lnSpc>
            </a:pPr>
            <a:r>
              <a:rPr lang="zh-CN" altLang="en-US" sz="2800" b="1">
                <a:uFillTx/>
                <a:latin typeface="Times New Roman" panose="02020603050405020304" pitchFamily="18" charset="0"/>
                <a:ea typeface="宋体" panose="02010600030101010101" pitchFamily="2" charset="-122"/>
                <a:cs typeface="Times New Roman" panose="02020603050405020304" pitchFamily="18" charset="0"/>
                <a:sym typeface="+mn-ea"/>
              </a:rPr>
              <a:t>　　</a:t>
            </a:r>
            <a:r>
              <a:rPr lang="zh-CN" altLang="en-US" sz="2800" b="1">
                <a:latin typeface="Times New Roman" panose="02020603050405020304" pitchFamily="18" charset="0"/>
                <a:cs typeface="Times New Roman" panose="02020603050405020304" pitchFamily="18" charset="0"/>
                <a:sym typeface="+mn-ea"/>
              </a:rPr>
              <a:t>在金属活动性顺序里，位于前面的金属能把位于后面的金属从它们化合物的溶液里置换出来。</a:t>
            </a:r>
            <a:endParaRPr lang="zh-CN" altLang="en-US" sz="2800" b="1">
              <a:uFillTx/>
              <a:latin typeface="Times New Roman" panose="02020603050405020304" pitchFamily="18" charset="0"/>
              <a:ea typeface="宋体" panose="02010600030101010101" pitchFamily="2" charset="-122"/>
              <a:cs typeface="Times New Roman" panose="02020603050405020304" pitchFamily="18"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3" name="矩形 2"/>
          <p:cNvSpPr/>
          <p:nvPr/>
        </p:nvSpPr>
        <p:spPr>
          <a:xfrm>
            <a:off x="805634" y="1236020"/>
            <a:ext cx="985066" cy="532130"/>
          </a:xfrm>
          <a:prstGeom prst="rect">
            <a:avLst/>
          </a:prstGeom>
          <a:solidFill>
            <a:srgbClr val="5467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latin typeface="宋体" panose="02010600030101010101" pitchFamily="2" charset="-122"/>
                <a:ea typeface="宋体" panose="02010600030101010101" pitchFamily="2" charset="-122"/>
              </a:rPr>
              <a:t>注意</a:t>
            </a:r>
          </a:p>
        </p:txBody>
      </p:sp>
      <p:sp>
        <p:nvSpPr>
          <p:cNvPr id="5" name="文本框 4"/>
          <p:cNvSpPr txBox="1"/>
          <p:nvPr/>
        </p:nvSpPr>
        <p:spPr>
          <a:xfrm>
            <a:off x="1067340" y="1958684"/>
            <a:ext cx="10142832" cy="3323987"/>
          </a:xfrm>
          <a:prstGeom prst="rect">
            <a:avLst/>
          </a:prstGeom>
          <a:noFill/>
        </p:spPr>
        <p:txBody>
          <a:bodyPr wrap="square">
            <a:spAutoFit/>
          </a:bodyPr>
          <a:lstStyle/>
          <a:p>
            <a:pPr marL="0" marR="0" lvl="0" indent="0" algn="just" defTabSz="914400" rtl="0" eaLnBrk="1" fontAlgn="auto" latinLnBrk="0" hangingPunct="1">
              <a:lnSpc>
                <a:spcPct val="150000"/>
              </a:lnSpc>
              <a:spcBef>
                <a:spcPct val="0"/>
              </a:spcBef>
              <a:spcAft>
                <a:spcPct val="0"/>
              </a:spcAft>
              <a:buClrTx/>
              <a:buSzTx/>
              <a:buFontTx/>
              <a:buNone/>
              <a:defRPr/>
            </a:pP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1</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a:latin typeface="Times New Roman" panose="02020603050405020304" pitchFamily="18" charset="0"/>
                <a:cs typeface="Times New Roman" panose="02020603050405020304" pitchFamily="18" charset="0"/>
              </a:rPr>
              <a:t>K</a:t>
            </a:r>
            <a:r>
              <a:rPr lang="zh-CN" altLang="en-US" sz="2800" b="1">
                <a:latin typeface="Times New Roman" panose="02020603050405020304" pitchFamily="18" charset="0"/>
                <a:cs typeface="Times New Roman" panose="02020603050405020304" pitchFamily="18" charset="0"/>
              </a:rPr>
              <a:t>、</a:t>
            </a:r>
            <a:r>
              <a:rPr lang="en-US" altLang="zh-CN" sz="2800" b="1">
                <a:latin typeface="Times New Roman" panose="02020603050405020304" pitchFamily="18" charset="0"/>
                <a:cs typeface="Times New Roman" panose="02020603050405020304" pitchFamily="18" charset="0"/>
              </a:rPr>
              <a:t>Ca</a:t>
            </a:r>
            <a:r>
              <a:rPr lang="zh-CN" altLang="en-US" sz="2800" b="1">
                <a:latin typeface="Times New Roman" panose="02020603050405020304" pitchFamily="18" charset="0"/>
                <a:cs typeface="Times New Roman" panose="02020603050405020304" pitchFamily="18" charset="0"/>
              </a:rPr>
              <a:t>、</a:t>
            </a:r>
            <a:r>
              <a:rPr lang="en-US" altLang="zh-CN" sz="2800" b="1">
                <a:latin typeface="Times New Roman" panose="02020603050405020304" pitchFamily="18" charset="0"/>
                <a:cs typeface="Times New Roman" panose="02020603050405020304" pitchFamily="18" charset="0"/>
              </a:rPr>
              <a:t>Na</a:t>
            </a:r>
            <a:r>
              <a:rPr lang="zh-CN" altLang="en-US" sz="2800" b="1">
                <a:latin typeface="Times New Roman" panose="02020603050405020304" pitchFamily="18" charset="0"/>
                <a:cs typeface="Times New Roman" panose="02020603050405020304" pitchFamily="18" charset="0"/>
              </a:rPr>
              <a:t>三种相当活泼的金属放入金属化合物的溶液中会与溶液中的水反应，而不能把其他金属从其化合物的溶液中置换出来。</a:t>
            </a:r>
            <a:endParaRPr lang="en-US" altLang="zh-CN" sz="2800" b="1">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50000"/>
              </a:lnSpc>
              <a:spcBef>
                <a:spcPct val="0"/>
              </a:spcBef>
              <a:spcAft>
                <a:spcPct val="0"/>
              </a:spcAft>
              <a:buClrTx/>
              <a:buSzTx/>
              <a:buFontTx/>
              <a:buNone/>
              <a:defRPr/>
            </a:pP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）单质铁与酸等物质发生置换反应生成的含铁的化合物中铁显＋</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价。</a:t>
            </a:r>
            <a:endPar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3" name="文本框 2"/>
          <p:cNvSpPr txBox="1"/>
          <p:nvPr/>
        </p:nvSpPr>
        <p:spPr>
          <a:xfrm>
            <a:off x="903427" y="731852"/>
            <a:ext cx="4988325" cy="633187"/>
          </a:xfrm>
          <a:prstGeom prst="rect">
            <a:avLst/>
          </a:prstGeom>
          <a:noFill/>
        </p:spPr>
        <p:txBody>
          <a:bodyPr wrap="square" rtlCol="0">
            <a:spAutoFit/>
          </a:bodyPr>
          <a:lstStyle/>
          <a:p>
            <a:pPr>
              <a:lnSpc>
                <a:spcPct val="120000"/>
              </a:lnSpc>
            </a:pPr>
            <a:r>
              <a:rPr lang="zh-CN" altLang="en-US" sz="3200" b="1" spc="300">
                <a:solidFill>
                  <a:srgbClr val="5467A9"/>
                </a:solidFill>
                <a:latin typeface="微软雅黑" panose="020B0503020204020204" pitchFamily="34" charset="-122"/>
                <a:ea typeface="微软雅黑" panose="020B0503020204020204" pitchFamily="34" charset="-122"/>
              </a:rPr>
              <a:t>金属资源的利用和保护</a:t>
            </a:r>
          </a:p>
        </p:txBody>
      </p:sp>
      <p:sp>
        <p:nvSpPr>
          <p:cNvPr id="4" name="矩形: 圆角 3"/>
          <p:cNvSpPr/>
          <p:nvPr/>
        </p:nvSpPr>
        <p:spPr>
          <a:xfrm>
            <a:off x="777278" y="843927"/>
            <a:ext cx="126150" cy="409039"/>
          </a:xfrm>
          <a:prstGeom prst="roundRect">
            <a:avLst/>
          </a:prstGeom>
          <a:solidFill>
            <a:srgbClr val="5467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777278" y="1841218"/>
            <a:ext cx="10788364" cy="4616648"/>
          </a:xfrm>
          <a:prstGeom prst="rect">
            <a:avLst/>
          </a:prstGeom>
          <a:noFill/>
        </p:spPr>
        <p:txBody>
          <a:bodyPr wrap="square">
            <a:spAutoFit/>
          </a:bodyPr>
          <a:lstStyle/>
          <a:p>
            <a:pPr algn="just">
              <a:lnSpc>
                <a:spcPct val="150000"/>
              </a:lnSpc>
            </a:pPr>
            <a:r>
              <a:rPr lang="zh-CN" altLang="en-US" sz="2800" b="1">
                <a:latin typeface="Times New Roman" panose="02020603050405020304" pitchFamily="18" charset="0"/>
                <a:cs typeface="Times New Roman" panose="02020603050405020304" pitchFamily="18" charset="0"/>
              </a:rPr>
              <a:t>　　</a:t>
            </a:r>
            <a:r>
              <a:rPr lang="en-US" altLang="zh-CN" sz="2800" b="1">
                <a:latin typeface="Times New Roman" panose="02020603050405020304" pitchFamily="18" charset="0"/>
                <a:cs typeface="Times New Roman" panose="02020603050405020304" pitchFamily="18" charset="0"/>
              </a:rPr>
              <a:t>1</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a:t>
            </a:r>
            <a:r>
              <a:rPr lang="zh-CN" altLang="en-US" sz="2800" b="1">
                <a:latin typeface="Times New Roman" panose="02020603050405020304" pitchFamily="18" charset="0"/>
                <a:cs typeface="Times New Roman" panose="02020603050405020304" pitchFamily="18" charset="0"/>
              </a:rPr>
              <a:t>金属在自然界的存在形式</a:t>
            </a:r>
          </a:p>
          <a:p>
            <a:pPr algn="just">
              <a:lnSpc>
                <a:spcPct val="150000"/>
              </a:lnSpc>
            </a:pPr>
            <a:r>
              <a:rPr lang="zh-CN" altLang="en-US" sz="2800" b="1">
                <a:latin typeface="Times New Roman" panose="02020603050405020304" pitchFamily="18" charset="0"/>
                <a:cs typeface="Times New Roman" panose="02020603050405020304" pitchFamily="18" charset="0"/>
              </a:rPr>
              <a:t>　  （</a:t>
            </a:r>
            <a:r>
              <a:rPr lang="en-US" altLang="zh-CN" sz="2800" b="1">
                <a:latin typeface="Times New Roman" panose="02020603050405020304" pitchFamily="18" charset="0"/>
                <a:cs typeface="Times New Roman" panose="02020603050405020304" pitchFamily="18" charset="0"/>
              </a:rPr>
              <a:t>1</a:t>
            </a:r>
            <a:r>
              <a:rPr lang="zh-CN" altLang="en-US" sz="2800" b="1">
                <a:latin typeface="Times New Roman" panose="02020603050405020304" pitchFamily="18" charset="0"/>
                <a:cs typeface="Times New Roman" panose="02020603050405020304" pitchFamily="18" charset="0"/>
              </a:rPr>
              <a:t>）金属资源广泛地存在于地壳和海洋中。</a:t>
            </a:r>
          </a:p>
          <a:p>
            <a:pPr algn="just">
              <a:lnSpc>
                <a:spcPct val="150000"/>
              </a:lnSpc>
            </a:pPr>
            <a:r>
              <a:rPr lang="zh-CN" altLang="en-US" sz="2800" b="1">
                <a:latin typeface="Times New Roman" panose="02020603050405020304" pitchFamily="18" charset="0"/>
                <a:cs typeface="Times New Roman" panose="02020603050405020304" pitchFamily="18" charset="0"/>
              </a:rPr>
              <a:t>　  （</a:t>
            </a:r>
            <a:r>
              <a:rPr lang="en-US" altLang="zh-CN" sz="2800" b="1">
                <a:latin typeface="Times New Roman" panose="02020603050405020304" pitchFamily="18" charset="0"/>
                <a:cs typeface="Times New Roman" panose="02020603050405020304" pitchFamily="18" charset="0"/>
              </a:rPr>
              <a:t>2</a:t>
            </a:r>
            <a:r>
              <a:rPr lang="zh-CN" altLang="en-US" sz="2800" b="1">
                <a:latin typeface="Times New Roman" panose="02020603050405020304" pitchFamily="18" charset="0"/>
                <a:cs typeface="Times New Roman" panose="02020603050405020304" pitchFamily="18" charset="0"/>
              </a:rPr>
              <a:t>）除少数很不活泼的金属如金、银等有单质形式存在外，</a:t>
            </a:r>
          </a:p>
          <a:p>
            <a:pPr algn="just">
              <a:lnSpc>
                <a:spcPct val="150000"/>
              </a:lnSpc>
            </a:pPr>
            <a:r>
              <a:rPr lang="zh-CN" altLang="en-US" sz="2800" b="1">
                <a:latin typeface="Times New Roman" panose="02020603050405020304" pitchFamily="18" charset="0"/>
                <a:cs typeface="Times New Roman" panose="02020603050405020304" pitchFamily="18" charset="0"/>
              </a:rPr>
              <a:t>其余都以化合物的形式存在。</a:t>
            </a:r>
          </a:p>
          <a:p>
            <a:pPr algn="just">
              <a:lnSpc>
                <a:spcPct val="150000"/>
              </a:lnSpc>
            </a:pPr>
            <a:r>
              <a:rPr lang="zh-CN" altLang="en-US" sz="2800" b="1">
                <a:latin typeface="Times New Roman" panose="02020603050405020304" pitchFamily="18" charset="0"/>
                <a:cs typeface="Times New Roman" panose="02020603050405020304" pitchFamily="18" charset="0"/>
              </a:rPr>
              <a:t>　　</a:t>
            </a:r>
            <a:r>
              <a:rPr lang="en-US" altLang="zh-CN" sz="2800" b="1">
                <a:latin typeface="Times New Roman" panose="02020603050405020304" pitchFamily="18" charset="0"/>
                <a:cs typeface="Times New Roman" panose="02020603050405020304" pitchFamily="18" charset="0"/>
              </a:rPr>
              <a:t>2</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a:t>
            </a:r>
            <a:r>
              <a:rPr lang="zh-CN" altLang="en-US" sz="2800" b="1">
                <a:latin typeface="Times New Roman" panose="02020603050405020304" pitchFamily="18" charset="0"/>
                <a:cs typeface="Times New Roman" panose="02020603050405020304" pitchFamily="18" charset="0"/>
              </a:rPr>
              <a:t>常见的金属矿石</a:t>
            </a:r>
          </a:p>
          <a:p>
            <a:pPr algn="just">
              <a:lnSpc>
                <a:spcPct val="150000"/>
              </a:lnSpc>
            </a:pPr>
            <a:r>
              <a:rPr lang="zh-CN" altLang="en-US" sz="2800" b="1">
                <a:latin typeface="Times New Roman" panose="02020603050405020304" pitchFamily="18" charset="0"/>
                <a:cs typeface="Times New Roman" panose="02020603050405020304" pitchFamily="18" charset="0"/>
              </a:rPr>
              <a:t>　　赤铁矿</a:t>
            </a:r>
            <a:r>
              <a:rPr lang="en-US" altLang="zh-CN" sz="2800" b="1">
                <a:latin typeface="宋体" panose="02010600030101010101" pitchFamily="2" charset="-122"/>
                <a:ea typeface="宋体" panose="02010600030101010101" pitchFamily="2" charset="-122"/>
                <a:cs typeface="Times New Roman" panose="02020603050405020304" pitchFamily="18" charset="0"/>
              </a:rPr>
              <a:t>[</a:t>
            </a:r>
            <a:r>
              <a:rPr lang="zh-CN" altLang="en-US" sz="2800" b="1">
                <a:latin typeface="Times New Roman" panose="02020603050405020304" pitchFamily="18" charset="0"/>
                <a:cs typeface="Times New Roman" panose="02020603050405020304" pitchFamily="18" charset="0"/>
              </a:rPr>
              <a:t>主要成分：</a:t>
            </a:r>
            <a:r>
              <a:rPr lang="en-US" altLang="zh-CN" sz="2800">
                <a:latin typeface="Times New Roman" panose="02020603050405020304" pitchFamily="18" charset="0"/>
                <a:cs typeface="Times New Roman" panose="02020603050405020304" pitchFamily="18" charset="0"/>
              </a:rPr>
              <a:t>_________________</a:t>
            </a:r>
            <a:r>
              <a:rPr lang="en-US" altLang="zh-CN" sz="2800" b="1">
                <a:latin typeface="宋体" panose="02010600030101010101" pitchFamily="2" charset="-122"/>
                <a:ea typeface="宋体" panose="02010600030101010101" pitchFamily="2" charset="-122"/>
                <a:cs typeface="Times New Roman" panose="02020603050405020304" pitchFamily="18" charset="0"/>
              </a:rPr>
              <a:t>]</a:t>
            </a:r>
            <a:r>
              <a:rPr lang="zh-CN" altLang="en-US" sz="2800" b="1">
                <a:latin typeface="Times New Roman" panose="02020603050405020304" pitchFamily="18" charset="0"/>
                <a:cs typeface="Times New Roman" panose="02020603050405020304" pitchFamily="18" charset="0"/>
              </a:rPr>
              <a:t>、磁铁矿</a:t>
            </a:r>
            <a:r>
              <a:rPr lang="en-US" altLang="zh-CN" sz="2800" b="1">
                <a:latin typeface="宋体" panose="02010600030101010101" pitchFamily="2" charset="-122"/>
                <a:ea typeface="宋体" panose="02010600030101010101" pitchFamily="2" charset="-122"/>
                <a:cs typeface="Times New Roman" panose="02020603050405020304" pitchFamily="18" charset="0"/>
              </a:rPr>
              <a:t>[</a:t>
            </a:r>
            <a:r>
              <a:rPr lang="zh-CN" altLang="en-US" sz="2800" b="1">
                <a:latin typeface="Times New Roman" panose="02020603050405020304" pitchFamily="18" charset="0"/>
                <a:cs typeface="Times New Roman" panose="02020603050405020304" pitchFamily="18" charset="0"/>
              </a:rPr>
              <a:t>主要成分：</a:t>
            </a:r>
            <a:r>
              <a:rPr lang="en-US" altLang="zh-CN" sz="2800">
                <a:latin typeface="Times New Roman" panose="02020603050405020304" pitchFamily="18" charset="0"/>
                <a:cs typeface="Times New Roman" panose="02020603050405020304" pitchFamily="18" charset="0"/>
              </a:rPr>
              <a:t>_____________________</a:t>
            </a:r>
            <a:r>
              <a:rPr lang="en-US" altLang="zh-CN" sz="2800" b="1">
                <a:latin typeface="宋体" panose="02010600030101010101" pitchFamily="2" charset="-122"/>
                <a:ea typeface="宋体" panose="02010600030101010101" pitchFamily="2" charset="-122"/>
                <a:cs typeface="Times New Roman" panose="02020603050405020304" pitchFamily="18" charset="0"/>
              </a:rPr>
              <a:t>]</a:t>
            </a:r>
            <a:r>
              <a:rPr lang="zh-CN" altLang="en-US" sz="2800" b="1">
                <a:latin typeface="Times New Roman" panose="02020603050405020304" pitchFamily="18" charset="0"/>
                <a:cs typeface="Times New Roman" panose="02020603050405020304" pitchFamily="18" charset="0"/>
              </a:rPr>
              <a:t>、菱铁矿、铝土矿、黄铜矿及辉铜矿等。</a:t>
            </a:r>
          </a:p>
        </p:txBody>
      </p:sp>
      <p:sp>
        <p:nvSpPr>
          <p:cNvPr id="8" name="文本框 7"/>
          <p:cNvSpPr txBox="1"/>
          <p:nvPr/>
        </p:nvSpPr>
        <p:spPr>
          <a:xfrm>
            <a:off x="4717012" y="5121437"/>
            <a:ext cx="3495910" cy="523220"/>
          </a:xfrm>
          <a:prstGeom prst="rect">
            <a:avLst/>
          </a:prstGeom>
          <a:noFill/>
        </p:spPr>
        <p:txBody>
          <a:bodyPr wrap="square" rtlCol="0">
            <a:spAutoFit/>
          </a:bodyPr>
          <a:lstStyle/>
          <a:p>
            <a:r>
              <a:rPr lang="en-US" altLang="zh-CN" sz="2800" b="1">
                <a:solidFill>
                  <a:srgbClr val="C00000"/>
                </a:solidFill>
                <a:uFillTx/>
                <a:latin typeface="Times New Roman" panose="02020603050405020304" pitchFamily="18" charset="0"/>
                <a:ea typeface="宋体" panose="02010600030101010101" pitchFamily="2" charset="-122"/>
                <a:cs typeface="Times New Roman" panose="02020603050405020304" pitchFamily="18" charset="0"/>
              </a:rPr>
              <a:t>氧化铁</a:t>
            </a:r>
            <a:r>
              <a:rPr lang="zh-CN" altLang="en-US" sz="2800" b="1">
                <a:solidFill>
                  <a:srgbClr val="C00000"/>
                </a:solidFill>
                <a:uFillTx/>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a:solidFill>
                  <a:srgbClr val="C00000"/>
                </a:solidFill>
                <a:latin typeface="Times New Roman" panose="02020603050405020304" pitchFamily="18" charset="0"/>
                <a:cs typeface="Times New Roman" panose="02020603050405020304" pitchFamily="18" charset="0"/>
              </a:rPr>
              <a:t>或Fe</a:t>
            </a:r>
            <a:r>
              <a:rPr lang="en-US" altLang="zh-CN" sz="2800" b="1" baseline="-25000">
                <a:solidFill>
                  <a:srgbClr val="C00000"/>
                </a:solidFill>
                <a:latin typeface="Times New Roman" panose="02020603050405020304" pitchFamily="18" charset="0"/>
                <a:cs typeface="Times New Roman" panose="02020603050405020304" pitchFamily="18" charset="0"/>
              </a:rPr>
              <a:t>2</a:t>
            </a:r>
            <a:r>
              <a:rPr lang="en-US" altLang="zh-CN" sz="2800" b="1">
                <a:solidFill>
                  <a:srgbClr val="C00000"/>
                </a:solidFill>
                <a:latin typeface="Times New Roman" panose="02020603050405020304" pitchFamily="18" charset="0"/>
                <a:cs typeface="Times New Roman" panose="02020603050405020304" pitchFamily="18" charset="0"/>
              </a:rPr>
              <a:t>O</a:t>
            </a:r>
            <a:r>
              <a:rPr lang="en-US" altLang="zh-CN" sz="2800" b="1" baseline="-25000">
                <a:solidFill>
                  <a:srgbClr val="C00000"/>
                </a:solidFill>
                <a:latin typeface="Times New Roman" panose="02020603050405020304" pitchFamily="18" charset="0"/>
                <a:cs typeface="Times New Roman" panose="02020603050405020304" pitchFamily="18" charset="0"/>
              </a:rPr>
              <a:t>3</a:t>
            </a:r>
            <a:r>
              <a:rPr lang="zh-CN" altLang="en-US" sz="2800" b="1">
                <a:solidFill>
                  <a:srgbClr val="C00000"/>
                </a:solidFill>
                <a:uFillTx/>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a:solidFill>
                <a:srgbClr val="C00000"/>
              </a:solidFill>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文本框 8"/>
          <p:cNvSpPr txBox="1"/>
          <p:nvPr/>
        </p:nvSpPr>
        <p:spPr>
          <a:xfrm>
            <a:off x="777278" y="5759575"/>
            <a:ext cx="4184364" cy="523220"/>
          </a:xfrm>
          <a:prstGeom prst="rect">
            <a:avLst/>
          </a:prstGeom>
          <a:noFill/>
        </p:spPr>
        <p:txBody>
          <a:bodyPr wrap="square" rtlCol="0">
            <a:spAutoFit/>
          </a:bodyPr>
          <a:lstStyle/>
          <a:p>
            <a:r>
              <a:rPr lang="en-US" altLang="zh-CN" sz="2800" b="1">
                <a:solidFill>
                  <a:srgbClr val="C00000"/>
                </a:solidFill>
                <a:uFillTx/>
                <a:latin typeface="Times New Roman" panose="02020603050405020304" pitchFamily="18" charset="0"/>
                <a:ea typeface="宋体" panose="02010600030101010101" pitchFamily="2" charset="-122"/>
                <a:cs typeface="Times New Roman" panose="02020603050405020304" pitchFamily="18" charset="0"/>
              </a:rPr>
              <a:t>四氧化三铁</a:t>
            </a:r>
            <a:r>
              <a:rPr lang="zh-CN" altLang="en-US" sz="2800" b="1">
                <a:solidFill>
                  <a:srgbClr val="C00000"/>
                </a:solidFill>
                <a:uFillTx/>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a:solidFill>
                  <a:srgbClr val="C00000"/>
                </a:solidFill>
                <a:latin typeface="Times New Roman" panose="02020603050405020304" pitchFamily="18" charset="0"/>
                <a:cs typeface="Times New Roman" panose="02020603050405020304" pitchFamily="18" charset="0"/>
              </a:rPr>
              <a:t>或Fe</a:t>
            </a:r>
            <a:r>
              <a:rPr lang="en-US" altLang="zh-CN" sz="2800" b="1" baseline="-25000">
                <a:solidFill>
                  <a:srgbClr val="C00000"/>
                </a:solidFill>
                <a:latin typeface="Times New Roman" panose="02020603050405020304" pitchFamily="18" charset="0"/>
                <a:cs typeface="Times New Roman" panose="02020603050405020304" pitchFamily="18" charset="0"/>
              </a:rPr>
              <a:t>3</a:t>
            </a:r>
            <a:r>
              <a:rPr lang="en-US" altLang="zh-CN" sz="2800" b="1">
                <a:solidFill>
                  <a:srgbClr val="C00000"/>
                </a:solidFill>
                <a:latin typeface="Times New Roman" panose="02020603050405020304" pitchFamily="18" charset="0"/>
                <a:cs typeface="Times New Roman" panose="02020603050405020304" pitchFamily="18" charset="0"/>
              </a:rPr>
              <a:t>O</a:t>
            </a:r>
            <a:r>
              <a:rPr lang="en-US" altLang="zh-CN" sz="2800" b="1" baseline="-25000">
                <a:solidFill>
                  <a:srgbClr val="C00000"/>
                </a:solidFill>
                <a:latin typeface="Times New Roman" panose="02020603050405020304" pitchFamily="18" charset="0"/>
                <a:cs typeface="Times New Roman" panose="02020603050405020304" pitchFamily="18" charset="0"/>
              </a:rPr>
              <a:t>4</a:t>
            </a:r>
            <a:r>
              <a:rPr lang="zh-CN" altLang="en-US" sz="2800" b="1">
                <a:solidFill>
                  <a:srgbClr val="C00000"/>
                </a:solidFill>
                <a:uFillTx/>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a:solidFill>
                <a:srgbClr val="C00000"/>
              </a:solidFill>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1" name="文本框 10"/>
          <p:cNvSpPr txBox="1"/>
          <p:nvPr/>
        </p:nvSpPr>
        <p:spPr>
          <a:xfrm>
            <a:off x="777277" y="1361604"/>
            <a:ext cx="3087712" cy="565604"/>
          </a:xfrm>
          <a:prstGeom prst="rect">
            <a:avLst/>
          </a:prstGeom>
          <a:noFill/>
        </p:spPr>
        <p:txBody>
          <a:bodyPr wrap="square" rtlCol="0">
            <a:spAutoFit/>
          </a:bodyPr>
          <a:lstStyle/>
          <a:p>
            <a:pPr marL="457200" indent="-457200">
              <a:lnSpc>
                <a:spcPct val="120000"/>
              </a:lnSpc>
              <a:buFont typeface="Wingdings" panose="05000000000000000000" charset="0"/>
              <a:buChar char="l"/>
            </a:pPr>
            <a:r>
              <a:rPr lang="zh-CN" altLang="en-US" sz="2800" b="1" spc="300">
                <a:solidFill>
                  <a:srgbClr val="5467A9"/>
                </a:solidFill>
                <a:latin typeface="微软雅黑" panose="020B0503020204020204" pitchFamily="34" charset="-122"/>
                <a:ea typeface="微软雅黑" panose="020B0503020204020204" pitchFamily="34" charset="-122"/>
              </a:rPr>
              <a:t>金属的存在</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5" name="矩形 4"/>
          <p:cNvSpPr/>
          <p:nvPr/>
        </p:nvSpPr>
        <p:spPr>
          <a:xfrm>
            <a:off x="895350" y="1587712"/>
            <a:ext cx="1663212" cy="532130"/>
          </a:xfrm>
          <a:prstGeom prst="rect">
            <a:avLst/>
          </a:prstGeom>
          <a:solidFill>
            <a:srgbClr val="5467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latin typeface="宋体" panose="02010600030101010101" pitchFamily="2" charset="-122"/>
                <a:ea typeface="宋体" panose="02010600030101010101" pitchFamily="2" charset="-122"/>
              </a:rPr>
              <a:t>实验探究</a:t>
            </a:r>
          </a:p>
        </p:txBody>
      </p:sp>
      <p:pic>
        <p:nvPicPr>
          <p:cNvPr id="6" name="图片 5"/>
          <p:cNvPicPr>
            <a:picLocks noChangeAspect="1"/>
          </p:cNvPicPr>
          <p:nvPr/>
        </p:nvPicPr>
        <p:blipFill>
          <a:blip r:embed="rId4"/>
          <a:srcRect l="37099" t="21602" r="11916" b="63295"/>
          <a:stretch>
            <a:fillRect/>
          </a:stretch>
        </p:blipFill>
        <p:spPr>
          <a:xfrm>
            <a:off x="3397385" y="3429000"/>
            <a:ext cx="5792956" cy="2450846"/>
          </a:xfrm>
          <a:prstGeom prst="rect">
            <a:avLst/>
          </a:prstGeom>
        </p:spPr>
      </p:pic>
      <p:sp>
        <p:nvSpPr>
          <p:cNvPr id="8" name="文本框 1"/>
          <p:cNvSpPr txBox="1"/>
          <p:nvPr/>
        </p:nvSpPr>
        <p:spPr>
          <a:xfrm>
            <a:off x="895350" y="2469043"/>
            <a:ext cx="2098665"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57175" indent="-257175">
              <a:buFont typeface="Wingdings" panose="05000000000000000000" pitchFamily="2" charset="2"/>
              <a:buChar char="Ø"/>
            </a:pPr>
            <a:r>
              <a:rPr lang="zh-CN" altLang="en-US" sz="2800" b="1">
                <a:solidFill>
                  <a:srgbClr val="5467A9"/>
                </a:solidFill>
                <a:latin typeface="微软雅黑" panose="020B0503020204020204" pitchFamily="34" charset="-122"/>
                <a:ea typeface="微软雅黑" panose="020B0503020204020204" pitchFamily="34" charset="-122"/>
              </a:rPr>
              <a:t>实验原理：</a:t>
            </a:r>
          </a:p>
        </p:txBody>
      </p:sp>
      <p:sp>
        <p:nvSpPr>
          <p:cNvPr id="9" name="文本框 1"/>
          <p:cNvSpPr txBox="1"/>
          <p:nvPr/>
        </p:nvSpPr>
        <p:spPr>
          <a:xfrm>
            <a:off x="895349" y="3768147"/>
            <a:ext cx="2098665"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57175" indent="-257175">
              <a:buFont typeface="Wingdings" panose="05000000000000000000" pitchFamily="2" charset="2"/>
              <a:buChar char="Ø"/>
            </a:pPr>
            <a:r>
              <a:rPr lang="zh-CN" altLang="en-US" sz="2800" b="1">
                <a:solidFill>
                  <a:srgbClr val="5467A9"/>
                </a:solidFill>
                <a:latin typeface="微软雅黑" panose="020B0503020204020204" pitchFamily="34" charset="-122"/>
                <a:ea typeface="微软雅黑" panose="020B0503020204020204" pitchFamily="34" charset="-122"/>
              </a:rPr>
              <a:t>实验装置：</a:t>
            </a:r>
          </a:p>
        </p:txBody>
      </p:sp>
      <p:graphicFrame>
        <p:nvGraphicFramePr>
          <p:cNvPr id="12" name="对象 11"/>
          <p:cNvGraphicFramePr>
            <a:graphicFrameLocks noChangeAspect="1"/>
          </p:cNvGraphicFramePr>
          <p:nvPr/>
        </p:nvGraphicFramePr>
        <p:xfrm>
          <a:off x="3338513" y="2300288"/>
          <a:ext cx="4503737" cy="838200"/>
        </p:xfrm>
        <a:graphic>
          <a:graphicData uri="http://schemas.openxmlformats.org/presentationml/2006/ole">
            <mc:AlternateContent xmlns:mc="http://schemas.openxmlformats.org/markup-compatibility/2006">
              <mc:Choice xmlns:v="urn:schemas-microsoft-com:vml" Requires="v">
                <p:oleObj spid="_x0000_s7170" name="Equation" r:id="rId5" imgW="109118400" imgH="20116800" progId="Equation.DSMT4">
                  <p:embed/>
                </p:oleObj>
              </mc:Choice>
              <mc:Fallback>
                <p:oleObj name="Equation" r:id="rId5" imgW="109118400" imgH="20116800" progId="Equation.DSMT4">
                  <p:embed/>
                  <p:pic>
                    <p:nvPicPr>
                      <p:cNvPr id="0" name="OLE substitute image"/>
                      <p:cNvPicPr/>
                      <p:nvPr/>
                    </p:nvPicPr>
                    <p:blipFill>
                      <a:blip r:embed="rId6"/>
                      <a:stretch>
                        <a:fillRect/>
                      </a:stretch>
                    </p:blipFill>
                    <p:spPr>
                      <a:xfrm>
                        <a:off x="3338513" y="2300288"/>
                        <a:ext cx="4503737" cy="838200"/>
                      </a:xfrm>
                      <a:prstGeom prst="rect">
                        <a:avLst/>
                      </a:prstGeom>
                      <a:noFill/>
                    </p:spPr>
                  </p:pic>
                </p:oleObj>
              </mc:Fallback>
            </mc:AlternateContent>
          </a:graphicData>
        </a:graphic>
      </p:graphicFrame>
      <p:sp>
        <p:nvSpPr>
          <p:cNvPr id="13" name="文本框 12"/>
          <p:cNvSpPr txBox="1"/>
          <p:nvPr/>
        </p:nvSpPr>
        <p:spPr>
          <a:xfrm>
            <a:off x="456121" y="820219"/>
            <a:ext cx="7193329" cy="565604"/>
          </a:xfrm>
          <a:prstGeom prst="rect">
            <a:avLst/>
          </a:prstGeom>
          <a:noFill/>
        </p:spPr>
        <p:txBody>
          <a:bodyPr wrap="square" rtlCol="0">
            <a:spAutoFit/>
          </a:bodyPr>
          <a:lstStyle/>
          <a:p>
            <a:pPr marL="457200" indent="-457200">
              <a:lnSpc>
                <a:spcPct val="120000"/>
              </a:lnSpc>
              <a:buFont typeface="Wingdings" panose="05000000000000000000" charset="0"/>
              <a:buChar char="l"/>
            </a:pPr>
            <a:r>
              <a:rPr lang="zh-CN" altLang="en-US" sz="2800" b="1" spc="300">
                <a:solidFill>
                  <a:srgbClr val="5467A9"/>
                </a:solidFill>
                <a:latin typeface="微软雅黑" panose="020B0503020204020204" pitchFamily="34" charset="-122"/>
                <a:ea typeface="微软雅黑" panose="020B0503020204020204" pitchFamily="34" charset="-122"/>
              </a:rPr>
              <a:t>金属的冶炼</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3" name="文本框 1"/>
          <p:cNvSpPr txBox="1"/>
          <p:nvPr/>
        </p:nvSpPr>
        <p:spPr>
          <a:xfrm>
            <a:off x="741367" y="1044689"/>
            <a:ext cx="2098665"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57175" indent="-257175">
              <a:buFont typeface="Wingdings" panose="05000000000000000000" pitchFamily="2" charset="2"/>
              <a:buChar char="Ø"/>
            </a:pPr>
            <a:r>
              <a:rPr lang="zh-CN" altLang="en-US" sz="2800" b="1">
                <a:solidFill>
                  <a:srgbClr val="5467A9"/>
                </a:solidFill>
                <a:latin typeface="微软雅黑" panose="020B0503020204020204" pitchFamily="34" charset="-122"/>
                <a:ea typeface="微软雅黑" panose="020B0503020204020204" pitchFamily="34" charset="-122"/>
              </a:rPr>
              <a:t>实验现象：</a:t>
            </a:r>
          </a:p>
        </p:txBody>
      </p:sp>
      <p:sp>
        <p:nvSpPr>
          <p:cNvPr id="5" name="文本框 4"/>
          <p:cNvSpPr txBox="1"/>
          <p:nvPr/>
        </p:nvSpPr>
        <p:spPr>
          <a:xfrm>
            <a:off x="741367" y="1694295"/>
            <a:ext cx="10706218" cy="3754874"/>
          </a:xfrm>
          <a:prstGeom prst="rect">
            <a:avLst/>
          </a:prstGeom>
          <a:noFill/>
        </p:spPr>
        <p:txBody>
          <a:bodyPr wrap="square">
            <a:spAutoFit/>
          </a:bodyPr>
          <a:lstStyle/>
          <a:p>
            <a:pPr>
              <a:lnSpc>
                <a:spcPct val="170000"/>
              </a:lnSpc>
            </a:pPr>
            <a:r>
              <a:rPr lang="zh-CN" altLang="en-US" sz="2800" b="1">
                <a:latin typeface="Times New Roman" panose="02020603050405020304" pitchFamily="18" charset="0"/>
                <a:cs typeface="Times New Roman" panose="02020603050405020304" pitchFamily="18" charset="0"/>
              </a:rPr>
              <a:t>　　（</a:t>
            </a:r>
            <a:r>
              <a:rPr lang="en-US" altLang="zh-CN" sz="2800" b="1">
                <a:latin typeface="Times New Roman" panose="02020603050405020304" pitchFamily="18" charset="0"/>
                <a:cs typeface="Times New Roman" panose="02020603050405020304" pitchFamily="18" charset="0"/>
              </a:rPr>
              <a:t>1</a:t>
            </a:r>
            <a:r>
              <a:rPr lang="zh-CN" altLang="en-US" sz="2800" b="1">
                <a:latin typeface="Times New Roman" panose="02020603050405020304" pitchFamily="18" charset="0"/>
                <a:cs typeface="Times New Roman" panose="02020603050405020304" pitchFamily="18" charset="0"/>
              </a:rPr>
              <a:t>）硬质玻璃管中：玻璃管内的粉末由红棕色逐渐变黑。</a:t>
            </a:r>
          </a:p>
          <a:p>
            <a:pPr>
              <a:lnSpc>
                <a:spcPct val="170000"/>
              </a:lnSpc>
            </a:pPr>
            <a:r>
              <a:rPr lang="zh-CN" altLang="en-US" sz="2800" b="1">
                <a:latin typeface="Times New Roman" panose="02020603050405020304" pitchFamily="18" charset="0"/>
                <a:cs typeface="Times New Roman" panose="02020603050405020304" pitchFamily="18" charset="0"/>
              </a:rPr>
              <a:t>　　（</a:t>
            </a:r>
            <a:r>
              <a:rPr lang="en-US" altLang="zh-CN" sz="2800" b="1">
                <a:latin typeface="Times New Roman" panose="02020603050405020304" pitchFamily="18" charset="0"/>
                <a:cs typeface="Times New Roman" panose="02020603050405020304" pitchFamily="18" charset="0"/>
              </a:rPr>
              <a:t>2</a:t>
            </a:r>
            <a:r>
              <a:rPr lang="zh-CN" altLang="en-US" sz="2800" b="1">
                <a:latin typeface="Times New Roman" panose="02020603050405020304" pitchFamily="18" charset="0"/>
                <a:cs typeface="Times New Roman" panose="02020603050405020304" pitchFamily="18" charset="0"/>
              </a:rPr>
              <a:t>）试管中：试管内澄清石灰水变浑浊，反应的化学方程式为　　　　　　　　　　　　　　　　。</a:t>
            </a:r>
          </a:p>
          <a:p>
            <a:pPr>
              <a:lnSpc>
                <a:spcPct val="170000"/>
              </a:lnSpc>
            </a:pPr>
            <a:r>
              <a:rPr lang="zh-CN" altLang="en-US" sz="2800" b="1">
                <a:latin typeface="Times New Roman" panose="02020603050405020304" pitchFamily="18" charset="0"/>
                <a:cs typeface="Times New Roman" panose="02020603050405020304" pitchFamily="18" charset="0"/>
              </a:rPr>
              <a:t>　　（</a:t>
            </a:r>
            <a:r>
              <a:rPr lang="en-US" altLang="zh-CN" sz="2800" b="1">
                <a:latin typeface="Times New Roman" panose="02020603050405020304" pitchFamily="18" charset="0"/>
                <a:cs typeface="Times New Roman" panose="02020603050405020304" pitchFamily="18" charset="0"/>
              </a:rPr>
              <a:t>3</a:t>
            </a:r>
            <a:r>
              <a:rPr lang="zh-CN" altLang="en-US" sz="2800" b="1">
                <a:latin typeface="Times New Roman" panose="02020603050405020304" pitchFamily="18" charset="0"/>
                <a:cs typeface="Times New Roman" panose="02020603050405020304" pitchFamily="18" charset="0"/>
              </a:rPr>
              <a:t>）装置最末端玻璃管尖嘴处：气体燃烧，有淡蓝色火焰，反应的化学方程式为                                       。</a:t>
            </a:r>
          </a:p>
        </p:txBody>
      </p:sp>
      <p:graphicFrame>
        <p:nvGraphicFramePr>
          <p:cNvPr id="8" name="对象 7"/>
          <p:cNvGraphicFramePr>
            <a:graphicFrameLocks noChangeAspect="1"/>
          </p:cNvGraphicFramePr>
          <p:nvPr/>
        </p:nvGraphicFramePr>
        <p:xfrm>
          <a:off x="1397000" y="3241675"/>
          <a:ext cx="5499100" cy="838200"/>
        </p:xfrm>
        <a:graphic>
          <a:graphicData uri="http://schemas.openxmlformats.org/presentationml/2006/ole">
            <mc:AlternateContent xmlns:mc="http://schemas.openxmlformats.org/markup-compatibility/2006">
              <mc:Choice xmlns:v="urn:schemas-microsoft-com:vml" Requires="v">
                <p:oleObj spid="_x0000_s8195" name="Equation" r:id="rId4" imgW="133197600" imgH="20116800" progId="Equation.DSMT4">
                  <p:embed/>
                </p:oleObj>
              </mc:Choice>
              <mc:Fallback>
                <p:oleObj name="Equation" r:id="rId4" imgW="133197600" imgH="20116800" progId="Equation.DSMT4">
                  <p:embed/>
                  <p:pic>
                    <p:nvPicPr>
                      <p:cNvPr id="0" name="OLE substitute image"/>
                      <p:cNvPicPr/>
                      <p:nvPr/>
                    </p:nvPicPr>
                    <p:blipFill>
                      <a:blip r:embed="rId5"/>
                      <a:stretch>
                        <a:fillRect/>
                      </a:stretch>
                    </p:blipFill>
                    <p:spPr>
                      <a:xfrm>
                        <a:off x="1397000" y="3241675"/>
                        <a:ext cx="5499100" cy="838200"/>
                      </a:xfrm>
                      <a:prstGeom prst="rect">
                        <a:avLst/>
                      </a:prstGeom>
                      <a:noFill/>
                    </p:spPr>
                  </p:pic>
                </p:oleObj>
              </mc:Fallback>
            </mc:AlternateContent>
          </a:graphicData>
        </a:graphic>
      </p:graphicFrame>
      <p:graphicFrame>
        <p:nvGraphicFramePr>
          <p:cNvPr id="9" name="对象 8"/>
          <p:cNvGraphicFramePr>
            <a:graphicFrameLocks noChangeAspect="1"/>
          </p:cNvGraphicFramePr>
          <p:nvPr/>
        </p:nvGraphicFramePr>
        <p:xfrm>
          <a:off x="4248150" y="4697413"/>
          <a:ext cx="3208338" cy="812800"/>
        </p:xfrm>
        <a:graphic>
          <a:graphicData uri="http://schemas.openxmlformats.org/presentationml/2006/ole">
            <mc:AlternateContent xmlns:mc="http://schemas.openxmlformats.org/markup-compatibility/2006">
              <mc:Choice xmlns:v="urn:schemas-microsoft-com:vml" Requires="v">
                <p:oleObj spid="_x0000_s8196" name="Equation" r:id="rId6" imgW="77724000" imgH="19507200" progId="Equation.DSMT4">
                  <p:embed/>
                </p:oleObj>
              </mc:Choice>
              <mc:Fallback>
                <p:oleObj name="Equation" r:id="rId6" imgW="77724000" imgH="19507200" progId="Equation.DSMT4">
                  <p:embed/>
                  <p:pic>
                    <p:nvPicPr>
                      <p:cNvPr id="0" name="OLE substitute image"/>
                      <p:cNvPicPr/>
                      <p:nvPr/>
                    </p:nvPicPr>
                    <p:blipFill>
                      <a:blip r:embed="rId7"/>
                      <a:stretch>
                        <a:fillRect/>
                      </a:stretch>
                    </p:blipFill>
                    <p:spPr>
                      <a:xfrm>
                        <a:off x="4248150" y="4697413"/>
                        <a:ext cx="3208338" cy="812800"/>
                      </a:xfrm>
                      <a:prstGeom prst="rect">
                        <a:avLst/>
                      </a:prstGeom>
                      <a:noFill/>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wipe(left)">
                                      <p:cBhvr>
                                        <p:cTn id="20" dur="500"/>
                                        <p:tgtEl>
                                          <p:spTgt spid="5">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3" name="文本框 1"/>
          <p:cNvSpPr txBox="1"/>
          <p:nvPr/>
        </p:nvSpPr>
        <p:spPr>
          <a:xfrm>
            <a:off x="873342" y="1120104"/>
            <a:ext cx="3153625"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57175" indent="-257175">
              <a:buFont typeface="Wingdings" panose="05000000000000000000" pitchFamily="2" charset="2"/>
              <a:buChar char="Ø"/>
            </a:pPr>
            <a:r>
              <a:rPr lang="zh-CN" altLang="en-US" sz="2800" b="1">
                <a:solidFill>
                  <a:srgbClr val="5467A9"/>
                </a:solidFill>
                <a:latin typeface="微软雅黑" panose="020B0503020204020204" pitchFamily="34" charset="-122"/>
                <a:ea typeface="微软雅黑" panose="020B0503020204020204" pitchFamily="34" charset="-122"/>
              </a:rPr>
              <a:t>实验注意事项：</a:t>
            </a:r>
          </a:p>
        </p:txBody>
      </p:sp>
      <p:sp>
        <p:nvSpPr>
          <p:cNvPr id="5" name="文本框 4"/>
          <p:cNvSpPr txBox="1"/>
          <p:nvPr/>
        </p:nvSpPr>
        <p:spPr>
          <a:xfrm>
            <a:off x="873342" y="1843984"/>
            <a:ext cx="10228280" cy="3970318"/>
          </a:xfrm>
          <a:prstGeom prst="rect">
            <a:avLst/>
          </a:prstGeom>
          <a:noFill/>
        </p:spPr>
        <p:txBody>
          <a:bodyPr wrap="square">
            <a:spAutoFit/>
          </a:bodyPr>
          <a:lstStyle/>
          <a:p>
            <a:pPr>
              <a:lnSpc>
                <a:spcPct val="150000"/>
              </a:lnSpc>
            </a:pPr>
            <a:r>
              <a:rPr lang="zh-CN" altLang="en-US" sz="2800" b="1">
                <a:latin typeface="Times New Roman" panose="02020603050405020304" pitchFamily="18" charset="0"/>
                <a:cs typeface="Times New Roman" panose="02020603050405020304" pitchFamily="18" charset="0"/>
              </a:rPr>
              <a:t>　　（</a:t>
            </a:r>
            <a:r>
              <a:rPr lang="en-US" altLang="zh-CN" sz="2800" b="1">
                <a:latin typeface="Times New Roman" panose="02020603050405020304" pitchFamily="18" charset="0"/>
                <a:cs typeface="Times New Roman" panose="02020603050405020304" pitchFamily="18" charset="0"/>
              </a:rPr>
              <a:t>1</a:t>
            </a:r>
            <a:r>
              <a:rPr lang="zh-CN" altLang="en-US" sz="2800" b="1">
                <a:latin typeface="Times New Roman" panose="02020603050405020304" pitchFamily="18" charset="0"/>
                <a:cs typeface="Times New Roman" panose="02020603050405020304" pitchFamily="18" charset="0"/>
              </a:rPr>
              <a:t>）实验开始时，先</a:t>
            </a:r>
            <a:r>
              <a:rPr lang="zh-CN" altLang="en-US" sz="2800" b="1">
                <a:solidFill>
                  <a:srgbClr val="C00000"/>
                </a:solidFill>
                <a:latin typeface="Times New Roman" panose="02020603050405020304" pitchFamily="18" charset="0"/>
                <a:cs typeface="Times New Roman" panose="02020603050405020304" pitchFamily="18" charset="0"/>
              </a:rPr>
              <a:t>通入一氧化碳</a:t>
            </a:r>
            <a:r>
              <a:rPr lang="zh-CN" altLang="en-US" sz="2800" b="1">
                <a:latin typeface="Times New Roman" panose="02020603050405020304" pitchFamily="18" charset="0"/>
                <a:cs typeface="Times New Roman" panose="02020603050405020304" pitchFamily="18" charset="0"/>
              </a:rPr>
              <a:t>，再点燃酒精喷灯，目的是防止一氧化碳和空气的混合气体受热发生爆炸。</a:t>
            </a:r>
          </a:p>
          <a:p>
            <a:pPr>
              <a:lnSpc>
                <a:spcPct val="150000"/>
              </a:lnSpc>
            </a:pPr>
            <a:r>
              <a:rPr lang="zh-CN" altLang="en-US" sz="2800" b="1">
                <a:latin typeface="Times New Roman" panose="02020603050405020304" pitchFamily="18" charset="0"/>
                <a:cs typeface="Times New Roman" panose="02020603050405020304" pitchFamily="18" charset="0"/>
              </a:rPr>
              <a:t>　　（</a:t>
            </a:r>
            <a:r>
              <a:rPr lang="en-US" altLang="zh-CN" sz="2800" b="1">
                <a:latin typeface="Times New Roman" panose="02020603050405020304" pitchFamily="18" charset="0"/>
                <a:cs typeface="Times New Roman" panose="02020603050405020304" pitchFamily="18" charset="0"/>
              </a:rPr>
              <a:t>2</a:t>
            </a:r>
            <a:r>
              <a:rPr lang="zh-CN" altLang="en-US" sz="2800" b="1">
                <a:latin typeface="Times New Roman" panose="02020603050405020304" pitchFamily="18" charset="0"/>
                <a:cs typeface="Times New Roman" panose="02020603050405020304" pitchFamily="18" charset="0"/>
              </a:rPr>
              <a:t>）实验结束后，熄灭酒精喷灯，为防止生成的铁又被空气中的氧气氧化，应</a:t>
            </a:r>
            <a:r>
              <a:rPr lang="zh-CN" altLang="en-US" sz="2800" b="1">
                <a:solidFill>
                  <a:srgbClr val="C00000"/>
                </a:solidFill>
                <a:latin typeface="Times New Roman" panose="02020603050405020304" pitchFamily="18" charset="0"/>
                <a:cs typeface="Times New Roman" panose="02020603050405020304" pitchFamily="18" charset="0"/>
              </a:rPr>
              <a:t>通入一氧化碳</a:t>
            </a:r>
            <a:r>
              <a:rPr lang="zh-CN" altLang="en-US" sz="2800" b="1">
                <a:latin typeface="Times New Roman" panose="02020603050405020304" pitchFamily="18" charset="0"/>
                <a:cs typeface="Times New Roman" panose="02020603050405020304" pitchFamily="18" charset="0"/>
              </a:rPr>
              <a:t>直至玻璃管冷却。</a:t>
            </a:r>
          </a:p>
          <a:p>
            <a:pPr>
              <a:lnSpc>
                <a:spcPct val="150000"/>
              </a:lnSpc>
            </a:pPr>
            <a:r>
              <a:rPr lang="zh-CN" altLang="en-US" sz="2800" b="1">
                <a:latin typeface="Times New Roman" panose="02020603050405020304" pitchFamily="18" charset="0"/>
                <a:cs typeface="Times New Roman" panose="02020603050405020304" pitchFamily="18" charset="0"/>
              </a:rPr>
              <a:t>　　（</a:t>
            </a:r>
            <a:r>
              <a:rPr lang="en-US" altLang="zh-CN" sz="2800" b="1">
                <a:latin typeface="Times New Roman" panose="02020603050405020304" pitchFamily="18" charset="0"/>
                <a:cs typeface="Times New Roman" panose="02020603050405020304" pitchFamily="18" charset="0"/>
              </a:rPr>
              <a:t>3</a:t>
            </a:r>
            <a:r>
              <a:rPr lang="zh-CN" altLang="en-US" sz="2800" b="1">
                <a:latin typeface="Times New Roman" panose="02020603050405020304" pitchFamily="18" charset="0"/>
                <a:cs typeface="Times New Roman" panose="02020603050405020304" pitchFamily="18" charset="0"/>
              </a:rPr>
              <a:t>）实验要进行尾气处理的原因是除去未反应完的一氧化碳气体，防止污染空气。</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5" name="文本框 4"/>
          <p:cNvSpPr txBox="1"/>
          <p:nvPr/>
        </p:nvSpPr>
        <p:spPr>
          <a:xfrm>
            <a:off x="666994" y="900702"/>
            <a:ext cx="7193329" cy="565604"/>
          </a:xfrm>
          <a:prstGeom prst="rect">
            <a:avLst/>
          </a:prstGeom>
          <a:noFill/>
        </p:spPr>
        <p:txBody>
          <a:bodyPr wrap="square" rtlCol="0">
            <a:spAutoFit/>
          </a:bodyPr>
          <a:lstStyle/>
          <a:p>
            <a:pPr marL="457200" indent="-457200">
              <a:lnSpc>
                <a:spcPct val="120000"/>
              </a:lnSpc>
              <a:buFont typeface="Wingdings" panose="05000000000000000000" charset="0"/>
              <a:buChar char="l"/>
            </a:pPr>
            <a:r>
              <a:rPr lang="zh-CN" altLang="en-US" sz="2800" b="1" spc="300">
                <a:solidFill>
                  <a:srgbClr val="5467A9"/>
                </a:solidFill>
                <a:latin typeface="微软雅黑" panose="020B0503020204020204" pitchFamily="34" charset="-122"/>
                <a:ea typeface="微软雅黑" panose="020B0503020204020204" pitchFamily="34" charset="-122"/>
              </a:rPr>
              <a:t>含杂质物质的有关化学方程式的计算</a:t>
            </a:r>
          </a:p>
        </p:txBody>
      </p:sp>
      <p:sp>
        <p:nvSpPr>
          <p:cNvPr id="4" name="文本框 3"/>
          <p:cNvSpPr txBox="1"/>
          <p:nvPr/>
        </p:nvSpPr>
        <p:spPr>
          <a:xfrm>
            <a:off x="1150568" y="1732360"/>
            <a:ext cx="1927713" cy="523220"/>
          </a:xfrm>
          <a:prstGeom prst="rect">
            <a:avLst/>
          </a:prstGeom>
          <a:noFill/>
        </p:spPr>
        <p:txBody>
          <a:bodyPr wrap="square">
            <a:spAutoFit/>
          </a:bodyPr>
          <a:lstStyle/>
          <a:p>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换算公式：</a:t>
            </a:r>
            <a:endParaRPr lang="zh-CN" altLang="en-US"/>
          </a:p>
        </p:txBody>
      </p:sp>
      <p:grpSp>
        <p:nvGrpSpPr>
          <p:cNvPr id="6" name="组合 5"/>
          <p:cNvGrpSpPr/>
          <p:nvPr/>
        </p:nvGrpSpPr>
        <p:grpSpPr>
          <a:xfrm>
            <a:off x="833068" y="2263260"/>
            <a:ext cx="10109079" cy="935037"/>
            <a:chOff x="1079253" y="1678732"/>
            <a:chExt cx="10109079" cy="935037"/>
          </a:xfrm>
        </p:grpSpPr>
        <p:sp>
          <p:nvSpPr>
            <p:cNvPr id="7" name="文本框 6"/>
            <p:cNvSpPr txBox="1"/>
            <p:nvPr/>
          </p:nvSpPr>
          <p:spPr>
            <a:xfrm>
              <a:off x="1079253" y="1892505"/>
              <a:ext cx="10109079" cy="523220"/>
            </a:xfrm>
            <a:prstGeom prst="rect">
              <a:avLst/>
            </a:prstGeom>
            <a:noFill/>
          </p:spPr>
          <p:txBody>
            <a:bodyPr wrap="square">
              <a:spAutoFit/>
            </a:bodyPr>
            <a:lstStyle/>
            <a:p>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1</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）纯物质的质量分数（纯度）＝                        </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×100%</a:t>
              </a:r>
              <a:endParaRPr lang="zh-CN" altLang="en-US"/>
            </a:p>
          </p:txBody>
        </p:sp>
        <p:graphicFrame>
          <p:nvGraphicFramePr>
            <p:cNvPr id="8" name="Object 11"/>
            <p:cNvGraphicFramePr>
              <a:graphicFrameLocks noChangeAspect="1"/>
            </p:cNvGraphicFramePr>
            <p:nvPr/>
          </p:nvGraphicFramePr>
          <p:xfrm>
            <a:off x="7439712" y="1678732"/>
            <a:ext cx="1992313" cy="935037"/>
          </p:xfrm>
          <a:graphic>
            <a:graphicData uri="http://schemas.openxmlformats.org/presentationml/2006/ole">
              <mc:AlternateContent xmlns:mc="http://schemas.openxmlformats.org/markup-compatibility/2006">
                <mc:Choice xmlns:v="urn:schemas-microsoft-com:vml" Requires="v">
                  <p:oleObj spid="_x0000_s9219" name="Equation" r:id="rId4" imgW="16459200" imgH="7010400" progId="Equation.DSMT4">
                    <p:embed/>
                  </p:oleObj>
                </mc:Choice>
                <mc:Fallback>
                  <p:oleObj name="Equation" r:id="rId4" imgW="16459200" imgH="7010400" progId="Equation.DSMT4">
                    <p:embed/>
                    <p:pic>
                      <p:nvPicPr>
                        <p:cNvPr id="0" name="OLE substitute image"/>
                        <p:cNvPicPr/>
                        <p:nvPr/>
                      </p:nvPicPr>
                      <p:blipFill>
                        <a:blip r:embed="rId5"/>
                        <a:stretch>
                          <a:fillRect/>
                        </a:stretch>
                      </p:blipFill>
                      <p:spPr>
                        <a:xfrm>
                          <a:off x="7439712" y="1678732"/>
                          <a:ext cx="1992313" cy="935037"/>
                        </a:xfrm>
                        <a:prstGeom prst="rect">
                          <a:avLst/>
                        </a:prstGeom>
                        <a:noFill/>
                        <a:ln>
                          <a:noFill/>
                        </a:ln>
                      </p:spPr>
                    </p:pic>
                  </p:oleObj>
                </mc:Fallback>
              </mc:AlternateContent>
            </a:graphicData>
          </a:graphic>
        </p:graphicFrame>
      </p:grpSp>
      <p:sp>
        <p:nvSpPr>
          <p:cNvPr id="9" name="文本框 8"/>
          <p:cNvSpPr txBox="1"/>
          <p:nvPr/>
        </p:nvSpPr>
        <p:spPr>
          <a:xfrm>
            <a:off x="6711217" y="3346108"/>
            <a:ext cx="3660976" cy="523220"/>
          </a:xfrm>
          <a:prstGeom prst="rect">
            <a:avLst/>
          </a:prstGeom>
          <a:noFill/>
        </p:spPr>
        <p:txBody>
          <a:bodyPr wrap="square">
            <a:spAutoFit/>
          </a:bodyPr>
          <a:lstStyle/>
          <a:p>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1</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－杂质的质量分数</a:t>
            </a:r>
            <a:endParaRPr lang="zh-CN" altLang="en-US"/>
          </a:p>
        </p:txBody>
      </p:sp>
      <p:sp>
        <p:nvSpPr>
          <p:cNvPr id="10" name="文本框 9"/>
          <p:cNvSpPr txBox="1"/>
          <p:nvPr/>
        </p:nvSpPr>
        <p:spPr>
          <a:xfrm>
            <a:off x="794968" y="4150831"/>
            <a:ext cx="9383591" cy="523220"/>
          </a:xfrm>
          <a:prstGeom prst="rect">
            <a:avLst/>
          </a:prstGeom>
          <a:noFill/>
        </p:spPr>
        <p:txBody>
          <a:bodyPr wrap="square">
            <a:spAutoFit/>
          </a:bodyPr>
          <a:lstStyle/>
          <a:p>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）纯物质的质量＝样品的质量</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纯物质的质量分数</a:t>
            </a:r>
            <a:endParaRPr lang="zh-CN" altLang="en-US"/>
          </a:p>
        </p:txBody>
      </p:sp>
      <p:grpSp>
        <p:nvGrpSpPr>
          <p:cNvPr id="11" name="组合 10"/>
          <p:cNvGrpSpPr/>
          <p:nvPr/>
        </p:nvGrpSpPr>
        <p:grpSpPr>
          <a:xfrm>
            <a:off x="833068" y="5068793"/>
            <a:ext cx="6496480" cy="935037"/>
            <a:chOff x="1079253" y="4236367"/>
            <a:chExt cx="6496480" cy="935037"/>
          </a:xfrm>
        </p:grpSpPr>
        <p:sp>
          <p:nvSpPr>
            <p:cNvPr id="12" name="文本框 11"/>
            <p:cNvSpPr txBox="1"/>
            <p:nvPr/>
          </p:nvSpPr>
          <p:spPr>
            <a:xfrm>
              <a:off x="1079253" y="4442276"/>
              <a:ext cx="4335832" cy="523220"/>
            </a:xfrm>
            <a:prstGeom prst="rect">
              <a:avLst/>
            </a:prstGeom>
            <a:noFill/>
          </p:spPr>
          <p:txBody>
            <a:bodyPr wrap="square">
              <a:spAutoFit/>
            </a:bodyPr>
            <a:lstStyle/>
            <a:p>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3</a:t>
              </a:r>
              <a:r>
                <a:rPr lang="zh-CN" altLang="en-US" sz="2800" b="1">
                  <a:solidFill>
                    <a:prstClr val="black"/>
                  </a:solidFill>
                  <a:latin typeface="Times New Roman" panose="02020603050405020304" pitchFamily="18" charset="0"/>
                  <a:cs typeface="Times New Roman" panose="02020603050405020304" pitchFamily="18" charset="0"/>
                </a:rPr>
                <a:t>）样品的质量</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a:t>
              </a:r>
              <a:endParaRPr lang="zh-CN" altLang="en-US"/>
            </a:p>
          </p:txBody>
        </p:sp>
        <p:graphicFrame>
          <p:nvGraphicFramePr>
            <p:cNvPr id="13" name="Object 11"/>
            <p:cNvGraphicFramePr>
              <a:graphicFrameLocks noChangeAspect="1"/>
            </p:cNvGraphicFramePr>
            <p:nvPr/>
          </p:nvGraphicFramePr>
          <p:xfrm>
            <a:off x="4992870" y="4236367"/>
            <a:ext cx="2582863" cy="935037"/>
          </p:xfrm>
          <a:graphic>
            <a:graphicData uri="http://schemas.openxmlformats.org/presentationml/2006/ole">
              <mc:AlternateContent xmlns:mc="http://schemas.openxmlformats.org/markup-compatibility/2006">
                <mc:Choice xmlns:v="urn:schemas-microsoft-com:vml" Requires="v">
                  <p:oleObj spid="_x0000_s9220" name="Equation" r:id="rId6" imgW="21336000" imgH="7010400" progId="Equation.DSMT4">
                    <p:embed/>
                  </p:oleObj>
                </mc:Choice>
                <mc:Fallback>
                  <p:oleObj name="Equation" r:id="rId6" imgW="21336000" imgH="7010400" progId="Equation.DSMT4">
                    <p:embed/>
                    <p:pic>
                      <p:nvPicPr>
                        <p:cNvPr id="0" name="OLE substitute image"/>
                        <p:cNvPicPr/>
                        <p:nvPr/>
                      </p:nvPicPr>
                      <p:blipFill>
                        <a:blip r:embed="rId7"/>
                        <a:stretch>
                          <a:fillRect/>
                        </a:stretch>
                      </p:blipFill>
                      <p:spPr>
                        <a:xfrm>
                          <a:off x="4992870" y="4236367"/>
                          <a:ext cx="2582863" cy="935037"/>
                        </a:xfrm>
                        <a:prstGeom prst="rect">
                          <a:avLst/>
                        </a:prstGeom>
                        <a:noFill/>
                        <a:ln>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3" name="矩形 2"/>
          <p:cNvSpPr/>
          <p:nvPr/>
        </p:nvSpPr>
        <p:spPr>
          <a:xfrm>
            <a:off x="1000926" y="1225958"/>
            <a:ext cx="985066" cy="532130"/>
          </a:xfrm>
          <a:prstGeom prst="rect">
            <a:avLst/>
          </a:prstGeom>
          <a:solidFill>
            <a:srgbClr val="5467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latin typeface="宋体" panose="02010600030101010101" pitchFamily="2" charset="-122"/>
                <a:ea typeface="宋体" panose="02010600030101010101" pitchFamily="2" charset="-122"/>
              </a:rPr>
              <a:t>注意</a:t>
            </a:r>
          </a:p>
        </p:txBody>
      </p:sp>
      <p:sp>
        <p:nvSpPr>
          <p:cNvPr id="4" name="文本框 3"/>
          <p:cNvSpPr txBox="1"/>
          <p:nvPr/>
        </p:nvSpPr>
        <p:spPr>
          <a:xfrm>
            <a:off x="1000926" y="1918873"/>
            <a:ext cx="10190147" cy="1384995"/>
          </a:xfrm>
          <a:prstGeom prst="rect">
            <a:avLst/>
          </a:prstGeom>
          <a:noFill/>
        </p:spPr>
        <p:txBody>
          <a:bodyPr wrap="square">
            <a:spAutoFit/>
          </a:bodyPr>
          <a:lstStyle/>
          <a:p>
            <a:pPr>
              <a:lnSpc>
                <a:spcPct val="150000"/>
              </a:lnSpc>
            </a:pPr>
            <a:r>
              <a:rPr lang="zh-CN" altLang="en-US" sz="2800" b="1">
                <a:latin typeface="Times New Roman" panose="02020603050405020304" pitchFamily="18" charset="0"/>
                <a:cs typeface="Times New Roman" panose="02020603050405020304" pitchFamily="18" charset="0"/>
              </a:rPr>
              <a:t>　　（</a:t>
            </a:r>
            <a:r>
              <a:rPr lang="en-US" altLang="zh-CN" sz="2800" b="1">
                <a:latin typeface="Times New Roman" panose="02020603050405020304" pitchFamily="18" charset="0"/>
                <a:cs typeface="Times New Roman" panose="02020603050405020304" pitchFamily="18" charset="0"/>
              </a:rPr>
              <a:t>1</a:t>
            </a:r>
            <a:r>
              <a:rPr lang="zh-CN" altLang="en-US" sz="2800" b="1">
                <a:latin typeface="Times New Roman" panose="02020603050405020304" pitchFamily="18" charset="0"/>
                <a:cs typeface="Times New Roman" panose="02020603050405020304" pitchFamily="18" charset="0"/>
              </a:rPr>
              <a:t>）化学方程式所表达的都是纯净物之间发生的反应，所体现的各物质的质量比都是纯物质之间的质量关系。</a:t>
            </a:r>
          </a:p>
        </p:txBody>
      </p:sp>
      <p:sp>
        <p:nvSpPr>
          <p:cNvPr id="5" name="文本框 4"/>
          <p:cNvSpPr txBox="1"/>
          <p:nvPr/>
        </p:nvSpPr>
        <p:spPr>
          <a:xfrm>
            <a:off x="1000925" y="3349869"/>
            <a:ext cx="10190147" cy="1384995"/>
          </a:xfrm>
          <a:prstGeom prst="rect">
            <a:avLst/>
          </a:prstGeom>
          <a:noFill/>
        </p:spPr>
        <p:txBody>
          <a:bodyPr wrap="square">
            <a:spAutoFit/>
          </a:bodyPr>
          <a:lstStyle/>
          <a:p>
            <a:pPr>
              <a:lnSpc>
                <a:spcPct val="150000"/>
              </a:lnSpc>
            </a:pPr>
            <a:r>
              <a:rPr lang="zh-CN" altLang="en-US" sz="2800" b="1">
                <a:latin typeface="Times New Roman" panose="02020603050405020304" pitchFamily="18" charset="0"/>
                <a:cs typeface="Times New Roman" panose="02020603050405020304" pitchFamily="18" charset="0"/>
              </a:rPr>
              <a:t>　　（</a:t>
            </a:r>
            <a:r>
              <a:rPr lang="en-US" altLang="zh-CN" sz="2800" b="1">
                <a:latin typeface="Times New Roman" panose="02020603050405020304" pitchFamily="18" charset="0"/>
                <a:cs typeface="Times New Roman" panose="02020603050405020304" pitchFamily="18" charset="0"/>
              </a:rPr>
              <a:t>2</a:t>
            </a:r>
            <a:r>
              <a:rPr lang="zh-CN" altLang="en-US" sz="2800" b="1">
                <a:latin typeface="Times New Roman" panose="02020603050405020304" pitchFamily="18" charset="0"/>
                <a:cs typeface="Times New Roman" panose="02020603050405020304" pitchFamily="18" charset="0"/>
              </a:rPr>
              <a:t>）含有杂质的物质在进行计算时，必须将其质量换算成纯物质的质量，再代入方程式进行计算。</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4" name="文本框 3"/>
          <p:cNvSpPr txBox="1"/>
          <p:nvPr/>
        </p:nvSpPr>
        <p:spPr>
          <a:xfrm>
            <a:off x="666994" y="900702"/>
            <a:ext cx="3650029" cy="565604"/>
          </a:xfrm>
          <a:prstGeom prst="rect">
            <a:avLst/>
          </a:prstGeom>
          <a:noFill/>
        </p:spPr>
        <p:txBody>
          <a:bodyPr wrap="square" rtlCol="0">
            <a:spAutoFit/>
          </a:bodyPr>
          <a:lstStyle/>
          <a:p>
            <a:pPr marL="457200" indent="-457200">
              <a:lnSpc>
                <a:spcPct val="120000"/>
              </a:lnSpc>
              <a:buFont typeface="Wingdings" panose="05000000000000000000" charset="0"/>
              <a:buChar char="l"/>
            </a:pPr>
            <a:r>
              <a:rPr lang="zh-CN" altLang="en-US" sz="2800" b="1" spc="300">
                <a:solidFill>
                  <a:srgbClr val="5467A9"/>
                </a:solidFill>
                <a:latin typeface="微软雅黑" panose="020B0503020204020204" pitchFamily="34" charset="-122"/>
                <a:ea typeface="微软雅黑" panose="020B0503020204020204" pitchFamily="34" charset="-122"/>
              </a:rPr>
              <a:t>金属资源保护</a:t>
            </a:r>
          </a:p>
        </p:txBody>
      </p:sp>
      <p:sp>
        <p:nvSpPr>
          <p:cNvPr id="6" name="文本框 5"/>
          <p:cNvSpPr txBox="1"/>
          <p:nvPr/>
        </p:nvSpPr>
        <p:spPr>
          <a:xfrm>
            <a:off x="666994" y="1579620"/>
            <a:ext cx="10944716" cy="738664"/>
          </a:xfrm>
          <a:prstGeom prst="rect">
            <a:avLst/>
          </a:prstGeom>
          <a:noFill/>
        </p:spPr>
        <p:txBody>
          <a:bodyPr wrap="square">
            <a:spAutoFit/>
          </a:bodyPr>
          <a:lstStyle/>
          <a:p>
            <a:pPr marL="0" marR="0" lvl="0" indent="0" algn="l" defTabSz="914400" rtl="0" eaLnBrk="1" fontAlgn="auto" latinLnBrk="0" hangingPunct="1">
              <a:lnSpc>
                <a:spcPct val="150000"/>
              </a:lnSpc>
              <a:spcBef>
                <a:spcPct val="0"/>
              </a:spcBef>
              <a:spcAft>
                <a:spcPct val="0"/>
              </a:spcAft>
              <a:buClrTx/>
              <a:buSzTx/>
              <a:buFontTx/>
              <a:buNone/>
              <a:defRPr/>
            </a:pP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1</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．金属的腐蚀和防护</a:t>
            </a:r>
            <a:endPar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文本框 1"/>
          <p:cNvSpPr txBox="1"/>
          <p:nvPr/>
        </p:nvSpPr>
        <p:spPr>
          <a:xfrm>
            <a:off x="741367" y="4448380"/>
            <a:ext cx="2098665"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57175" indent="-257175">
              <a:buFont typeface="Wingdings" panose="05000000000000000000" pitchFamily="2" charset="2"/>
              <a:buChar char="Ø"/>
            </a:pPr>
            <a:r>
              <a:rPr lang="zh-CN" altLang="en-US" sz="2800" b="1">
                <a:solidFill>
                  <a:srgbClr val="5467A9"/>
                </a:solidFill>
                <a:latin typeface="微软雅黑" panose="020B0503020204020204" pitchFamily="34" charset="-122"/>
                <a:ea typeface="微软雅黑" panose="020B0503020204020204" pitchFamily="34" charset="-122"/>
              </a:rPr>
              <a:t>实验原理：</a:t>
            </a:r>
          </a:p>
        </p:txBody>
      </p:sp>
      <p:sp>
        <p:nvSpPr>
          <p:cNvPr id="10" name="文本框 9"/>
          <p:cNvSpPr txBox="1"/>
          <p:nvPr/>
        </p:nvSpPr>
        <p:spPr>
          <a:xfrm>
            <a:off x="895350" y="5151961"/>
            <a:ext cx="9772650" cy="523220"/>
          </a:xfrm>
          <a:prstGeom prst="rect">
            <a:avLst/>
          </a:prstGeom>
          <a:noFill/>
        </p:spPr>
        <p:txBody>
          <a:bodyPr wrap="square">
            <a:spAutoFit/>
          </a:bodyPr>
          <a:lstStyle/>
          <a:p>
            <a:r>
              <a:rPr lang="zh-CN" altLang="en-US" sz="2800" b="1">
                <a:latin typeface="Times New Roman" panose="02020603050405020304" pitchFamily="18" charset="0"/>
                <a:ea typeface="宋体" panose="02010600030101010101" pitchFamily="2" charset="-122"/>
                <a:cs typeface="Times New Roman" panose="02020603050405020304" pitchFamily="18" charset="0"/>
              </a:rPr>
              <a:t>　　铁与空气中的氧气、水等物质发生化学反应生成铁锈。</a:t>
            </a:r>
          </a:p>
        </p:txBody>
      </p:sp>
      <p:sp>
        <p:nvSpPr>
          <p:cNvPr id="7" name="文本框 6"/>
          <p:cNvSpPr txBox="1"/>
          <p:nvPr/>
        </p:nvSpPr>
        <p:spPr>
          <a:xfrm>
            <a:off x="659168" y="2228922"/>
            <a:ext cx="11291531" cy="1384995"/>
          </a:xfrm>
          <a:prstGeom prst="rect">
            <a:avLst/>
          </a:prstGeom>
          <a:noFill/>
        </p:spPr>
        <p:txBody>
          <a:bodyPr wrap="square">
            <a:spAutoFit/>
          </a:bodyPr>
          <a:lstStyle/>
          <a:p>
            <a:pPr lvl="0">
              <a:lnSpc>
                <a:spcPct val="150000"/>
              </a:lnSpc>
              <a:defRPr/>
            </a:pP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a:solidFill>
                  <a:prstClr val="black"/>
                </a:solidFill>
                <a:latin typeface="Times New Roman" panose="02020603050405020304" pitchFamily="18" charset="0"/>
                <a:ea typeface="宋体" panose="02010600030101010101" pitchFamily="2" charset="-122"/>
                <a:cs typeface="Times New Roman" panose="02020603050405020304" pitchFamily="18" charset="0"/>
              </a:rPr>
              <a:t>1</a:t>
            </a:r>
            <a:r>
              <a:rPr lang="zh-CN" altLang="en-US" sz="2800" b="1">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铁锈蚀的条件：铁制品锈蚀的过程，实际上是铁与空气中的</a:t>
            </a:r>
            <a:r>
              <a:rPr kumimoji="0" lang="zh-CN" altLang="en-US" sz="2800" b="1" i="0" u="none" strike="noStrike" kern="1200" cap="none" spc="0" normalizeH="0" baseline="0" noProof="0">
                <a:ln>
                  <a:noFill/>
                </a:ln>
                <a:solidFill>
                  <a:srgbClr val="C00000"/>
                </a:solidFill>
                <a:effectLst/>
                <a:uLnTx/>
                <a:uFillTx/>
                <a:latin typeface="Times New Roman" panose="02020603050405020304" pitchFamily="18" charset="0"/>
                <a:ea typeface="宋体" panose="02010600030101010101" pitchFamily="2" charset="-122"/>
                <a:cs typeface="Times New Roman" panose="02020603050405020304" pitchFamily="18" charset="0"/>
              </a:rPr>
              <a:t>水蒸气</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800" b="1" i="0" u="none" strike="noStrike" kern="1200" cap="none" spc="0" normalizeH="0" baseline="0" noProof="0">
                <a:ln>
                  <a:noFill/>
                </a:ln>
                <a:solidFill>
                  <a:srgbClr val="C00000"/>
                </a:solidFill>
                <a:effectLst/>
                <a:uLnTx/>
                <a:uFillTx/>
                <a:latin typeface="Times New Roman" panose="02020603050405020304" pitchFamily="18" charset="0"/>
                <a:ea typeface="宋体" panose="02010600030101010101" pitchFamily="2" charset="-122"/>
                <a:cs typeface="Times New Roman" panose="02020603050405020304" pitchFamily="18" charset="0"/>
              </a:rPr>
              <a:t>氧气</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等发生化学反应生成铁锈，其主要成分</a:t>
            </a:r>
            <a:r>
              <a:rPr lang="zh-CN" altLang="en-US" sz="2800" b="1">
                <a:solidFill>
                  <a:prstClr val="black"/>
                </a:solidFill>
                <a:latin typeface="Times New Roman" panose="02020603050405020304" pitchFamily="18" charset="0"/>
                <a:cs typeface="Times New Roman" panose="02020603050405020304" pitchFamily="18" charset="0"/>
              </a:rPr>
              <a:t>为</a:t>
            </a:r>
            <a:r>
              <a:rPr lang="en-US" altLang="zh-CN" sz="2800" b="1">
                <a:solidFill>
                  <a:prstClr val="black"/>
                </a:solidFill>
                <a:latin typeface="Times New Roman" panose="02020603050405020304" pitchFamily="18" charset="0"/>
                <a:cs typeface="Times New Roman" panose="02020603050405020304" pitchFamily="18" charset="0"/>
              </a:rPr>
              <a:t>Fe</a:t>
            </a:r>
            <a:r>
              <a:rPr lang="en-US" altLang="zh-CN" sz="2800" b="1" baseline="-25000">
                <a:solidFill>
                  <a:prstClr val="black"/>
                </a:solidFill>
                <a:latin typeface="Times New Roman" panose="02020603050405020304" pitchFamily="18" charset="0"/>
                <a:cs typeface="Times New Roman" panose="02020603050405020304" pitchFamily="18" charset="0"/>
              </a:rPr>
              <a:t>2</a:t>
            </a:r>
            <a:r>
              <a:rPr lang="en-US" altLang="zh-CN" sz="2800" b="1">
                <a:solidFill>
                  <a:prstClr val="black"/>
                </a:solidFill>
                <a:latin typeface="Times New Roman" panose="02020603050405020304" pitchFamily="18" charset="0"/>
                <a:cs typeface="Times New Roman" panose="02020603050405020304" pitchFamily="18" charset="0"/>
              </a:rPr>
              <a:t>O</a:t>
            </a:r>
            <a:r>
              <a:rPr lang="en-US" altLang="zh-CN" sz="2800" b="1" baseline="-25000">
                <a:solidFill>
                  <a:prstClr val="black"/>
                </a:solidFill>
                <a:latin typeface="Times New Roman" panose="02020603050405020304" pitchFamily="18" charset="0"/>
                <a:cs typeface="Times New Roman" panose="02020603050405020304" pitchFamily="18" charset="0"/>
              </a:rPr>
              <a:t>3</a:t>
            </a:r>
            <a:r>
              <a:rPr lang="en-US" altLang="zh-CN" sz="2800" b="1">
                <a:solidFill>
                  <a:prstClr val="black"/>
                </a:solidFill>
                <a:latin typeface="Times New Roman" panose="02020603050405020304" pitchFamily="18" charset="0"/>
                <a:cs typeface="Times New Roman" panose="02020603050405020304" pitchFamily="18" charset="0"/>
              </a:rPr>
              <a:t>·</a:t>
            </a:r>
            <a:r>
              <a:rPr lang="en-US" altLang="zh-CN" sz="2800" b="1" i="1">
                <a:solidFill>
                  <a:prstClr val="black"/>
                </a:solidFill>
                <a:latin typeface="Times New Roman" panose="02020603050405020304" pitchFamily="18" charset="0"/>
                <a:cs typeface="Times New Roman" panose="02020603050405020304" pitchFamily="18" charset="0"/>
              </a:rPr>
              <a:t>x</a:t>
            </a:r>
            <a:r>
              <a:rPr lang="en-US" altLang="zh-CN" sz="2800" b="1">
                <a:solidFill>
                  <a:prstClr val="black"/>
                </a:solidFill>
                <a:latin typeface="Times New Roman" panose="02020603050405020304" pitchFamily="18" charset="0"/>
                <a:cs typeface="Times New Roman" panose="02020603050405020304" pitchFamily="18" charset="0"/>
              </a:rPr>
              <a:t>H</a:t>
            </a:r>
            <a:r>
              <a:rPr lang="en-US" altLang="zh-CN" sz="2800" b="1" baseline="-25000">
                <a:solidFill>
                  <a:prstClr val="black"/>
                </a:solidFill>
                <a:latin typeface="Times New Roman" panose="02020603050405020304" pitchFamily="18" charset="0"/>
                <a:cs typeface="Times New Roman" panose="02020603050405020304" pitchFamily="18" charset="0"/>
              </a:rPr>
              <a:t>2</a:t>
            </a:r>
            <a:r>
              <a:rPr lang="en-US" altLang="zh-CN" sz="2800" b="1">
                <a:solidFill>
                  <a:prstClr val="black"/>
                </a:solidFill>
                <a:latin typeface="Times New Roman" panose="02020603050405020304" pitchFamily="18" charset="0"/>
                <a:cs typeface="Times New Roman" panose="02020603050405020304" pitchFamily="18" charset="0"/>
              </a:rPr>
              <a:t>O</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8" name="文本框 7"/>
          <p:cNvSpPr txBox="1"/>
          <p:nvPr/>
        </p:nvSpPr>
        <p:spPr>
          <a:xfrm>
            <a:off x="1360610" y="3588090"/>
            <a:ext cx="10944716" cy="656846"/>
          </a:xfrm>
          <a:prstGeom prst="rect">
            <a:avLst/>
          </a:prstGeom>
          <a:noFill/>
        </p:spPr>
        <p:txBody>
          <a:bodyPr wrap="square">
            <a:spAutoFit/>
          </a:bodyPr>
          <a:lstStyle/>
          <a:p>
            <a:pPr lvl="0">
              <a:lnSpc>
                <a:spcPct val="150000"/>
              </a:lnSpc>
              <a:defRPr/>
            </a:pP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）铁制品锈蚀条件的探究</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left)">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6" name="文本框 1"/>
          <p:cNvSpPr txBox="1"/>
          <p:nvPr/>
        </p:nvSpPr>
        <p:spPr>
          <a:xfrm>
            <a:off x="741367" y="1057663"/>
            <a:ext cx="2417510"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57175" indent="-257175">
              <a:buFont typeface="Wingdings" panose="05000000000000000000" pitchFamily="2" charset="2"/>
              <a:buChar char="Ø"/>
            </a:pPr>
            <a:r>
              <a:rPr lang="zh-CN" altLang="en-US" sz="2800" b="1">
                <a:solidFill>
                  <a:srgbClr val="5467A9"/>
                </a:solidFill>
                <a:latin typeface="微软雅黑" panose="020B0503020204020204" pitchFamily="34" charset="-122"/>
                <a:ea typeface="微软雅黑" panose="020B0503020204020204" pitchFamily="34" charset="-122"/>
              </a:rPr>
              <a:t>实验装置：</a:t>
            </a:r>
          </a:p>
        </p:txBody>
      </p:sp>
      <p:pic>
        <p:nvPicPr>
          <p:cNvPr id="11" name="图片 10"/>
          <p:cNvPicPr>
            <a:picLocks noChangeAspect="1"/>
          </p:cNvPicPr>
          <p:nvPr/>
        </p:nvPicPr>
        <p:blipFill>
          <a:blip r:embed="rId3"/>
          <a:srcRect l="37007" t="8416" r="45619" b="72692"/>
          <a:stretch>
            <a:fillRect/>
          </a:stretch>
        </p:blipFill>
        <p:spPr>
          <a:xfrm>
            <a:off x="994501" y="1885533"/>
            <a:ext cx="2164376" cy="3361067"/>
          </a:xfrm>
          <a:prstGeom prst="rect">
            <a:avLst/>
          </a:prstGeom>
        </p:spPr>
      </p:pic>
      <p:cxnSp>
        <p:nvCxnSpPr>
          <p:cNvPr id="12" name="直接连接符 11"/>
          <p:cNvCxnSpPr/>
          <p:nvPr/>
        </p:nvCxnSpPr>
        <p:spPr>
          <a:xfrm flipV="1">
            <a:off x="2138966" y="4129978"/>
            <a:ext cx="439616" cy="281354"/>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3" name="文本框 12"/>
          <p:cNvSpPr txBox="1"/>
          <p:nvPr/>
        </p:nvSpPr>
        <p:spPr>
          <a:xfrm>
            <a:off x="2521031" y="3668313"/>
            <a:ext cx="927994" cy="923330"/>
          </a:xfrm>
          <a:prstGeom prst="rect">
            <a:avLst/>
          </a:prstGeom>
          <a:noFill/>
        </p:spPr>
        <p:txBody>
          <a:bodyPr wrap="square" rtlCol="0">
            <a:spAutoFit/>
          </a:bodyPr>
          <a:lstStyle/>
          <a:p>
            <a:r>
              <a:rPr lang="zh-CN" altLang="en-US" b="1"/>
              <a:t>煮沸后冷却的蒸馏水</a:t>
            </a:r>
          </a:p>
        </p:txBody>
      </p:sp>
      <p:pic>
        <p:nvPicPr>
          <p:cNvPr id="14" name="图片 13"/>
          <p:cNvPicPr>
            <a:picLocks noChangeAspect="1"/>
          </p:cNvPicPr>
          <p:nvPr/>
        </p:nvPicPr>
        <p:blipFill>
          <a:blip r:embed="rId3"/>
          <a:srcRect l="54994" t="8416" r="27632" b="72692"/>
          <a:stretch>
            <a:fillRect/>
          </a:stretch>
        </p:blipFill>
        <p:spPr>
          <a:xfrm>
            <a:off x="4244885" y="1885533"/>
            <a:ext cx="2164376" cy="3361067"/>
          </a:xfrm>
          <a:prstGeom prst="rect">
            <a:avLst/>
          </a:prstGeom>
        </p:spPr>
      </p:pic>
      <p:pic>
        <p:nvPicPr>
          <p:cNvPr id="15" name="图片 14"/>
          <p:cNvPicPr>
            <a:picLocks noChangeAspect="1"/>
          </p:cNvPicPr>
          <p:nvPr/>
        </p:nvPicPr>
        <p:blipFill>
          <a:blip r:embed="rId3"/>
          <a:srcRect l="73213" t="8416" r="9413" b="72692"/>
          <a:stretch>
            <a:fillRect/>
          </a:stretch>
        </p:blipFill>
        <p:spPr>
          <a:xfrm>
            <a:off x="7670024" y="1885533"/>
            <a:ext cx="2164376" cy="3361067"/>
          </a:xfrm>
          <a:prstGeom prst="rect">
            <a:avLst/>
          </a:prstGeom>
        </p:spPr>
      </p:pic>
      <p:sp>
        <p:nvSpPr>
          <p:cNvPr id="16" name="文本框 15"/>
          <p:cNvSpPr txBox="1"/>
          <p:nvPr/>
        </p:nvSpPr>
        <p:spPr>
          <a:xfrm>
            <a:off x="1426645" y="5453392"/>
            <a:ext cx="8257681" cy="461665"/>
          </a:xfrm>
          <a:prstGeom prst="rect">
            <a:avLst/>
          </a:prstGeom>
          <a:noFill/>
        </p:spPr>
        <p:txBody>
          <a:bodyPr wrap="square" rtlCol="0">
            <a:spAutoFit/>
          </a:bodyPr>
          <a:lstStyle/>
          <a:p>
            <a:r>
              <a:rPr lang="zh-CN" altLang="en-US" sz="2400" b="1">
                <a:latin typeface="Times New Roman" panose="02020603050405020304" pitchFamily="18" charset="0"/>
                <a:cs typeface="Times New Roman" panose="02020603050405020304" pitchFamily="18" charset="0"/>
              </a:rPr>
              <a:t>实验 </a:t>
            </a:r>
            <a:r>
              <a:rPr lang="en-US" altLang="zh-CN" sz="2400" b="1">
                <a:latin typeface="Times New Roman" panose="02020603050405020304" pitchFamily="18" charset="0"/>
                <a:cs typeface="Times New Roman" panose="02020603050405020304" pitchFamily="18" charset="0"/>
              </a:rPr>
              <a:t>1                                   </a:t>
            </a:r>
            <a:r>
              <a:rPr lang="zh-CN" altLang="en-US" sz="2400" b="1">
                <a:latin typeface="Times New Roman" panose="02020603050405020304" pitchFamily="18" charset="0"/>
                <a:cs typeface="Times New Roman" panose="02020603050405020304" pitchFamily="18" charset="0"/>
              </a:rPr>
              <a:t>实验 </a:t>
            </a:r>
            <a:r>
              <a:rPr lang="en-US" altLang="zh-CN" sz="2400" b="1">
                <a:latin typeface="Times New Roman" panose="02020603050405020304" pitchFamily="18" charset="0"/>
                <a:cs typeface="Times New Roman" panose="02020603050405020304" pitchFamily="18" charset="0"/>
              </a:rPr>
              <a:t>2                                  </a:t>
            </a:r>
            <a:r>
              <a:rPr lang="zh-CN" altLang="en-US" sz="2400" b="1">
                <a:latin typeface="Times New Roman" panose="02020603050405020304" pitchFamily="18" charset="0"/>
                <a:cs typeface="Times New Roman" panose="02020603050405020304" pitchFamily="18" charset="0"/>
              </a:rPr>
              <a:t>实验 </a:t>
            </a:r>
            <a:r>
              <a:rPr lang="en-US" altLang="zh-CN" sz="2400" b="1">
                <a:latin typeface="Times New Roman" panose="02020603050405020304" pitchFamily="18" charset="0"/>
                <a:cs typeface="Times New Roman" panose="02020603050405020304" pitchFamily="18" charset="0"/>
              </a:rPr>
              <a:t>3</a:t>
            </a:r>
            <a:endParaRPr lang="zh-CN" altLang="en-US" sz="2400" b="1">
              <a:latin typeface="Times New Roman" panose="02020603050405020304" pitchFamily="18" charset="0"/>
              <a:cs typeface="Times New Roman" panose="02020603050405020304" pitchFamily="18" charset="0"/>
            </a:endParaRPr>
          </a:p>
        </p:txBody>
      </p:sp>
      <p:sp>
        <p:nvSpPr>
          <p:cNvPr id="17" name="文本框 16"/>
          <p:cNvSpPr txBox="1"/>
          <p:nvPr/>
        </p:nvSpPr>
        <p:spPr>
          <a:xfrm>
            <a:off x="5874925" y="3874596"/>
            <a:ext cx="927994" cy="923330"/>
          </a:xfrm>
          <a:prstGeom prst="rect">
            <a:avLst/>
          </a:prstGeom>
          <a:noFill/>
        </p:spPr>
        <p:txBody>
          <a:bodyPr wrap="square" rtlCol="0">
            <a:spAutoFit/>
          </a:bodyPr>
          <a:lstStyle/>
          <a:p>
            <a:r>
              <a:rPr lang="zh-CN" altLang="en-US" b="1"/>
              <a:t>煮沸后冷却的蒸馏水</a:t>
            </a:r>
          </a:p>
        </p:txBody>
      </p:sp>
      <p:cxnSp>
        <p:nvCxnSpPr>
          <p:cNvPr id="18" name="直接连接符 17"/>
          <p:cNvCxnSpPr/>
          <p:nvPr/>
        </p:nvCxnSpPr>
        <p:spPr>
          <a:xfrm flipV="1">
            <a:off x="5530037" y="4216698"/>
            <a:ext cx="439616" cy="281354"/>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19" name="直接连接符 18"/>
          <p:cNvCxnSpPr/>
          <p:nvPr/>
        </p:nvCxnSpPr>
        <p:spPr>
          <a:xfrm flipV="1">
            <a:off x="5505648" y="3473679"/>
            <a:ext cx="439616" cy="281354"/>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20" name="文本框 19"/>
          <p:cNvSpPr txBox="1"/>
          <p:nvPr/>
        </p:nvSpPr>
        <p:spPr>
          <a:xfrm>
            <a:off x="5874925" y="3253737"/>
            <a:ext cx="927994" cy="369332"/>
          </a:xfrm>
          <a:prstGeom prst="rect">
            <a:avLst/>
          </a:prstGeom>
          <a:noFill/>
        </p:spPr>
        <p:txBody>
          <a:bodyPr wrap="square" rtlCol="0">
            <a:spAutoFit/>
          </a:bodyPr>
          <a:lstStyle/>
          <a:p>
            <a:r>
              <a:rPr lang="zh-CN" altLang="en-US" b="1"/>
              <a:t>植物油</a:t>
            </a:r>
          </a:p>
        </p:txBody>
      </p:sp>
      <p:cxnSp>
        <p:nvCxnSpPr>
          <p:cNvPr id="21" name="直接连接符 20"/>
          <p:cNvCxnSpPr/>
          <p:nvPr/>
        </p:nvCxnSpPr>
        <p:spPr>
          <a:xfrm flipV="1">
            <a:off x="8750510" y="3113061"/>
            <a:ext cx="439616" cy="281354"/>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22" name="文本框 21"/>
          <p:cNvSpPr txBox="1"/>
          <p:nvPr/>
        </p:nvSpPr>
        <p:spPr>
          <a:xfrm>
            <a:off x="9118603" y="2674570"/>
            <a:ext cx="1147353" cy="923330"/>
          </a:xfrm>
          <a:prstGeom prst="rect">
            <a:avLst/>
          </a:prstGeom>
          <a:noFill/>
        </p:spPr>
        <p:txBody>
          <a:bodyPr wrap="square" rtlCol="0">
            <a:spAutoFit/>
          </a:bodyPr>
          <a:lstStyle/>
          <a:p>
            <a:r>
              <a:rPr lang="zh-CN" altLang="en-US" b="1"/>
              <a:t>棉花及氯化钙（干燥剂）</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3" name="文本框 1"/>
          <p:cNvSpPr txBox="1"/>
          <p:nvPr/>
        </p:nvSpPr>
        <p:spPr>
          <a:xfrm>
            <a:off x="741367" y="1100361"/>
            <a:ext cx="3628410"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57175" indent="-257175">
              <a:buFont typeface="Wingdings" panose="05000000000000000000" pitchFamily="2" charset="2"/>
              <a:buChar char="Ø"/>
            </a:pPr>
            <a:r>
              <a:rPr lang="zh-CN" altLang="en-US" sz="2800" b="1">
                <a:solidFill>
                  <a:srgbClr val="5467A9"/>
                </a:solidFill>
                <a:latin typeface="微软雅黑" panose="020B0503020204020204" pitchFamily="34" charset="-122"/>
                <a:ea typeface="微软雅黑" panose="020B0503020204020204" pitchFamily="34" charset="-122"/>
              </a:rPr>
              <a:t>实验现象：</a:t>
            </a:r>
          </a:p>
        </p:txBody>
      </p:sp>
      <p:sp>
        <p:nvSpPr>
          <p:cNvPr id="4" name="文本框 3"/>
          <p:cNvSpPr txBox="1"/>
          <p:nvPr/>
        </p:nvSpPr>
        <p:spPr>
          <a:xfrm>
            <a:off x="741367" y="1600498"/>
            <a:ext cx="6943110" cy="2031325"/>
          </a:xfrm>
          <a:prstGeom prst="rect">
            <a:avLst/>
          </a:prstGeom>
          <a:noFill/>
        </p:spPr>
        <p:txBody>
          <a:bodyPr wrap="square">
            <a:spAutoFit/>
          </a:bodyPr>
          <a:lstStyle/>
          <a:p>
            <a:pPr>
              <a:lnSpc>
                <a:spcPct val="150000"/>
              </a:lnSpc>
            </a:pPr>
            <a:r>
              <a:rPr lang="zh-CN" altLang="en-US" sz="2800" b="1">
                <a:latin typeface="Times New Roman" panose="02020603050405020304" pitchFamily="18" charset="0"/>
                <a:ea typeface="宋体" panose="02010600030101010101" pitchFamily="2" charset="-122"/>
                <a:cs typeface="Times New Roman" panose="02020603050405020304" pitchFamily="18" charset="0"/>
              </a:rPr>
              <a:t>　　实验</a:t>
            </a:r>
            <a:r>
              <a:rPr lang="en-US" altLang="zh-CN" sz="2800" b="1" kern="1800" spc="100">
                <a:latin typeface="Times New Roman" panose="02020603050405020304" pitchFamily="18" charset="0"/>
                <a:ea typeface="宋体" panose="02010600030101010101" pitchFamily="2" charset="-122"/>
                <a:cs typeface="Times New Roman" panose="02020603050405020304" pitchFamily="18" charset="0"/>
              </a:rPr>
              <a:t>1</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中的铁钉生锈，水面处锈蚀严重。</a:t>
            </a:r>
            <a:endParaRPr lang="en-US" altLang="zh-CN" sz="2800" b="1">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en-US" sz="2800" b="1">
                <a:latin typeface="Times New Roman" panose="02020603050405020304" pitchFamily="18" charset="0"/>
                <a:ea typeface="宋体" panose="02010600030101010101" pitchFamily="2" charset="-122"/>
                <a:cs typeface="Times New Roman" panose="02020603050405020304" pitchFamily="18" charset="0"/>
              </a:rPr>
              <a:t>　　实验</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2</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中的铁钉没有生锈。</a:t>
            </a:r>
          </a:p>
          <a:p>
            <a:pPr>
              <a:lnSpc>
                <a:spcPct val="150000"/>
              </a:lnSpc>
            </a:pPr>
            <a:r>
              <a:rPr lang="zh-CN" altLang="en-US" sz="2800" b="1">
                <a:latin typeface="Times New Roman" panose="02020603050405020304" pitchFamily="18" charset="0"/>
                <a:ea typeface="宋体" panose="02010600030101010101" pitchFamily="2" charset="-122"/>
                <a:cs typeface="Times New Roman" panose="02020603050405020304" pitchFamily="18" charset="0"/>
              </a:rPr>
              <a:t>　　实验</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3</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中的铁钉没有生锈。</a:t>
            </a:r>
          </a:p>
        </p:txBody>
      </p:sp>
      <p:sp>
        <p:nvSpPr>
          <p:cNvPr id="5" name="文本框 1"/>
          <p:cNvSpPr txBox="1"/>
          <p:nvPr/>
        </p:nvSpPr>
        <p:spPr>
          <a:xfrm>
            <a:off x="741367" y="3723400"/>
            <a:ext cx="3628410"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57175" indent="-257175">
              <a:buFont typeface="Wingdings" panose="05000000000000000000" pitchFamily="2" charset="2"/>
              <a:buChar char="Ø"/>
            </a:pPr>
            <a:r>
              <a:rPr lang="zh-CN" altLang="en-US" sz="2800" b="1">
                <a:solidFill>
                  <a:srgbClr val="5467A9"/>
                </a:solidFill>
                <a:latin typeface="微软雅黑" panose="020B0503020204020204" pitchFamily="34" charset="-122"/>
                <a:ea typeface="微软雅黑" panose="020B0503020204020204" pitchFamily="34" charset="-122"/>
              </a:rPr>
              <a:t>实验分析：</a:t>
            </a:r>
          </a:p>
        </p:txBody>
      </p:sp>
      <p:sp>
        <p:nvSpPr>
          <p:cNvPr id="7" name="文本框 6"/>
          <p:cNvSpPr txBox="1"/>
          <p:nvPr/>
        </p:nvSpPr>
        <p:spPr>
          <a:xfrm>
            <a:off x="741367" y="4223537"/>
            <a:ext cx="10055587" cy="2031325"/>
          </a:xfrm>
          <a:prstGeom prst="rect">
            <a:avLst/>
          </a:prstGeom>
          <a:noFill/>
        </p:spPr>
        <p:txBody>
          <a:bodyPr wrap="square">
            <a:spAutoFit/>
          </a:bodyPr>
          <a:lstStyle/>
          <a:p>
            <a:pPr>
              <a:lnSpc>
                <a:spcPct val="150000"/>
              </a:lnSpc>
            </a:pPr>
            <a:r>
              <a:rPr lang="zh-CN" altLang="en-US" sz="2800" b="1">
                <a:latin typeface="Times New Roman" panose="02020603050405020304" pitchFamily="18" charset="0"/>
                <a:cs typeface="Times New Roman" panose="02020603050405020304" pitchFamily="18" charset="0"/>
              </a:rPr>
              <a:t>　　实验</a:t>
            </a:r>
            <a:r>
              <a:rPr lang="en-US" altLang="zh-CN" sz="2800" b="1">
                <a:latin typeface="Times New Roman" panose="02020603050405020304" pitchFamily="18" charset="0"/>
                <a:cs typeface="Times New Roman" panose="02020603050405020304" pitchFamily="18" charset="0"/>
              </a:rPr>
              <a:t>1</a:t>
            </a:r>
            <a:r>
              <a:rPr lang="zh-CN" altLang="en-US" sz="2800" b="1">
                <a:latin typeface="Times New Roman" panose="02020603050405020304" pitchFamily="18" charset="0"/>
                <a:cs typeface="Times New Roman" panose="02020603050405020304" pitchFamily="18" charset="0"/>
              </a:rPr>
              <a:t>中的铁钉同时与水、空气接触，易生锈。</a:t>
            </a:r>
            <a:endParaRPr lang="en-US" altLang="zh-CN" sz="2800" b="1">
              <a:latin typeface="Times New Roman" panose="02020603050405020304" pitchFamily="18" charset="0"/>
              <a:cs typeface="Times New Roman" panose="02020603050405020304" pitchFamily="18" charset="0"/>
            </a:endParaRPr>
          </a:p>
          <a:p>
            <a:pPr>
              <a:lnSpc>
                <a:spcPct val="150000"/>
              </a:lnSpc>
            </a:pPr>
            <a:r>
              <a:rPr lang="zh-CN" altLang="en-US" sz="2800" b="1">
                <a:latin typeface="Times New Roman" panose="02020603050405020304" pitchFamily="18" charset="0"/>
                <a:cs typeface="Times New Roman" panose="02020603050405020304" pitchFamily="18" charset="0"/>
              </a:rPr>
              <a:t>　　实验</a:t>
            </a:r>
            <a:r>
              <a:rPr lang="en-US" altLang="zh-CN" sz="2800" b="1">
                <a:latin typeface="Times New Roman" panose="02020603050405020304" pitchFamily="18" charset="0"/>
                <a:cs typeface="Times New Roman" panose="02020603050405020304" pitchFamily="18" charset="0"/>
              </a:rPr>
              <a:t>2</a:t>
            </a:r>
            <a:r>
              <a:rPr lang="zh-CN" altLang="en-US" sz="2800" b="1">
                <a:latin typeface="Times New Roman" panose="02020603050405020304" pitchFamily="18" charset="0"/>
                <a:cs typeface="Times New Roman" panose="02020603050405020304" pitchFamily="18" charset="0"/>
              </a:rPr>
              <a:t>中的铁钉只与水接触而不与氧气接触，不易生锈。</a:t>
            </a:r>
            <a:endParaRPr lang="en-US" altLang="zh-CN" sz="2800" b="1">
              <a:latin typeface="Times New Roman" panose="02020603050405020304" pitchFamily="18" charset="0"/>
              <a:cs typeface="Times New Roman" panose="02020603050405020304" pitchFamily="18" charset="0"/>
            </a:endParaRPr>
          </a:p>
          <a:p>
            <a:pPr>
              <a:lnSpc>
                <a:spcPct val="150000"/>
              </a:lnSpc>
            </a:pPr>
            <a:r>
              <a:rPr lang="zh-CN" altLang="en-US" sz="2800" b="1">
                <a:latin typeface="Times New Roman" panose="02020603050405020304" pitchFamily="18" charset="0"/>
                <a:cs typeface="Times New Roman" panose="02020603050405020304" pitchFamily="18" charset="0"/>
              </a:rPr>
              <a:t>　　实验</a:t>
            </a:r>
            <a:r>
              <a:rPr lang="en-US" altLang="zh-CN" sz="2800" b="1">
                <a:latin typeface="Times New Roman" panose="02020603050405020304" pitchFamily="18" charset="0"/>
                <a:cs typeface="Times New Roman" panose="02020603050405020304" pitchFamily="18" charset="0"/>
              </a:rPr>
              <a:t>3</a:t>
            </a:r>
            <a:r>
              <a:rPr lang="zh-CN" altLang="en-US" sz="2800" b="1">
                <a:latin typeface="Times New Roman" panose="02020603050405020304" pitchFamily="18" charset="0"/>
                <a:cs typeface="Times New Roman" panose="02020603050405020304" pitchFamily="18" charset="0"/>
              </a:rPr>
              <a:t>中的铁钉只与氧气接触而不与水接触，不易生锈。</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3" name="文本框 1"/>
          <p:cNvSpPr txBox="1"/>
          <p:nvPr/>
        </p:nvSpPr>
        <p:spPr>
          <a:xfrm>
            <a:off x="741367" y="1100361"/>
            <a:ext cx="2863479"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57175" indent="-257175">
              <a:buFont typeface="Wingdings" panose="05000000000000000000" pitchFamily="2" charset="2"/>
              <a:buChar char="Ø"/>
            </a:pPr>
            <a:r>
              <a:rPr lang="zh-CN" altLang="en-US" sz="2800" b="1">
                <a:solidFill>
                  <a:srgbClr val="5467A9"/>
                </a:solidFill>
                <a:latin typeface="微软雅黑" panose="020B0503020204020204" pitchFamily="34" charset="-122"/>
                <a:ea typeface="微软雅黑" panose="020B0503020204020204" pitchFamily="34" charset="-122"/>
              </a:rPr>
              <a:t>实验注意事项：</a:t>
            </a:r>
          </a:p>
        </p:txBody>
      </p:sp>
      <p:sp>
        <p:nvSpPr>
          <p:cNvPr id="5" name="文本框 4"/>
          <p:cNvSpPr txBox="1"/>
          <p:nvPr/>
        </p:nvSpPr>
        <p:spPr>
          <a:xfrm>
            <a:off x="741367" y="1683658"/>
            <a:ext cx="10521580" cy="2031325"/>
          </a:xfrm>
          <a:prstGeom prst="rect">
            <a:avLst/>
          </a:prstGeom>
          <a:noFill/>
        </p:spPr>
        <p:txBody>
          <a:bodyPr wrap="square">
            <a:spAutoFit/>
          </a:bodyPr>
          <a:lstStyle/>
          <a:p>
            <a:pPr>
              <a:lnSpc>
                <a:spcPct val="150000"/>
              </a:lnSpc>
            </a:pPr>
            <a:r>
              <a:rPr lang="zh-CN" altLang="en-US" sz="2800" b="1">
                <a:latin typeface="Times New Roman" panose="02020603050405020304" pitchFamily="18" charset="0"/>
                <a:cs typeface="Times New Roman" panose="02020603050405020304" pitchFamily="18" charset="0"/>
              </a:rPr>
              <a:t>　　①实验用的铁钉必须干净无锈。</a:t>
            </a:r>
          </a:p>
          <a:p>
            <a:pPr>
              <a:lnSpc>
                <a:spcPct val="150000"/>
              </a:lnSpc>
            </a:pPr>
            <a:r>
              <a:rPr lang="zh-CN" altLang="en-US" sz="2800" b="1">
                <a:latin typeface="Times New Roman" panose="02020603050405020304" pitchFamily="18" charset="0"/>
                <a:cs typeface="Times New Roman" panose="02020603050405020304" pitchFamily="18" charset="0"/>
              </a:rPr>
              <a:t>　　②实验中的蒸馏水必须要煮沸后迅速冷却，其目的是除去溶解在水中的氧气，保证铁钉只与水接触。</a:t>
            </a:r>
          </a:p>
        </p:txBody>
      </p:sp>
      <p:sp>
        <p:nvSpPr>
          <p:cNvPr id="7" name="文本框 1"/>
          <p:cNvSpPr txBox="1"/>
          <p:nvPr/>
        </p:nvSpPr>
        <p:spPr>
          <a:xfrm>
            <a:off x="741367" y="3855284"/>
            <a:ext cx="2406279"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57175" indent="-257175">
              <a:buFont typeface="Wingdings" panose="05000000000000000000" pitchFamily="2" charset="2"/>
              <a:buChar char="Ø"/>
            </a:pPr>
            <a:r>
              <a:rPr lang="zh-CN" altLang="en-US" sz="2800" b="1">
                <a:solidFill>
                  <a:srgbClr val="5467A9"/>
                </a:solidFill>
                <a:latin typeface="微软雅黑" panose="020B0503020204020204" pitchFamily="34" charset="-122"/>
                <a:ea typeface="微软雅黑" panose="020B0503020204020204" pitchFamily="34" charset="-122"/>
              </a:rPr>
              <a:t>实验结论：</a:t>
            </a:r>
          </a:p>
        </p:txBody>
      </p:sp>
      <p:sp>
        <p:nvSpPr>
          <p:cNvPr id="8" name="文本框 7"/>
          <p:cNvSpPr txBox="1"/>
          <p:nvPr/>
        </p:nvSpPr>
        <p:spPr>
          <a:xfrm>
            <a:off x="806694" y="4577539"/>
            <a:ext cx="9861306" cy="523220"/>
          </a:xfrm>
          <a:prstGeom prst="rect">
            <a:avLst/>
          </a:prstGeom>
          <a:noFill/>
        </p:spPr>
        <p:txBody>
          <a:bodyPr wrap="square">
            <a:spAutoFit/>
          </a:bodyPr>
          <a:lstStyle/>
          <a:p>
            <a:r>
              <a:rPr lang="zh-CN" altLang="en-US" sz="2800" b="1">
                <a:latin typeface="Times New Roman" panose="02020603050405020304" pitchFamily="18" charset="0"/>
                <a:cs typeface="Times New Roman" panose="02020603050405020304" pitchFamily="18" charset="0"/>
              </a:rPr>
              <a:t>　　铁生锈的条件是铁与空气中的氧气、水同时接触。</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0"/>
          <p:cNvSpPr/>
          <p:nvPr/>
        </p:nvSpPr>
        <p:spPr>
          <a:xfrm>
            <a:off x="931942" y="4363150"/>
            <a:ext cx="10192696" cy="2120900"/>
          </a:xfrm>
          <a:custGeom>
            <a:avLst/>
            <a:gdLst>
              <a:gd name="connsiteX0" fmla="*/ 0 w 5024487"/>
              <a:gd name="connsiteY0" fmla="*/ 119838 h 719011"/>
              <a:gd name="connsiteX1" fmla="*/ 119838 w 5024487"/>
              <a:gd name="connsiteY1" fmla="*/ 0 h 719011"/>
              <a:gd name="connsiteX2" fmla="*/ 4904649 w 5024487"/>
              <a:gd name="connsiteY2" fmla="*/ 0 h 719011"/>
              <a:gd name="connsiteX3" fmla="*/ 5024487 w 5024487"/>
              <a:gd name="connsiteY3" fmla="*/ 119838 h 719011"/>
              <a:gd name="connsiteX4" fmla="*/ 5024487 w 5024487"/>
              <a:gd name="connsiteY4" fmla="*/ 599173 h 719011"/>
              <a:gd name="connsiteX5" fmla="*/ 4904649 w 5024487"/>
              <a:gd name="connsiteY5" fmla="*/ 719011 h 719011"/>
              <a:gd name="connsiteX6" fmla="*/ 119838 w 5024487"/>
              <a:gd name="connsiteY6" fmla="*/ 719011 h 719011"/>
              <a:gd name="connsiteX7" fmla="*/ 0 w 5024487"/>
              <a:gd name="connsiteY7" fmla="*/ 599173 h 719011"/>
              <a:gd name="connsiteX8" fmla="*/ 0 w 5024487"/>
              <a:gd name="connsiteY8" fmla="*/ 119838 h 719011"/>
              <a:gd name="connsiteX0-1" fmla="*/ 0 w 5024487"/>
              <a:gd name="connsiteY0-2" fmla="*/ 23084 h 773086"/>
              <a:gd name="connsiteX1-3" fmla="*/ 119838 w 5024487"/>
              <a:gd name="connsiteY1-4" fmla="*/ 54075 h 773086"/>
              <a:gd name="connsiteX2-5" fmla="*/ 4904649 w 5024487"/>
              <a:gd name="connsiteY2-6" fmla="*/ 54075 h 773086"/>
              <a:gd name="connsiteX3-7" fmla="*/ 5024487 w 5024487"/>
              <a:gd name="connsiteY3-8" fmla="*/ 173913 h 773086"/>
              <a:gd name="connsiteX4-9" fmla="*/ 5024487 w 5024487"/>
              <a:gd name="connsiteY4-10" fmla="*/ 653248 h 773086"/>
              <a:gd name="connsiteX5-11" fmla="*/ 4904649 w 5024487"/>
              <a:gd name="connsiteY5-12" fmla="*/ 773086 h 773086"/>
              <a:gd name="connsiteX6-13" fmla="*/ 119838 w 5024487"/>
              <a:gd name="connsiteY6-14" fmla="*/ 773086 h 773086"/>
              <a:gd name="connsiteX7-15" fmla="*/ 0 w 5024487"/>
              <a:gd name="connsiteY7-16" fmla="*/ 653248 h 773086"/>
              <a:gd name="connsiteX8-17" fmla="*/ 0 w 5024487"/>
              <a:gd name="connsiteY8-18" fmla="*/ 23084 h 773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5024487" h="773086">
                <a:moveTo>
                  <a:pt x="0" y="23084"/>
                </a:moveTo>
                <a:cubicBezTo>
                  <a:pt x="0" y="-43101"/>
                  <a:pt x="53653" y="54075"/>
                  <a:pt x="119838" y="54075"/>
                </a:cubicBezTo>
                <a:lnTo>
                  <a:pt x="4904649" y="54075"/>
                </a:lnTo>
                <a:cubicBezTo>
                  <a:pt x="4970834" y="54075"/>
                  <a:pt x="5024487" y="107728"/>
                  <a:pt x="5024487" y="173913"/>
                </a:cubicBezTo>
                <a:lnTo>
                  <a:pt x="5024487" y="653248"/>
                </a:lnTo>
                <a:cubicBezTo>
                  <a:pt x="5024487" y="719433"/>
                  <a:pt x="4970834" y="773086"/>
                  <a:pt x="4904649" y="773086"/>
                </a:cubicBezTo>
                <a:lnTo>
                  <a:pt x="119838" y="773086"/>
                </a:lnTo>
                <a:cubicBezTo>
                  <a:pt x="53653" y="773086"/>
                  <a:pt x="0" y="719433"/>
                  <a:pt x="0" y="653248"/>
                </a:cubicBezTo>
                <a:lnTo>
                  <a:pt x="0" y="23084"/>
                </a:lnTo>
                <a:close/>
              </a:path>
            </a:pathLst>
          </a:custGeom>
          <a:solidFill>
            <a:schemeClr val="bg1"/>
          </a:solidFill>
          <a:ln w="19050">
            <a:solidFill>
              <a:srgbClr val="5467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931942" y="4133215"/>
            <a:ext cx="1506456" cy="433462"/>
          </a:xfrm>
          <a:prstGeom prst="roundRect">
            <a:avLst/>
          </a:prstGeom>
          <a:solidFill>
            <a:srgbClr val="5467A9"/>
          </a:solidFill>
          <a:ln w="19050">
            <a:solidFill>
              <a:srgbClr val="5467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11" name="文本框 10"/>
          <p:cNvSpPr txBox="1"/>
          <p:nvPr/>
        </p:nvSpPr>
        <p:spPr>
          <a:xfrm>
            <a:off x="806450" y="2716000"/>
            <a:ext cx="10318190" cy="1384995"/>
          </a:xfrm>
          <a:prstGeom prst="rect">
            <a:avLst/>
          </a:prstGeom>
          <a:noFill/>
        </p:spPr>
        <p:txBody>
          <a:bodyPr wrap="square">
            <a:spAutoFit/>
          </a:bodyPr>
          <a:lstStyle/>
          <a:p>
            <a:pPr>
              <a:lnSpc>
                <a:spcPct val="150000"/>
              </a:lnSpc>
            </a:pPr>
            <a:r>
              <a:rPr lang="zh-CN" altLang="en-US" sz="2800" b="1" kern="100">
                <a:effectLst/>
                <a:latin typeface="Times New Roman" panose="02020603050405020304" pitchFamily="18" charset="0"/>
                <a:cs typeface="Times New Roman" panose="02020603050405020304" pitchFamily="18" charset="0"/>
              </a:rPr>
              <a:t>　</a:t>
            </a:r>
            <a:r>
              <a:rPr lang="zh-CN" altLang="zh-CN" sz="2800" b="1" kern="100">
                <a:effectLst/>
                <a:latin typeface="Times New Roman" panose="02020603050405020304" pitchFamily="18" charset="0"/>
                <a:cs typeface="Times New Roman" panose="02020603050405020304" pitchFamily="18" charset="0"/>
              </a:rPr>
              <a:t>（</a:t>
            </a:r>
            <a:r>
              <a:rPr lang="en-US" altLang="zh-CN" sz="2800" b="1" kern="100">
                <a:effectLst/>
                <a:latin typeface="Times New Roman" panose="02020603050405020304" pitchFamily="18" charset="0"/>
                <a:cs typeface="Times New Roman" panose="02020603050405020304" pitchFamily="18" charset="0"/>
              </a:rPr>
              <a:t>2</a:t>
            </a:r>
            <a:r>
              <a:rPr lang="zh-CN" altLang="zh-CN" sz="2800" b="1" kern="100">
                <a:effectLst/>
                <a:latin typeface="Times New Roman" panose="02020603050405020304" pitchFamily="18" charset="0"/>
                <a:cs typeface="Times New Roman" panose="02020603050405020304" pitchFamily="18" charset="0"/>
              </a:rPr>
              <a:t>）改变内部条件：加入其他金属改变其组成，如调整铁的含碳量，按一定比例熔合铬、镍等制成不锈钢（合金）。</a:t>
            </a:r>
          </a:p>
        </p:txBody>
      </p:sp>
      <p:sp>
        <p:nvSpPr>
          <p:cNvPr id="7" name="文本框 6"/>
          <p:cNvSpPr txBox="1"/>
          <p:nvPr/>
        </p:nvSpPr>
        <p:spPr>
          <a:xfrm>
            <a:off x="806449" y="805127"/>
            <a:ext cx="10318189" cy="656846"/>
          </a:xfrm>
          <a:prstGeom prst="rect">
            <a:avLst/>
          </a:prstGeom>
          <a:noFill/>
        </p:spPr>
        <p:txBody>
          <a:bodyPr wrap="square">
            <a:spAutoFit/>
          </a:bodyPr>
          <a:lstStyle/>
          <a:p>
            <a:pPr marL="0" marR="0" lvl="0" indent="0" algn="l" defTabSz="914400" rtl="0" eaLnBrk="1" fontAlgn="auto" latinLnBrk="0" hangingPunct="1">
              <a:lnSpc>
                <a:spcPct val="150000"/>
              </a:lnSpc>
              <a:spcBef>
                <a:spcPct val="0"/>
              </a:spcBef>
              <a:spcAft>
                <a:spcPct val="0"/>
              </a:spcAft>
              <a:buClrTx/>
              <a:buSzTx/>
              <a:buFontTx/>
              <a:buNone/>
              <a:defRPr/>
            </a:pP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．防锈措施</a:t>
            </a:r>
          </a:p>
        </p:txBody>
      </p:sp>
      <p:sp>
        <p:nvSpPr>
          <p:cNvPr id="12" name="文本框 11"/>
          <p:cNvSpPr txBox="1"/>
          <p:nvPr/>
        </p:nvSpPr>
        <p:spPr>
          <a:xfrm>
            <a:off x="1073148" y="4581991"/>
            <a:ext cx="10051490" cy="1902059"/>
          </a:xfrm>
          <a:prstGeom prst="rect">
            <a:avLst/>
          </a:prstGeom>
          <a:noFill/>
        </p:spPr>
        <p:txBody>
          <a:bodyPr wrap="square" rtlCol="0">
            <a:spAutoFit/>
          </a:bodyPr>
          <a:lstStyle/>
          <a:p>
            <a:pPr fontAlgn="auto">
              <a:lnSpc>
                <a:spcPct val="140000"/>
              </a:lnSpc>
              <a:buClrTx/>
              <a:buSzTx/>
              <a:buFontTx/>
            </a:pPr>
            <a:r>
              <a:rPr lang="zh-CN" altLang="en-US" sz="2800" b="1">
                <a:latin typeface="宋体" panose="02010600030101010101" pitchFamily="2" charset="-122"/>
                <a:ea typeface="宋体" panose="02010600030101010101" pitchFamily="2" charset="-122"/>
                <a:cs typeface="微软雅黑" panose="020B0503020204020204" pitchFamily="34" charset="-122"/>
              </a:rPr>
              <a:t>　　</a:t>
            </a:r>
            <a:r>
              <a:rPr lang="en-US" sz="2800" b="1">
                <a:latin typeface="宋体" panose="02010600030101010101" pitchFamily="2" charset="-122"/>
                <a:ea typeface="宋体" panose="02010600030101010101" pitchFamily="2" charset="-122"/>
                <a:cs typeface="微软雅黑" panose="020B0503020204020204" pitchFamily="34" charset="-122"/>
              </a:rPr>
              <a:t>铝具有良好的抗腐蚀性能的原因：铝在空气中与</a:t>
            </a:r>
            <a:r>
              <a:rPr lang="en-US" sz="2800" b="1">
                <a:latin typeface="宋体" panose="02010600030101010101" pitchFamily="2" charset="-122"/>
                <a:ea typeface="宋体" panose="02010600030101010101" pitchFamily="2" charset="-122"/>
                <a:cs typeface="微软雅黑" panose="020B0503020204020204" pitchFamily="34" charset="-122"/>
                <a:sym typeface="+mn-ea"/>
              </a:rPr>
              <a:t>_______</a:t>
            </a:r>
            <a:r>
              <a:rPr lang="en-US" sz="2800" b="1">
                <a:latin typeface="宋体" panose="02010600030101010101" pitchFamily="2" charset="-122"/>
                <a:ea typeface="宋体" panose="02010600030101010101" pitchFamily="2" charset="-122"/>
                <a:cs typeface="微软雅黑" panose="020B0503020204020204" pitchFamily="34" charset="-122"/>
              </a:rPr>
              <a:t>反应，在其表面生成一层致密的__</a:t>
            </a:r>
            <a:r>
              <a:rPr lang="en-US" sz="2800" b="1">
                <a:latin typeface="宋体" panose="02010600030101010101" pitchFamily="2" charset="-122"/>
                <a:ea typeface="宋体" panose="02010600030101010101" pitchFamily="2" charset="-122"/>
                <a:cs typeface="微软雅黑" panose="020B0503020204020204" pitchFamily="34" charset="-122"/>
                <a:sym typeface="+mn-ea"/>
              </a:rPr>
              <a:t>___________</a:t>
            </a:r>
            <a:r>
              <a:rPr lang="en-US" sz="2800" b="1">
                <a:latin typeface="宋体" panose="02010600030101010101" pitchFamily="2" charset="-122"/>
                <a:ea typeface="宋体" panose="02010600030101010101" pitchFamily="2" charset="-122"/>
                <a:cs typeface="微软雅黑" panose="020B0503020204020204" pitchFamily="34" charset="-122"/>
              </a:rPr>
              <a:t>，从而阻止铝进一步被氧化。</a:t>
            </a:r>
          </a:p>
        </p:txBody>
      </p:sp>
      <p:sp>
        <p:nvSpPr>
          <p:cNvPr id="13" name="文本框 12"/>
          <p:cNvSpPr txBox="1"/>
          <p:nvPr/>
        </p:nvSpPr>
        <p:spPr>
          <a:xfrm>
            <a:off x="6028290" y="5177269"/>
            <a:ext cx="2277508" cy="523220"/>
          </a:xfrm>
          <a:prstGeom prst="rect">
            <a:avLst/>
          </a:prstGeom>
          <a:noFill/>
        </p:spPr>
        <p:txBody>
          <a:bodyPr wrap="square" rtlCol="0">
            <a:spAutoFit/>
          </a:bodyPr>
          <a:lstStyle/>
          <a:p>
            <a:pPr algn="l"/>
            <a:r>
              <a:rPr lang="en-US" altLang="zh-CN" sz="2800" b="1" err="1">
                <a:solidFill>
                  <a:srgbClr val="FF0000"/>
                </a:solidFill>
                <a:uFillTx/>
                <a:latin typeface="宋体" panose="02010600030101010101" pitchFamily="2" charset="-122"/>
                <a:ea typeface="宋体" panose="02010600030101010101" pitchFamily="2" charset="-122"/>
              </a:rPr>
              <a:t>氧化铝薄膜</a:t>
            </a:r>
            <a:endParaRPr lang="en-US" altLang="zh-CN" sz="2800" b="1">
              <a:solidFill>
                <a:srgbClr val="FF0000"/>
              </a:solidFill>
              <a:uFillTx/>
              <a:latin typeface="宋体" panose="02010600030101010101" pitchFamily="2" charset="-122"/>
              <a:ea typeface="宋体" panose="02010600030101010101" pitchFamily="2" charset="-122"/>
            </a:endParaRPr>
          </a:p>
        </p:txBody>
      </p:sp>
      <p:sp>
        <p:nvSpPr>
          <p:cNvPr id="14" name="文本框 13"/>
          <p:cNvSpPr txBox="1"/>
          <p:nvPr/>
        </p:nvSpPr>
        <p:spPr>
          <a:xfrm>
            <a:off x="9609818" y="4594622"/>
            <a:ext cx="1147080" cy="523220"/>
          </a:xfrm>
          <a:prstGeom prst="rect">
            <a:avLst/>
          </a:prstGeom>
          <a:noFill/>
        </p:spPr>
        <p:txBody>
          <a:bodyPr wrap="square" rtlCol="0">
            <a:spAutoFit/>
          </a:bodyPr>
          <a:lstStyle/>
          <a:p>
            <a:pPr algn="l"/>
            <a:r>
              <a:rPr lang="en-US" altLang="zh-CN" sz="2800" b="1">
                <a:solidFill>
                  <a:srgbClr val="FF0000"/>
                </a:solidFill>
                <a:uFillTx/>
                <a:latin typeface="宋体" panose="02010600030101010101" pitchFamily="2" charset="-122"/>
                <a:ea typeface="宋体" panose="02010600030101010101" pitchFamily="2" charset="-122"/>
              </a:rPr>
              <a:t>氧</a:t>
            </a:r>
            <a:r>
              <a:rPr lang="zh-CN" altLang="en-US" sz="2800" b="1">
                <a:solidFill>
                  <a:srgbClr val="FF0000"/>
                </a:solidFill>
                <a:uFillTx/>
                <a:latin typeface="宋体" panose="02010600030101010101" pitchFamily="2" charset="-122"/>
                <a:ea typeface="宋体" panose="02010600030101010101" pitchFamily="2" charset="-122"/>
              </a:rPr>
              <a:t>气</a:t>
            </a:r>
          </a:p>
        </p:txBody>
      </p:sp>
      <p:sp>
        <p:nvSpPr>
          <p:cNvPr id="17" name="文本框 16"/>
          <p:cNvSpPr txBox="1"/>
          <p:nvPr/>
        </p:nvSpPr>
        <p:spPr>
          <a:xfrm>
            <a:off x="962323" y="4100995"/>
            <a:ext cx="1445694" cy="465448"/>
          </a:xfrm>
          <a:prstGeom prst="rect">
            <a:avLst/>
          </a:prstGeom>
          <a:noFill/>
        </p:spPr>
        <p:txBody>
          <a:bodyPr wrap="square" rtlCol="0" anchor="t">
            <a:spAutoFit/>
          </a:bodyPr>
          <a:lstStyle/>
          <a:p>
            <a:pPr algn="l" fontAlgn="auto">
              <a:lnSpc>
                <a:spcPct val="110000"/>
              </a:lnSpc>
            </a:pPr>
            <a:r>
              <a:rPr lang="zh-CN" altLang="en-US" sz="2400" b="1">
                <a:solidFill>
                  <a:schemeClr val="bg1"/>
                </a:solidFill>
                <a:latin typeface="Times New Roman" panose="02020603050405020304" pitchFamily="18" charset="0"/>
                <a:ea typeface="宋体" panose="02010600030101010101" pitchFamily="2" charset="-122"/>
                <a:cs typeface="Times New Roman" panose="02020603050405020304" pitchFamily="18" charset="0"/>
              </a:rPr>
              <a:t>特别提醒</a:t>
            </a:r>
            <a:endParaRPr lang="zh-CN" altLang="en-US" sz="2400" b="1">
              <a:solidFill>
                <a:schemeClr val="bg1"/>
              </a:solidFill>
              <a:latin typeface="Times New Roman" panose="02020603050405020304" pitchFamily="18" charset="0"/>
              <a:ea typeface="宋体" panose="02010600030101010101" pitchFamily="2" charset="-122"/>
              <a:cs typeface="Times New Roman" panose="02020603050405020304" pitchFamily="18" charset="0"/>
              <a:sym typeface="+mn-ea"/>
            </a:endParaRPr>
          </a:p>
        </p:txBody>
      </p:sp>
      <p:sp>
        <p:nvSpPr>
          <p:cNvPr id="19" name="文本框 18"/>
          <p:cNvSpPr txBox="1"/>
          <p:nvPr/>
        </p:nvSpPr>
        <p:spPr>
          <a:xfrm>
            <a:off x="806450" y="1478307"/>
            <a:ext cx="10318190" cy="1384995"/>
          </a:xfrm>
          <a:prstGeom prst="rect">
            <a:avLst/>
          </a:prstGeom>
          <a:noFill/>
        </p:spPr>
        <p:txBody>
          <a:bodyPr wrap="square">
            <a:spAutoFit/>
          </a:bodyPr>
          <a:lstStyle/>
          <a:p>
            <a:pPr>
              <a:lnSpc>
                <a:spcPct val="150000"/>
              </a:lnSpc>
            </a:pPr>
            <a:r>
              <a:rPr lang="zh-CN" altLang="en-US" sz="2800" b="1" kern="100">
                <a:effectLst/>
                <a:latin typeface="Times New Roman" panose="02020603050405020304" pitchFamily="18" charset="0"/>
                <a:cs typeface="Times New Roman" panose="02020603050405020304" pitchFamily="18" charset="0"/>
              </a:rPr>
              <a:t>　</a:t>
            </a:r>
            <a:r>
              <a:rPr lang="zh-CN" altLang="zh-CN" sz="2800" b="1" kern="100">
                <a:effectLst/>
                <a:latin typeface="Times New Roman" panose="02020603050405020304" pitchFamily="18" charset="0"/>
                <a:cs typeface="Times New Roman" panose="02020603050405020304" pitchFamily="18" charset="0"/>
              </a:rPr>
              <a:t>（</a:t>
            </a:r>
            <a:r>
              <a:rPr lang="en-US" altLang="zh-CN" sz="2800" b="1" kern="100">
                <a:effectLst/>
                <a:latin typeface="Times New Roman" panose="02020603050405020304" pitchFamily="18" charset="0"/>
                <a:cs typeface="Times New Roman" panose="02020603050405020304" pitchFamily="18" charset="0"/>
              </a:rPr>
              <a:t>1</a:t>
            </a:r>
            <a:r>
              <a:rPr lang="zh-CN" altLang="zh-CN" sz="2800" b="1" kern="100">
                <a:effectLst/>
                <a:latin typeface="Times New Roman" panose="02020603050405020304" pitchFamily="18" charset="0"/>
                <a:cs typeface="Times New Roman" panose="02020603050405020304" pitchFamily="18" charset="0"/>
              </a:rPr>
              <a:t>）破坏外部条件：加保护膜，如刷油漆、涂油、电镀等；</a:t>
            </a:r>
            <a:r>
              <a:rPr lang="en-US" altLang="zh-CN" sz="2800" b="1" kern="100" err="1">
                <a:latin typeface="Times New Roman" panose="02020603050405020304" pitchFamily="18" charset="0"/>
                <a:cs typeface="Times New Roman" panose="02020603050405020304" pitchFamily="18" charset="0"/>
                <a:sym typeface="+mn-ea"/>
              </a:rPr>
              <a:t>保持铁制品表面洁净干燥</a:t>
            </a:r>
            <a:r>
              <a:rPr lang="zh-CN" altLang="en-US" sz="2800" b="1" kern="100">
                <a:latin typeface="Times New Roman" panose="02020603050405020304" pitchFamily="18" charset="0"/>
                <a:cs typeface="Times New Roman" panose="02020603050405020304" pitchFamily="18" charset="0"/>
                <a:sym typeface="+mn-ea"/>
              </a:rPr>
              <a:t>，</a:t>
            </a:r>
            <a:r>
              <a:rPr lang="en-US" altLang="zh-CN" sz="2800" b="1" kern="100" err="1">
                <a:latin typeface="Times New Roman" panose="02020603050405020304" pitchFamily="18" charset="0"/>
                <a:cs typeface="Times New Roman" panose="02020603050405020304" pitchFamily="18" charset="0"/>
                <a:sym typeface="+mn-ea"/>
              </a:rPr>
              <a:t>如用过的菜刀、铁锅擦</a:t>
            </a:r>
            <a:r>
              <a:rPr lang="zh-CN" altLang="en-US" sz="2800" b="1" kern="100">
                <a:latin typeface="Times New Roman" panose="02020603050405020304" pitchFamily="18" charset="0"/>
                <a:cs typeface="Times New Roman" panose="02020603050405020304" pitchFamily="18" charset="0"/>
                <a:sym typeface="+mn-ea"/>
              </a:rPr>
              <a:t>干</a:t>
            </a:r>
            <a:r>
              <a:rPr lang="en-US" altLang="zh-CN" sz="2800" b="1" kern="100">
                <a:latin typeface="Times New Roman" panose="02020603050405020304" pitchFamily="18" charset="0"/>
                <a:cs typeface="Times New Roman" panose="02020603050405020304" pitchFamily="18" charset="0"/>
                <a:sym typeface="+mn-ea"/>
              </a:rPr>
              <a:t>净</a:t>
            </a:r>
            <a:r>
              <a:rPr lang="zh-CN" altLang="en-US" sz="2800" b="1" kern="100">
                <a:latin typeface="Times New Roman" panose="02020603050405020304" pitchFamily="18" charset="0"/>
                <a:cs typeface="Times New Roman" panose="02020603050405020304" pitchFamily="18" charset="0"/>
                <a:sym typeface="+mn-ea"/>
              </a:rPr>
              <a:t>等。</a:t>
            </a:r>
            <a:r>
              <a:rPr lang="zh-CN" altLang="en-US" sz="2800" b="1" kern="100">
                <a:effectLst/>
                <a:latin typeface="Times New Roman" panose="02020603050405020304" pitchFamily="18" charset="0"/>
                <a:cs typeface="Times New Roman" panose="02020603050405020304" pitchFamily="18" charset="0"/>
              </a:rPr>
              <a:t>　　　　　　　　　　　</a:t>
            </a:r>
            <a:endParaRPr lang="zh-CN" altLang="zh-CN" sz="2800" b="1" kern="100">
              <a:effectLst/>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1" grpId="0"/>
      <p:bldP spid="12" grpId="0"/>
      <p:bldP spid="13" grpId="0"/>
      <p:bldP spid="14" grpId="0"/>
      <p:bldP spid="17" grpId="0"/>
      <p:bldP spid="1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12" name="文本框 11"/>
          <p:cNvSpPr txBox="1"/>
          <p:nvPr/>
        </p:nvSpPr>
        <p:spPr>
          <a:xfrm>
            <a:off x="985757" y="832018"/>
            <a:ext cx="5357435" cy="656846"/>
          </a:xfrm>
          <a:prstGeom prst="rect">
            <a:avLst/>
          </a:prstGeom>
          <a:noFill/>
        </p:spPr>
        <p:txBody>
          <a:bodyPr wrap="square">
            <a:spAutoFit/>
          </a:bodyPr>
          <a:lstStyle/>
          <a:p>
            <a:pPr marL="0" marR="0" lvl="0" indent="0" algn="l" defTabSz="914400" rtl="0" eaLnBrk="1" fontAlgn="auto" latinLnBrk="0" hangingPunct="1">
              <a:lnSpc>
                <a:spcPct val="150000"/>
              </a:lnSpc>
              <a:spcBef>
                <a:spcPct val="0"/>
              </a:spcBef>
              <a:spcAft>
                <a:spcPct val="0"/>
              </a:spcAft>
              <a:buClrTx/>
              <a:buSzTx/>
              <a:buFontTx/>
              <a:buNone/>
              <a:defRPr/>
            </a:pP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3</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．金属资源的保护</a:t>
            </a:r>
            <a:endPar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5" name="文本框 14"/>
          <p:cNvSpPr txBox="1"/>
          <p:nvPr>
            <p:custDataLst>
              <p:tags r:id="rId1"/>
            </p:custDataLst>
          </p:nvPr>
        </p:nvSpPr>
        <p:spPr>
          <a:xfrm>
            <a:off x="826430" y="4359059"/>
            <a:ext cx="7039464" cy="599440"/>
          </a:xfrm>
          <a:prstGeom prst="rect">
            <a:avLst/>
          </a:prstGeom>
          <a:noFill/>
        </p:spPr>
        <p:txBody>
          <a:bodyPr wrap="square" lIns="67500" tIns="0" rIns="67500" bIns="35100" anchor="t">
            <a:noAutofit/>
          </a:bodyPr>
          <a:lstStyle/>
          <a:p>
            <a:pPr defTabSz="913765">
              <a:lnSpc>
                <a:spcPct val="150000"/>
              </a:lnSpc>
              <a:spcBef>
                <a:spcPct val="0"/>
              </a:spcBef>
              <a:defRPr/>
            </a:pPr>
            <a:r>
              <a:rPr lang="zh-CN" altLang="en-US" sz="2800" b="1" spc="150">
                <a:solidFill>
                  <a:prstClr val="black"/>
                </a:solidFill>
                <a:latin typeface="宋体" panose="02010600030101010101" pitchFamily="2" charset="-122"/>
                <a:ea typeface="宋体" panose="02010600030101010101" pitchFamily="2" charset="-122"/>
                <a:cs typeface="Times New Roman" panose="02020603050405020304" pitchFamily="18" charset="0"/>
              </a:rPr>
              <a:t>　　</a:t>
            </a:r>
            <a:r>
              <a:rPr lang="zh-CN" altLang="en-US" sz="2800" b="1">
                <a:solidFill>
                  <a:prstClr val="black"/>
                </a:solidFill>
                <a:latin typeface="宋体" panose="02010600030101010101" pitchFamily="2" charset="-122"/>
                <a:ea typeface="宋体" panose="02010600030101010101" pitchFamily="2" charset="-122"/>
                <a:cs typeface="Times New Roman" panose="02020603050405020304" pitchFamily="18" charset="0"/>
              </a:rPr>
              <a:t>①</a:t>
            </a:r>
            <a:r>
              <a:rPr lang="zh-CN" altLang="en-US" sz="2800" b="1">
                <a:solidFill>
                  <a:prstClr val="black"/>
                </a:solidFill>
                <a:latin typeface="Times New Roman" panose="02020603050405020304" pitchFamily="18" charset="0"/>
                <a:ea typeface="宋体" panose="02010600030101010101" pitchFamily="2" charset="-122"/>
                <a:cs typeface="Times New Roman" panose="02020603050405020304" pitchFamily="18" charset="0"/>
              </a:rPr>
              <a:t>减少重金属对环境的污染</a:t>
            </a:r>
            <a:r>
              <a:rPr lang="zh-CN" altLang="en-US" sz="2800" b="1" spc="15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p>
        </p:txBody>
      </p:sp>
      <p:sp>
        <p:nvSpPr>
          <p:cNvPr id="23" name="文本框 22"/>
          <p:cNvSpPr txBox="1"/>
          <p:nvPr/>
        </p:nvSpPr>
        <p:spPr>
          <a:xfrm>
            <a:off x="985757" y="1558480"/>
            <a:ext cx="6094428" cy="656846"/>
          </a:xfrm>
          <a:prstGeom prst="rect">
            <a:avLst/>
          </a:prstGeom>
          <a:noFill/>
        </p:spPr>
        <p:txBody>
          <a:bodyPr wrap="square">
            <a:spAutoFit/>
          </a:bodyPr>
          <a:lstStyle/>
          <a:p>
            <a:pPr>
              <a:lnSpc>
                <a:spcPct val="150000"/>
              </a:lnSpc>
            </a:pPr>
            <a:r>
              <a:rPr lang="zh-CN" altLang="en-US" sz="2800" b="1">
                <a:latin typeface="Times New Roman" panose="02020603050405020304" pitchFamily="18" charset="0"/>
                <a:cs typeface="Times New Roman" panose="02020603050405020304" pitchFamily="18" charset="0"/>
              </a:rPr>
              <a:t>　（</a:t>
            </a:r>
            <a:r>
              <a:rPr lang="en-US" altLang="zh-CN" sz="2800" b="1">
                <a:latin typeface="Times New Roman" panose="02020603050405020304" pitchFamily="18" charset="0"/>
                <a:cs typeface="Times New Roman" panose="02020603050405020304" pitchFamily="18" charset="0"/>
              </a:rPr>
              <a:t>1</a:t>
            </a:r>
            <a:r>
              <a:rPr lang="zh-CN" altLang="en-US" sz="2800" b="1">
                <a:latin typeface="Times New Roman" panose="02020603050405020304" pitchFamily="18" charset="0"/>
                <a:cs typeface="Times New Roman" panose="02020603050405020304" pitchFamily="18" charset="0"/>
              </a:rPr>
              <a:t>）保护金属资源的原因</a:t>
            </a:r>
          </a:p>
        </p:txBody>
      </p:sp>
      <p:sp>
        <p:nvSpPr>
          <p:cNvPr id="24" name="文本框 23"/>
          <p:cNvSpPr txBox="1"/>
          <p:nvPr/>
        </p:nvSpPr>
        <p:spPr>
          <a:xfrm>
            <a:off x="826430" y="2279684"/>
            <a:ext cx="10589677" cy="1303177"/>
          </a:xfrm>
          <a:prstGeom prst="rect">
            <a:avLst/>
          </a:prstGeom>
          <a:noFill/>
        </p:spPr>
        <p:txBody>
          <a:bodyPr wrap="square">
            <a:spAutoFit/>
          </a:bodyPr>
          <a:lstStyle/>
          <a:p>
            <a:pPr>
              <a:lnSpc>
                <a:spcPct val="150000"/>
              </a:lnSpc>
            </a:pPr>
            <a:r>
              <a:rPr lang="zh-CN" altLang="en-US" sz="2800" b="1">
                <a:latin typeface="Times New Roman" panose="02020603050405020304" pitchFamily="18" charset="0"/>
                <a:cs typeface="Times New Roman" panose="02020603050405020304" pitchFamily="18" charset="0"/>
              </a:rPr>
              <a:t>　　由于金属资源有限，且不可再生，随着人类的不断开发，金属资源不断减少，因此必须保护金属资源。</a:t>
            </a:r>
          </a:p>
        </p:txBody>
      </p:sp>
      <p:sp>
        <p:nvSpPr>
          <p:cNvPr id="25" name="文本框 24"/>
          <p:cNvSpPr txBox="1"/>
          <p:nvPr/>
        </p:nvSpPr>
        <p:spPr>
          <a:xfrm>
            <a:off x="985757" y="3657735"/>
            <a:ext cx="6094428" cy="656846"/>
          </a:xfrm>
          <a:prstGeom prst="rect">
            <a:avLst/>
          </a:prstGeom>
          <a:noFill/>
        </p:spPr>
        <p:txBody>
          <a:bodyPr wrap="square">
            <a:spAutoFit/>
          </a:bodyPr>
          <a:lstStyle/>
          <a:p>
            <a:pPr>
              <a:lnSpc>
                <a:spcPct val="150000"/>
              </a:lnSpc>
            </a:pPr>
            <a:r>
              <a:rPr lang="zh-CN" altLang="en-US" sz="2800" b="1">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2</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）废旧金属回收的意义</a:t>
            </a:r>
          </a:p>
        </p:txBody>
      </p:sp>
      <p:sp>
        <p:nvSpPr>
          <p:cNvPr id="27" name="文本框 26"/>
          <p:cNvSpPr txBox="1"/>
          <p:nvPr/>
        </p:nvSpPr>
        <p:spPr>
          <a:xfrm>
            <a:off x="826431" y="4992369"/>
            <a:ext cx="7039463" cy="637675"/>
          </a:xfrm>
          <a:prstGeom prst="rect">
            <a:avLst/>
          </a:prstGeom>
          <a:noFill/>
        </p:spPr>
        <p:txBody>
          <a:bodyPr wrap="square">
            <a:spAutoFit/>
          </a:bodyPr>
          <a:lstStyle/>
          <a:p>
            <a:pPr>
              <a:lnSpc>
                <a:spcPct val="150000"/>
              </a:lnSpc>
            </a:pPr>
            <a:r>
              <a:rPr lang="zh-CN" altLang="en-US" sz="2800" b="1">
                <a:latin typeface="Times New Roman" panose="02020603050405020304" pitchFamily="18" charset="0"/>
                <a:ea typeface="宋体" panose="02010600030101010101" pitchFamily="2" charset="-122"/>
                <a:cs typeface="Times New Roman" panose="02020603050405020304" pitchFamily="18" charset="0"/>
              </a:rPr>
              <a:t>　　</a:t>
            </a:r>
            <a:r>
              <a:rPr lang="zh-CN" altLang="en-US" sz="2800" b="1">
                <a:solidFill>
                  <a:prstClr val="black"/>
                </a:solidFill>
                <a:latin typeface="宋体" panose="02010600030101010101" pitchFamily="2" charset="-122"/>
                <a:ea typeface="宋体" panose="02010600030101010101" pitchFamily="2" charset="-122"/>
                <a:cs typeface="Times New Roman" panose="02020603050405020304" pitchFamily="18" charset="0"/>
              </a:rPr>
              <a:t>②节约资源和保护环境。</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3" grpId="0"/>
      <p:bldP spid="24" grpId="0"/>
      <p:bldP spid="25" grpId="0"/>
      <p:bldP spid="2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sp>
        <p:nvSpPr>
          <p:cNvPr id="8" name="文本框 7"/>
          <p:cNvSpPr txBox="1"/>
          <p:nvPr/>
        </p:nvSpPr>
        <p:spPr>
          <a:xfrm>
            <a:off x="895348" y="1720131"/>
            <a:ext cx="4723667" cy="523220"/>
          </a:xfrm>
          <a:prstGeom prst="rect">
            <a:avLst/>
          </a:prstGeom>
          <a:noFill/>
        </p:spPr>
        <p:txBody>
          <a:bodyPr wrap="square">
            <a:spAutoFit/>
          </a:bodyPr>
          <a:lstStyle/>
          <a:p>
            <a:r>
              <a:rPr lang="zh-CN" altLang="en-US" sz="2800" b="1">
                <a:latin typeface="Times New Roman" panose="02020603050405020304" pitchFamily="18" charset="0"/>
                <a:cs typeface="Times New Roman" panose="02020603050405020304" pitchFamily="18" charset="0"/>
              </a:rPr>
              <a:t>　（1）防止金属的腐蚀。</a:t>
            </a:r>
            <a:endParaRPr lang="zh-CN" altLang="en-US" sz="2800" b="1"/>
          </a:p>
        </p:txBody>
      </p:sp>
      <p:sp>
        <p:nvSpPr>
          <p:cNvPr id="9" name="文本框 8"/>
          <p:cNvSpPr txBox="1"/>
          <p:nvPr/>
        </p:nvSpPr>
        <p:spPr>
          <a:xfrm>
            <a:off x="895348" y="2434296"/>
            <a:ext cx="4723666" cy="523220"/>
          </a:xfrm>
          <a:prstGeom prst="rect">
            <a:avLst/>
          </a:prstGeom>
          <a:noFill/>
        </p:spPr>
        <p:txBody>
          <a:bodyPr wrap="square">
            <a:spAutoFit/>
          </a:bodyPr>
          <a:lstStyle/>
          <a:p>
            <a:r>
              <a:rPr lang="zh-CN" altLang="en-US" sz="2800" b="1">
                <a:latin typeface="Times New Roman" panose="02020603050405020304" pitchFamily="18" charset="0"/>
                <a:cs typeface="Times New Roman" panose="02020603050405020304" pitchFamily="18" charset="0"/>
              </a:rPr>
              <a:t>　（</a:t>
            </a:r>
            <a:r>
              <a:rPr lang="en-US" altLang="zh-CN" sz="2800" b="1">
                <a:latin typeface="Times New Roman" panose="02020603050405020304" pitchFamily="18" charset="0"/>
                <a:cs typeface="Times New Roman" panose="02020603050405020304" pitchFamily="18" charset="0"/>
              </a:rPr>
              <a:t>2</a:t>
            </a:r>
            <a:r>
              <a:rPr lang="zh-CN" altLang="en-US" sz="2800" b="1">
                <a:latin typeface="Times New Roman" panose="02020603050405020304" pitchFamily="18" charset="0"/>
                <a:cs typeface="Times New Roman" panose="02020603050405020304" pitchFamily="18" charset="0"/>
              </a:rPr>
              <a:t>）金属的回收利用。</a:t>
            </a:r>
            <a:endParaRPr lang="zh-CN" altLang="en-US" sz="2800" b="1"/>
          </a:p>
        </p:txBody>
      </p:sp>
      <p:sp>
        <p:nvSpPr>
          <p:cNvPr id="10" name="文本框 9"/>
          <p:cNvSpPr txBox="1"/>
          <p:nvPr/>
        </p:nvSpPr>
        <p:spPr>
          <a:xfrm>
            <a:off x="895348" y="3148461"/>
            <a:ext cx="10179051" cy="523220"/>
          </a:xfrm>
          <a:prstGeom prst="rect">
            <a:avLst/>
          </a:prstGeom>
          <a:noFill/>
        </p:spPr>
        <p:txBody>
          <a:bodyPr wrap="square">
            <a:spAutoFit/>
          </a:bodyPr>
          <a:lstStyle/>
          <a:p>
            <a:r>
              <a:rPr lang="zh-CN" altLang="en-US" sz="2800" b="1">
                <a:latin typeface="Times New Roman" panose="02020603050405020304" pitchFamily="18" charset="0"/>
                <a:cs typeface="Times New Roman" panose="02020603050405020304" pitchFamily="18" charset="0"/>
              </a:rPr>
              <a:t>　（</a:t>
            </a:r>
            <a:r>
              <a:rPr lang="en-US" altLang="zh-CN" sz="2800" b="1">
                <a:latin typeface="Times New Roman" panose="02020603050405020304" pitchFamily="18" charset="0"/>
                <a:cs typeface="Times New Roman" panose="02020603050405020304" pitchFamily="18" charset="0"/>
              </a:rPr>
              <a:t>3</a:t>
            </a:r>
            <a:r>
              <a:rPr lang="zh-CN" altLang="en-US" sz="2800" b="1">
                <a:latin typeface="Times New Roman" panose="02020603050405020304" pitchFamily="18" charset="0"/>
                <a:cs typeface="Times New Roman" panose="02020603050405020304" pitchFamily="18" charset="0"/>
              </a:rPr>
              <a:t>）有计划、合理地开采矿物，严禁不顾国家利益随意采矿。</a:t>
            </a:r>
            <a:endParaRPr lang="zh-CN" altLang="en-US" sz="2800" b="1"/>
          </a:p>
        </p:txBody>
      </p:sp>
      <p:sp>
        <p:nvSpPr>
          <p:cNvPr id="12" name="文本框 11"/>
          <p:cNvSpPr txBox="1"/>
          <p:nvPr/>
        </p:nvSpPr>
        <p:spPr>
          <a:xfrm>
            <a:off x="895348" y="3862626"/>
            <a:ext cx="5049468" cy="523220"/>
          </a:xfrm>
          <a:prstGeom prst="rect">
            <a:avLst/>
          </a:prstGeom>
          <a:noFill/>
        </p:spPr>
        <p:txBody>
          <a:bodyPr wrap="square">
            <a:spAutoFit/>
          </a:bodyPr>
          <a:lstStyle/>
          <a:p>
            <a:r>
              <a:rPr lang="zh-CN" altLang="en-US" sz="2800" b="1">
                <a:latin typeface="Times New Roman" panose="02020603050405020304" pitchFamily="18" charset="0"/>
                <a:cs typeface="Times New Roman" panose="02020603050405020304" pitchFamily="18" charset="0"/>
              </a:rPr>
              <a:t>　（</a:t>
            </a:r>
            <a:r>
              <a:rPr lang="en-US" altLang="zh-CN" sz="2800" b="1">
                <a:latin typeface="Times New Roman" panose="02020603050405020304" pitchFamily="18" charset="0"/>
                <a:cs typeface="Times New Roman" panose="02020603050405020304" pitchFamily="18" charset="0"/>
              </a:rPr>
              <a:t>4</a:t>
            </a:r>
            <a:r>
              <a:rPr lang="zh-CN" altLang="en-US" sz="2800" b="1">
                <a:latin typeface="Times New Roman" panose="02020603050405020304" pitchFamily="18" charset="0"/>
                <a:cs typeface="Times New Roman" panose="02020603050405020304" pitchFamily="18" charset="0"/>
              </a:rPr>
              <a:t>）寻找金属的代替品。</a:t>
            </a:r>
            <a:endParaRPr lang="zh-CN" altLang="en-US" sz="2800" b="1"/>
          </a:p>
        </p:txBody>
      </p:sp>
      <p:sp>
        <p:nvSpPr>
          <p:cNvPr id="13" name="文本框 12"/>
          <p:cNvSpPr txBox="1"/>
          <p:nvPr/>
        </p:nvSpPr>
        <p:spPr>
          <a:xfrm>
            <a:off x="895348" y="936973"/>
            <a:ext cx="4723666" cy="592213"/>
          </a:xfrm>
          <a:prstGeom prst="rect">
            <a:avLst/>
          </a:prstGeom>
          <a:noFill/>
        </p:spPr>
        <p:txBody>
          <a:bodyPr wrap="square">
            <a:spAutoFit/>
          </a:bodyPr>
          <a:lstStyle/>
          <a:p>
            <a:pPr marL="0" marR="0" lvl="0" indent="0" algn="just" defTabSz="685800" rtl="0" eaLnBrk="1" fontAlgn="auto" latinLnBrk="0" hangingPunct="1">
              <a:lnSpc>
                <a:spcPct val="130000"/>
              </a:lnSpc>
              <a:spcBef>
                <a:spcPct val="0"/>
              </a:spcBef>
              <a:spcAft>
                <a:spcPct val="0"/>
              </a:spcAft>
              <a:buClrTx/>
              <a:buSzTx/>
              <a:buFontTx/>
              <a:buNone/>
              <a:defRPr/>
            </a:pPr>
            <a:r>
              <a:rPr lang="en-US" altLang="zh-CN" sz="2800" b="1">
                <a:latin typeface="Times New Roman" panose="02020603050405020304" pitchFamily="18" charset="0"/>
                <a:cs typeface="Times New Roman" panose="02020603050405020304" pitchFamily="18" charset="0"/>
              </a:rPr>
              <a:t>4</a:t>
            </a:r>
            <a:r>
              <a:rPr lang="zh-CN" altLang="en-US" sz="2800" b="1">
                <a:latin typeface="Times New Roman" panose="02020603050405020304" pitchFamily="18" charset="0"/>
                <a:cs typeface="Times New Roman" panose="02020603050405020304" pitchFamily="18" charset="0"/>
              </a:rPr>
              <a:t>．</a:t>
            </a:r>
            <a:r>
              <a:rPr kumimoji="0" lang="zh-CN" altLang="zh-CN" sz="2800" b="1"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保护金属资源的途径有：</a:t>
            </a:r>
            <a:endPar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571500"/>
          </a:xfrm>
          <a:prstGeom prst="rect">
            <a:avLst/>
          </a:prstGeom>
        </p:spPr>
      </p:pic>
      <p:grpSp>
        <p:nvGrpSpPr>
          <p:cNvPr id="34" name="组合 33"/>
          <p:cNvGrpSpPr/>
          <p:nvPr/>
        </p:nvGrpSpPr>
        <p:grpSpPr>
          <a:xfrm>
            <a:off x="4135485" y="1409044"/>
            <a:ext cx="3343661" cy="5135790"/>
            <a:chOff x="7333" y="6310"/>
            <a:chExt cx="5057" cy="8086"/>
          </a:xfrm>
        </p:grpSpPr>
        <p:sp>
          <p:nvSpPr>
            <p:cNvPr id="43" name="TextBox 17"/>
            <p:cNvSpPr txBox="1"/>
            <p:nvPr/>
          </p:nvSpPr>
          <p:spPr>
            <a:xfrm>
              <a:off x="7930" y="7068"/>
              <a:ext cx="4460" cy="911"/>
            </a:xfrm>
            <a:prstGeom prst="roundRect">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r>
                <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rPr>
                <a:t>金属的化学性质</a:t>
              </a:r>
            </a:p>
          </p:txBody>
        </p:sp>
        <p:cxnSp>
          <p:nvCxnSpPr>
            <p:cNvPr id="50" name="文本框 70"/>
            <p:cNvCxnSpPr/>
            <p:nvPr/>
          </p:nvCxnSpPr>
          <p:spPr>
            <a:xfrm flipH="1" flipV="1">
              <a:off x="10106" y="6310"/>
              <a:ext cx="0" cy="729"/>
            </a:xfrm>
            <a:prstGeom prst="straightConnector1">
              <a:avLst/>
            </a:prstGeom>
            <a:noFill/>
            <a:ln w="12700" cap="flat" cmpd="sng" algn="ctr">
              <a:solidFill>
                <a:srgbClr val="5467A9"/>
              </a:solidFill>
              <a:prstDash val="solid"/>
              <a:headEnd type="triangle"/>
              <a:tailEnd type="none"/>
            </a:ln>
            <a:effectLst/>
          </p:spPr>
        </p:cxnSp>
        <p:sp>
          <p:nvSpPr>
            <p:cNvPr id="51" name="TextBox 42"/>
            <p:cNvSpPr txBox="1"/>
            <p:nvPr/>
          </p:nvSpPr>
          <p:spPr>
            <a:xfrm>
              <a:off x="8551" y="8711"/>
              <a:ext cx="861" cy="2942"/>
            </a:xfrm>
            <a:prstGeom prst="roundRect">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r>
                <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rPr>
                <a:t>与酸反应</a:t>
              </a:r>
            </a:p>
          </p:txBody>
        </p:sp>
        <p:sp>
          <p:nvSpPr>
            <p:cNvPr id="52" name="TextBox 42"/>
            <p:cNvSpPr txBox="1"/>
            <p:nvPr/>
          </p:nvSpPr>
          <p:spPr>
            <a:xfrm>
              <a:off x="9747" y="8716"/>
              <a:ext cx="826" cy="5680"/>
            </a:xfrm>
            <a:prstGeom prst="roundRect">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r>
                <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rPr>
                <a:t>与某些盐溶液反应</a:t>
              </a:r>
            </a:p>
          </p:txBody>
        </p:sp>
        <p:sp>
          <p:nvSpPr>
            <p:cNvPr id="53" name="TextBox 42"/>
            <p:cNvSpPr txBox="1"/>
            <p:nvPr/>
          </p:nvSpPr>
          <p:spPr>
            <a:xfrm>
              <a:off x="7333" y="8669"/>
              <a:ext cx="823" cy="3606"/>
            </a:xfrm>
            <a:prstGeom prst="roundRect">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r>
                <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rPr>
                <a:t>与氧气反应</a:t>
              </a:r>
            </a:p>
          </p:txBody>
        </p:sp>
      </p:grpSp>
      <p:sp>
        <p:nvSpPr>
          <p:cNvPr id="54" name="TextBox 40"/>
          <p:cNvSpPr txBox="1"/>
          <p:nvPr/>
        </p:nvSpPr>
        <p:spPr>
          <a:xfrm>
            <a:off x="4566588" y="829900"/>
            <a:ext cx="2912558" cy="578882"/>
          </a:xfrm>
          <a:prstGeom prst="roundRect">
            <a:avLst/>
          </a:prstGeom>
          <a:noFill/>
          <a:ln w="12700" cap="flat" cmpd="sng" algn="ctr">
            <a:solidFill>
              <a:srgbClr val="5467A9"/>
            </a:solidFill>
            <a:prstDash val="solid"/>
            <a:miter lim="800000"/>
          </a:ln>
          <a:effectLst/>
        </p:spPr>
        <p:txBody>
          <a:bodyPr vertOverflow="overflow" horzOverflow="overflow" vert="horz" wrap="square" numCol="1" spcCol="0" rtlCol="0" fromWordArt="0" anchor="ctr" anchorCtr="0" forceAA="0" compatLnSpc="1">
            <a:spAutoFit/>
          </a:bodyPr>
          <a:lstStyle/>
          <a:p>
            <a:pPr marL="0" marR="0" lvl="0" indent="0" algn="ctr" defTabSz="685800" eaLnBrk="1" fontAlgn="auto" latinLnBrk="0" hangingPunct="1">
              <a:lnSpc>
                <a:spcPct val="100000"/>
              </a:lnSpc>
              <a:spcBef>
                <a:spcPts val="600"/>
              </a:spcBef>
              <a:spcAft>
                <a:spcPts val="600"/>
              </a:spcAft>
              <a:buClrTx/>
              <a:buSzTx/>
              <a:buFontTx/>
              <a:buNone/>
              <a:defRPr/>
            </a:pPr>
            <a:r>
              <a:rPr kumimoji="0" lang="zh-CN" altLang="en-US" sz="2800" b="1" i="0" u="none" strike="noStrike" kern="0" cap="none" spc="0" normalizeH="0" baseline="0" noProof="1">
                <a:ln>
                  <a:noFill/>
                </a:ln>
                <a:solidFill>
                  <a:prstClr val="black"/>
                </a:solidFill>
                <a:effectLst/>
                <a:uLnTx/>
                <a:uFillTx/>
                <a:latin typeface="Times New Roman" panose="02020603050405020304" pitchFamily="18" charset="0"/>
                <a:cs typeface="Times New Roman" panose="02020603050405020304" pitchFamily="18" charset="0"/>
                <a:sym typeface="+mn-ea"/>
              </a:rPr>
              <a:t>金属和金属材料</a:t>
            </a:r>
          </a:p>
        </p:txBody>
      </p:sp>
      <p:grpSp>
        <p:nvGrpSpPr>
          <p:cNvPr id="55" name="组合 54"/>
          <p:cNvGrpSpPr/>
          <p:nvPr/>
        </p:nvGrpSpPr>
        <p:grpSpPr>
          <a:xfrm>
            <a:off x="7472989" y="1280606"/>
            <a:ext cx="4607086" cy="5278267"/>
            <a:chOff x="4132" y="1357"/>
            <a:chExt cx="7673" cy="9300"/>
          </a:xfrm>
        </p:grpSpPr>
        <p:sp>
          <p:nvSpPr>
            <p:cNvPr id="59" name="TextBox 16"/>
            <p:cNvSpPr txBox="1"/>
            <p:nvPr/>
          </p:nvSpPr>
          <p:spPr>
            <a:xfrm>
              <a:off x="7938" y="4300"/>
              <a:ext cx="1739" cy="6357"/>
            </a:xfrm>
            <a:prstGeom prst="roundRect">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r>
                <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rPr>
                <a:t>含杂质物质的有关化学方程式的计算</a:t>
              </a:r>
            </a:p>
          </p:txBody>
        </p:sp>
        <p:sp>
          <p:nvSpPr>
            <p:cNvPr id="56" name="文本框 55"/>
            <p:cNvSpPr txBox="1"/>
            <p:nvPr/>
          </p:nvSpPr>
          <p:spPr>
            <a:xfrm rot="16200000" flipH="1">
              <a:off x="7964" y="1298"/>
              <a:ext cx="1057" cy="4947"/>
            </a:xfrm>
            <a:prstGeom prst="leftBrace">
              <a:avLst>
                <a:gd name="adj1" fmla="val 8333"/>
                <a:gd name="adj2" fmla="val 49077"/>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endPar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endParaRPr>
            </a:p>
          </p:txBody>
        </p:sp>
        <p:sp>
          <p:nvSpPr>
            <p:cNvPr id="57" name="TextBox 17"/>
            <p:cNvSpPr txBox="1"/>
            <p:nvPr/>
          </p:nvSpPr>
          <p:spPr>
            <a:xfrm>
              <a:off x="5288" y="2235"/>
              <a:ext cx="6517" cy="1020"/>
            </a:xfrm>
            <a:prstGeom prst="roundRect">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defRPr/>
              </a:pPr>
              <a:r>
                <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rPr>
                <a:t>金属资源的利用和保护</a:t>
              </a:r>
            </a:p>
          </p:txBody>
        </p:sp>
        <p:sp>
          <p:nvSpPr>
            <p:cNvPr id="58" name="TextBox 16"/>
            <p:cNvSpPr txBox="1"/>
            <p:nvPr/>
          </p:nvSpPr>
          <p:spPr>
            <a:xfrm>
              <a:off x="6700" y="4411"/>
              <a:ext cx="875" cy="4112"/>
            </a:xfrm>
            <a:prstGeom prst="roundRect">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r>
                <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rPr>
                <a:t>金属的冶炼</a:t>
              </a:r>
            </a:p>
          </p:txBody>
        </p:sp>
        <p:sp>
          <p:nvSpPr>
            <p:cNvPr id="60" name="TextBox 16"/>
            <p:cNvSpPr txBox="1"/>
            <p:nvPr/>
          </p:nvSpPr>
          <p:spPr>
            <a:xfrm>
              <a:off x="10044" y="4410"/>
              <a:ext cx="1739" cy="3385"/>
            </a:xfrm>
            <a:prstGeom prst="roundRect">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r>
                <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rPr>
                <a:t>金属资源的保护</a:t>
              </a:r>
            </a:p>
          </p:txBody>
        </p:sp>
        <p:cxnSp>
          <p:nvCxnSpPr>
            <p:cNvPr id="62" name="文本框 44"/>
            <p:cNvCxnSpPr/>
            <p:nvPr/>
          </p:nvCxnSpPr>
          <p:spPr>
            <a:xfrm>
              <a:off x="4132" y="1357"/>
              <a:ext cx="3333" cy="869"/>
            </a:xfrm>
            <a:prstGeom prst="straightConnector1">
              <a:avLst/>
            </a:prstGeom>
            <a:noFill/>
            <a:ln w="12700" cap="flat" cmpd="sng" algn="ctr">
              <a:solidFill>
                <a:srgbClr val="5467A9"/>
              </a:solidFill>
              <a:prstDash val="solid"/>
              <a:headEnd type="none"/>
              <a:tailEnd type="triangle"/>
            </a:ln>
            <a:effectLst/>
          </p:spPr>
        </p:cxnSp>
        <p:sp>
          <p:nvSpPr>
            <p:cNvPr id="38" name="TextBox 16"/>
            <p:cNvSpPr txBox="1"/>
            <p:nvPr/>
          </p:nvSpPr>
          <p:spPr>
            <a:xfrm>
              <a:off x="5506" y="4381"/>
              <a:ext cx="875" cy="4112"/>
            </a:xfrm>
            <a:prstGeom prst="roundRect">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r>
                <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rPr>
                <a:t>金属的存在</a:t>
              </a:r>
            </a:p>
          </p:txBody>
        </p:sp>
      </p:grpSp>
      <p:grpSp>
        <p:nvGrpSpPr>
          <p:cNvPr id="65" name="组合 64"/>
          <p:cNvGrpSpPr/>
          <p:nvPr/>
        </p:nvGrpSpPr>
        <p:grpSpPr>
          <a:xfrm>
            <a:off x="458749" y="1264956"/>
            <a:ext cx="4104084" cy="4759278"/>
            <a:chOff x="1681" y="2626"/>
            <a:chExt cx="6463" cy="7497"/>
          </a:xfrm>
        </p:grpSpPr>
        <p:grpSp>
          <p:nvGrpSpPr>
            <p:cNvPr id="66" name="组合 26"/>
            <p:cNvGrpSpPr/>
            <p:nvPr/>
          </p:nvGrpSpPr>
          <p:grpSpPr>
            <a:xfrm>
              <a:off x="1681" y="3759"/>
              <a:ext cx="5424" cy="6364"/>
              <a:chOff x="1566" y="3759"/>
              <a:chExt cx="5424" cy="6366"/>
            </a:xfrm>
          </p:grpSpPr>
          <p:grpSp>
            <p:nvGrpSpPr>
              <p:cNvPr id="68" name="组合 5"/>
              <p:cNvGrpSpPr/>
              <p:nvPr/>
            </p:nvGrpSpPr>
            <p:grpSpPr>
              <a:xfrm>
                <a:off x="1566" y="3759"/>
                <a:ext cx="5424" cy="6366"/>
                <a:chOff x="1568" y="3761"/>
                <a:chExt cx="5425" cy="6369"/>
              </a:xfrm>
            </p:grpSpPr>
            <p:sp>
              <p:nvSpPr>
                <p:cNvPr id="71" name="TextBox 14"/>
                <p:cNvSpPr txBox="1"/>
                <p:nvPr/>
              </p:nvSpPr>
              <p:spPr>
                <a:xfrm>
                  <a:off x="3104" y="3761"/>
                  <a:ext cx="2845" cy="913"/>
                </a:xfrm>
                <a:prstGeom prst="roundRect">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r>
                    <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rPr>
                    <a:t>金属材料</a:t>
                  </a:r>
                </a:p>
              </p:txBody>
            </p:sp>
            <p:sp>
              <p:nvSpPr>
                <p:cNvPr id="72" name="TextBox 16"/>
                <p:cNvSpPr txBox="1"/>
                <p:nvPr/>
              </p:nvSpPr>
              <p:spPr>
                <a:xfrm>
                  <a:off x="1777" y="5104"/>
                  <a:ext cx="2248" cy="837"/>
                </a:xfrm>
                <a:prstGeom prst="roundRect">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lnSpc>
                      <a:spcPct val="90000"/>
                    </a:lnSpc>
                    <a:spcBef>
                      <a:spcPts val="600"/>
                    </a:spcBef>
                    <a:spcAft>
                      <a:spcPts val="600"/>
                    </a:spcAft>
                    <a:defRPr/>
                  </a:pPr>
                  <a:r>
                    <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rPr>
                    <a:t>纯金属</a:t>
                  </a:r>
                </a:p>
              </p:txBody>
            </p:sp>
            <p:sp>
              <p:nvSpPr>
                <p:cNvPr id="73" name="TextBox 41"/>
                <p:cNvSpPr txBox="1"/>
                <p:nvPr/>
              </p:nvSpPr>
              <p:spPr>
                <a:xfrm>
                  <a:off x="4884" y="5103"/>
                  <a:ext cx="1803" cy="838"/>
                </a:xfrm>
                <a:prstGeom prst="roundRect">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lnSpc>
                      <a:spcPct val="90000"/>
                    </a:lnSpc>
                    <a:spcBef>
                      <a:spcPts val="600"/>
                    </a:spcBef>
                    <a:spcAft>
                      <a:spcPts val="600"/>
                    </a:spcAft>
                    <a:defRPr/>
                  </a:pPr>
                  <a:r>
                    <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rPr>
                    <a:t>合金</a:t>
                  </a:r>
                </a:p>
              </p:txBody>
            </p:sp>
            <p:sp>
              <p:nvSpPr>
                <p:cNvPr id="74" name="文本框 73"/>
                <p:cNvSpPr txBox="1"/>
                <p:nvPr/>
              </p:nvSpPr>
              <p:spPr>
                <a:xfrm rot="5400000">
                  <a:off x="5422" y="5236"/>
                  <a:ext cx="607" cy="1959"/>
                </a:xfrm>
                <a:prstGeom prst="leftBrace">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endPar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endParaRPr>
                </a:p>
              </p:txBody>
            </p:sp>
            <p:sp>
              <p:nvSpPr>
                <p:cNvPr id="75" name="TextBox 42"/>
                <p:cNvSpPr txBox="1"/>
                <p:nvPr/>
              </p:nvSpPr>
              <p:spPr>
                <a:xfrm>
                  <a:off x="4391" y="6552"/>
                  <a:ext cx="773" cy="1577"/>
                </a:xfrm>
                <a:prstGeom prst="roundRect">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r>
                    <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rPr>
                    <a:t>性能</a:t>
                  </a:r>
                </a:p>
              </p:txBody>
            </p:sp>
            <p:sp>
              <p:nvSpPr>
                <p:cNvPr id="76" name="TextBox 42"/>
                <p:cNvSpPr txBox="1"/>
                <p:nvPr/>
              </p:nvSpPr>
              <p:spPr>
                <a:xfrm>
                  <a:off x="6101" y="6519"/>
                  <a:ext cx="892" cy="3611"/>
                </a:xfrm>
                <a:prstGeom prst="roundRect">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r>
                    <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rPr>
                    <a:t>常见的合金</a:t>
                  </a:r>
                </a:p>
              </p:txBody>
            </p:sp>
            <p:sp>
              <p:nvSpPr>
                <p:cNvPr id="77" name="文本框 76"/>
                <p:cNvSpPr txBox="1"/>
                <p:nvPr/>
              </p:nvSpPr>
              <p:spPr>
                <a:xfrm rot="5400000">
                  <a:off x="4120" y="3936"/>
                  <a:ext cx="370" cy="1959"/>
                </a:xfrm>
                <a:prstGeom prst="leftBrace">
                  <a:avLst>
                    <a:gd name="adj1" fmla="val 0"/>
                    <a:gd name="adj2" fmla="val 50000"/>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endPar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endParaRPr>
                </a:p>
              </p:txBody>
            </p:sp>
            <p:sp>
              <p:nvSpPr>
                <p:cNvPr id="78" name="TextBox 42"/>
                <p:cNvSpPr txBox="1"/>
                <p:nvPr/>
              </p:nvSpPr>
              <p:spPr>
                <a:xfrm>
                  <a:off x="1568" y="6552"/>
                  <a:ext cx="773" cy="1577"/>
                </a:xfrm>
                <a:prstGeom prst="roundRect">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r>
                    <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rPr>
                    <a:t>共性</a:t>
                  </a:r>
                </a:p>
              </p:txBody>
            </p:sp>
          </p:grpSp>
          <p:sp>
            <p:nvSpPr>
              <p:cNvPr id="69" name="文本框 68"/>
              <p:cNvSpPr txBox="1"/>
              <p:nvPr/>
            </p:nvSpPr>
            <p:spPr>
              <a:xfrm rot="5400000">
                <a:off x="2544" y="5390"/>
                <a:ext cx="607" cy="1711"/>
              </a:xfrm>
              <a:prstGeom prst="leftBrace">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endPar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endParaRPr>
              </a:p>
            </p:txBody>
          </p:sp>
          <p:sp>
            <p:nvSpPr>
              <p:cNvPr id="70" name="TextBox 42"/>
              <p:cNvSpPr txBox="1"/>
              <p:nvPr/>
            </p:nvSpPr>
            <p:spPr>
              <a:xfrm>
                <a:off x="3156" y="6549"/>
                <a:ext cx="773" cy="1576"/>
              </a:xfrm>
              <a:prstGeom prst="roundRect">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r>
                  <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rPr>
                  <a:t>特性</a:t>
                </a:r>
              </a:p>
            </p:txBody>
          </p:sp>
        </p:grpSp>
        <p:cxnSp>
          <p:nvCxnSpPr>
            <p:cNvPr id="67" name="文本框 61"/>
            <p:cNvCxnSpPr/>
            <p:nvPr/>
          </p:nvCxnSpPr>
          <p:spPr>
            <a:xfrm flipV="1">
              <a:off x="4994" y="2626"/>
              <a:ext cx="3150" cy="1105"/>
            </a:xfrm>
            <a:prstGeom prst="straightConnector1">
              <a:avLst/>
            </a:prstGeom>
            <a:noFill/>
            <a:ln w="12700" cap="flat" cmpd="sng" algn="ctr">
              <a:solidFill>
                <a:srgbClr val="5467A9"/>
              </a:solidFill>
              <a:prstDash val="solid"/>
              <a:headEnd type="triangle"/>
              <a:tailEnd type="none"/>
            </a:ln>
            <a:effectLst/>
          </p:spPr>
        </p:cxnSp>
      </p:grpSp>
      <p:sp>
        <p:nvSpPr>
          <p:cNvPr id="79" name="文本框 78"/>
          <p:cNvSpPr txBox="1"/>
          <p:nvPr/>
        </p:nvSpPr>
        <p:spPr>
          <a:xfrm rot="5400000">
            <a:off x="5866287" y="1064799"/>
            <a:ext cx="368269" cy="3212675"/>
          </a:xfrm>
          <a:prstGeom prst="leftBrace">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endPar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endParaRPr>
          </a:p>
        </p:txBody>
      </p:sp>
      <p:sp>
        <p:nvSpPr>
          <p:cNvPr id="35" name="TextBox 42"/>
          <p:cNvSpPr txBox="1"/>
          <p:nvPr/>
        </p:nvSpPr>
        <p:spPr>
          <a:xfrm>
            <a:off x="6427524" y="2967602"/>
            <a:ext cx="524433" cy="1851005"/>
          </a:xfrm>
          <a:prstGeom prst="roundRect">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r>
              <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rPr>
              <a:t>置换反应</a:t>
            </a:r>
          </a:p>
        </p:txBody>
      </p:sp>
      <p:sp>
        <p:nvSpPr>
          <p:cNvPr id="40" name="TextBox 16"/>
          <p:cNvSpPr txBox="1"/>
          <p:nvPr/>
        </p:nvSpPr>
        <p:spPr>
          <a:xfrm>
            <a:off x="7085390" y="2934984"/>
            <a:ext cx="1076773" cy="2333685"/>
          </a:xfrm>
          <a:prstGeom prst="roundRect">
            <a:avLst/>
          </a:prstGeom>
          <a:noFill/>
          <a:ln w="12700" cap="flat" cmpd="sng" algn="ctr">
            <a:solidFill>
              <a:srgbClr val="5467A9"/>
            </a:solidFill>
            <a:prstDash val="solid"/>
          </a:ln>
          <a:effectLst/>
        </p:spPr>
        <p:txBody>
          <a:bodyPr vertOverflow="overflow" horzOverflow="overflow" vert="horz" wrap="square" numCol="1" spcCol="0" rtlCol="0" fromWordArt="0" anchor="ctr" anchorCtr="0" forceAA="0" compatLnSpc="1">
            <a:spAutoFit/>
          </a:bodyPr>
          <a:lstStyle/>
          <a:p>
            <a:pPr algn="ctr" defTabSz="685800">
              <a:spcBef>
                <a:spcPts val="600"/>
              </a:spcBef>
              <a:spcAft>
                <a:spcPts val="600"/>
              </a:spcAft>
              <a:defRPr/>
            </a:pPr>
            <a:r>
              <a:rPr lang="zh-CN" altLang="en-US" sz="2800" b="1" noProof="1">
                <a:solidFill>
                  <a:prstClr val="black"/>
                </a:solidFill>
                <a:latin typeface="Times New Roman" panose="02020603050405020304" pitchFamily="18" charset="0"/>
                <a:cs typeface="Times New Roman" panose="02020603050405020304" pitchFamily="18" charset="0"/>
                <a:sym typeface="宋体" panose="02010600030101010101" pitchFamily="2" charset="-122"/>
              </a:rPr>
              <a:t>金属活动性顺序及应用</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Unix 3.10 unknown"/>
  <p:tag name="AS_RELEASE_DATE" val="2020.11.30"/>
  <p:tag name="AS_TITLE" val="Aspose.Slides for Java"/>
  <p:tag name="AS_VERSION" val="20.11"/>
  <p:tag name="COMMONDATA" val="eyJoZGlkIjoiODM4MjkzYmE4MzMyMDcyNjEwMDQ3YmNkMzI1ZDJiOTYifQ=="/>
  <p:tag name="KSO_WPP_MARK_KEY" val="2df4fb14-ab64-450d-b751-b72bb1656d2b"/>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n1-1"/>
  <p:tag name="KSO_WM_TAG_VERSION" val="1.0"/>
  <p:tag name="KSO_WM_TEMPLATE_CATEGORY" val="diagram"/>
  <p:tag name="KSO_WM_TEMPLATE_INDEX" val="20188089"/>
  <p:tag name="KSO_WM_UNIT_COMPATIBLE" val="0"/>
  <p:tag name="KSO_WM_UNIT_DIAGRAM_ISNUMVISUAL" val="0"/>
  <p:tag name="KSO_WM_UNIT_DIAGRAM_ISREFERUNIT" val="0"/>
  <p:tag name="KSO_WM_UNIT_HIGHLIGHT" val="0"/>
  <p:tag name="KSO_WM_UNIT_ID" val="diagram20188089_2*n_h_h_f*1_2_2_1"/>
  <p:tag name="KSO_WM_UNIT_INDEX" val="1_2_2_1"/>
  <p:tag name="KSO_WM_UNIT_LAYERLEVEL" val="1_1_1_1"/>
  <p:tag name="KSO_WM_UNIT_NOCLEAR" val="0"/>
  <p:tag name="KSO_WM_UNIT_PRESET_TEXT" val="单击此处添加文本具体内容，简明扼要的阐述您的观点。"/>
  <p:tag name="KSO_WM_UNIT_TEXT_FILL_FORE_SCHEMECOLOR_INDEX" val="13"/>
  <p:tag name="KSO_WM_UNIT_TEXT_FILL_TYPE" val="1"/>
  <p:tag name="KSO_WM_UNIT_TYPE" val="n_h_h_f"/>
  <p:tag name="KSO_WM_UNIT_USESOURCEFORMAT_APPLY" val="1"/>
  <p:tag name="KSO_WM_UNIT_VALUE" val="5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709</Words>
  <Application>Microsoft Office PowerPoint</Application>
  <PresentationFormat>宽屏</PresentationFormat>
  <Paragraphs>294</Paragraphs>
  <Slides>33</Slides>
  <Notes>4</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1</vt:i4>
      </vt:variant>
      <vt:variant>
        <vt:lpstr>幻灯片标题</vt:lpstr>
      </vt:variant>
      <vt:variant>
        <vt:i4>33</vt:i4>
      </vt:variant>
    </vt:vector>
  </HeadingPairs>
  <TitlesOfParts>
    <vt:vector size="42" baseType="lpstr">
      <vt:lpstr>等线</vt:lpstr>
      <vt:lpstr>宋体</vt:lpstr>
      <vt:lpstr>微软雅黑</vt:lpstr>
      <vt:lpstr>Arial</vt:lpstr>
      <vt:lpstr>Calibri</vt:lpstr>
      <vt:lpstr>Times New Roman</vt:lpstr>
      <vt:lpstr>Wingdings</vt:lpstr>
      <vt:lpstr>Office 主题</vt:lpstr>
      <vt:lpstr>Equation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2023-04-08T08:28:32Z</dcterms:created>
  <dcterms:modified xsi:type="dcterms:W3CDTF">2023-04-08T08:28:36Z</dcterms:modified>
</cp:coreProperties>
</file>