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7" r:id="rId1"/>
    <p:sldMasterId id="2147485152" r:id="rId2"/>
  </p:sldMasterIdLst>
  <p:notesMasterIdLst>
    <p:notesMasterId r:id="rId11"/>
  </p:notesMasterIdLst>
  <p:sldIdLst>
    <p:sldId id="366" r:id="rId3"/>
    <p:sldId id="358" r:id="rId4"/>
    <p:sldId id="362" r:id="rId5"/>
    <p:sldId id="359" r:id="rId6"/>
    <p:sldId id="360" r:id="rId7"/>
    <p:sldId id="361" r:id="rId8"/>
    <p:sldId id="363" r:id="rId9"/>
    <p:sldId id="374" r:id="rId10"/>
  </p:sldIdLst>
  <p:sldSz cx="9144000" cy="5143500" type="screen16x9"/>
  <p:notesSz cx="6858000" cy="9144000"/>
  <p:custDataLst>
    <p:tags r:id="rId12"/>
  </p:custDataLst>
  <p:defaultTextStyle>
    <a:defPPr>
      <a:defRPr lang="zh-CN"/>
    </a:defPPr>
    <a:lvl1pPr algn="l" defTabSz="457200" rtl="0" fontAlgn="base">
      <a:spcBef>
        <a:spcPct val="0"/>
      </a:spcBef>
      <a:spcAft>
        <a:spcPct val="0"/>
      </a:spcAft>
      <a:buSzPct val="100000"/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buSzPct val="100000"/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buSzPct val="100000"/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buSzPct val="100000"/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buSzPct val="100000"/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 autoAdjust="0"/>
    <p:restoredTop sz="85146" autoAdjust="0"/>
  </p:normalViewPr>
  <p:slideViewPr>
    <p:cSldViewPr>
      <p:cViewPr>
        <p:scale>
          <a:sx n="75" d="100"/>
          <a:sy n="75" d="100"/>
        </p:scale>
        <p:origin x="-102" y="-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" d="100"/>
          <a:sy n="10" d="100"/>
        </p:scale>
        <p:origin x="-102" y="-26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页眉占位符 1">
            <a:extLst>
              <a:ext uri="{FF2B5EF4-FFF2-40B4-BE49-F238E27FC236}">
                <a16:creationId xmlns:a16="http://schemas.microsoft.com/office/drawing/2014/main" id="{4129E8BA-19B4-4C31-AD4F-66AC97E382C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zh-CN"/>
          </a:p>
        </p:txBody>
      </p:sp>
      <p:sp>
        <p:nvSpPr>
          <p:cNvPr id="4099" name="日期占位符 2">
            <a:extLst>
              <a:ext uri="{FF2B5EF4-FFF2-40B4-BE49-F238E27FC236}">
                <a16:creationId xmlns:a16="http://schemas.microsoft.com/office/drawing/2014/main" id="{E6BC48A1-0401-42A6-A372-29ABDBF1831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zh-CN" altLang="zh-CN"/>
          </a:p>
        </p:txBody>
      </p:sp>
      <p:sp>
        <p:nvSpPr>
          <p:cNvPr id="4100" name="幻灯片图像占位符 3">
            <a:extLst>
              <a:ext uri="{FF2B5EF4-FFF2-40B4-BE49-F238E27FC236}">
                <a16:creationId xmlns:a16="http://schemas.microsoft.com/office/drawing/2014/main" id="{218FE5CB-48AA-49E2-B180-B769722538ED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12700" cap="flat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备注占位符 4">
            <a:extLst>
              <a:ext uri="{FF2B5EF4-FFF2-40B4-BE49-F238E27FC236}">
                <a16:creationId xmlns:a16="http://schemas.microsoft.com/office/drawing/2014/main" id="{AE7854EE-C619-4685-981A-72B125A81BC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第二级</a:t>
            </a:r>
          </a:p>
          <a:p>
            <a:pPr lvl="2"/>
            <a:r>
              <a:rPr lang="zh-CN" altLang="zh-CN"/>
              <a:t>第三级</a:t>
            </a:r>
          </a:p>
          <a:p>
            <a:pPr lvl="3"/>
            <a:r>
              <a:rPr lang="zh-CN" altLang="zh-CN"/>
              <a:t>第四级</a:t>
            </a:r>
          </a:p>
          <a:p>
            <a:pPr lvl="4"/>
            <a:r>
              <a:rPr lang="zh-CN" altLang="zh-CN"/>
              <a:t>第五级</a:t>
            </a:r>
          </a:p>
        </p:txBody>
      </p:sp>
      <p:sp>
        <p:nvSpPr>
          <p:cNvPr id="4102" name="页脚占位符 5">
            <a:extLst>
              <a:ext uri="{FF2B5EF4-FFF2-40B4-BE49-F238E27FC236}">
                <a16:creationId xmlns:a16="http://schemas.microsoft.com/office/drawing/2014/main" id="{539B6D40-6361-4CC5-9BDC-32B57031AA3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zh-CN"/>
          </a:p>
        </p:txBody>
      </p:sp>
      <p:sp>
        <p:nvSpPr>
          <p:cNvPr id="4103" name="灯片编号占位符 6">
            <a:extLst>
              <a:ext uri="{FF2B5EF4-FFF2-40B4-BE49-F238E27FC236}">
                <a16:creationId xmlns:a16="http://schemas.microsoft.com/office/drawing/2014/main" id="{A44162BC-44DF-438D-89A9-7ADE73C6E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Font typeface="Arial" panose="020B0604020202020204" pitchFamily="34" charset="0"/>
              <a:buChar char="•"/>
              <a:defRPr sz="1200"/>
            </a:lvl1pPr>
          </a:lstStyle>
          <a:p>
            <a:fld id="{DCC124A2-0362-43C4-8F1F-FD1AAE46437F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buSzPct val="100000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buSzPct val="100000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buSzPct val="100000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buSzPct val="100000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buSzPct val="100000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4F159E-9AFC-4B73-9ADA-8FA0816016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C304237-AE4B-484A-A509-757957C046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867710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21F0BF-B6D5-483D-AC60-FFED0586C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DBA573-C0C5-4BD1-B133-EDA9A67CA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484908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52C818-3ED0-4151-B8AB-8424165DF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CDB146C-091A-4A4D-B5C2-5855C4ABA2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010121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F9ABA7-6E4D-4309-A63F-2081AC822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F86EBA-43EF-42EB-B6A6-4182EBFAAB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4AC31D5-C5CC-413B-85FE-1B7F2BDDBA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41775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6A6FBC-B1AC-4857-B575-2128FA002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D3D9239-5FBC-4D69-B711-8C8B8C914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F0AD774-63FB-4400-9487-C61DB3E26E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79BC18C-6213-4707-ACB8-D22FE2C166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409790C-5F4E-4054-BA46-8646F2B852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964471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5E03AF-4C36-4696-9E44-2D9D808FD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443705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6288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8D285C-F5C5-417D-88D1-A830C75E5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AB3AA7-B2A0-4805-B880-2F3CBCC99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A9EB732-4452-4FDC-9998-7B4A973667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06375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2279EF-DBD8-44A4-8434-B58FA0742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E7E4F94-2F72-4D24-837F-1D94A296B6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FB71ACD-1437-4F82-97F7-687939DB4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80668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BC2F5C-628E-4262-B316-87830B22A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7264A06-764C-4FA8-A4D1-D78284644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563140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77F60FE-6910-4F80-ABB3-5EB11B62FA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496A522-CD5B-428F-843A-218A9435DF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94745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>
            <a:extLst>
              <a:ext uri="{FF2B5EF4-FFF2-40B4-BE49-F238E27FC236}">
                <a16:creationId xmlns:a16="http://schemas.microsoft.com/office/drawing/2014/main" id="{F8E73D2A-27E0-46C3-B656-7C56672BF99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685800" y="1598613"/>
            <a:ext cx="7772400" cy="110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2051" name="副标题 2">
            <a:extLst>
              <a:ext uri="{FF2B5EF4-FFF2-40B4-BE49-F238E27FC236}">
                <a16:creationId xmlns:a16="http://schemas.microsoft.com/office/drawing/2014/main" id="{F2FECA85-BAD0-4B8D-A192-F669E33599F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1600" y="2914650"/>
            <a:ext cx="6400800" cy="131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980E95-8A99-4831-9A8A-E44CC4BA3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2FF2D66-6225-4256-9CD8-1889976A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8B5D92D-3086-48C4-AA1B-D991D2535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13550EE-37DE-447D-B4F5-A7D370A570FB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A211ACC-6CD9-41B5-9E59-60640F6CB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4CC44EA-B3ED-4FDE-95C5-6BA0A80C1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C71C1B-44C4-40EE-9FE2-2B88F56AE67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4650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97DF20-D718-4AE1-AA14-005027568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A30521A-7713-4030-9F72-66B489F9B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98088D0-C35C-44EA-B49C-0418256E1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5625B7-8AA0-441F-B712-9011D006A6C0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A325987-4235-4186-A5D0-9C1901D6B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2288FCB-A91B-46EF-87E3-6156682B0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227BE3-5FC3-4401-910B-0405176213B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4981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2D37A0-2034-41C6-B37D-966198130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319B76-4A36-42B4-8B47-EF5B102224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3E706AB-947E-42B0-A2EC-4F63AEB9C4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EB24199-CE8D-4CDF-80AF-CAA7BAA07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7820FA2-51E5-4954-ABB7-C409C8A4767E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7FAC31F-7832-49B7-825C-0469A8033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17568E5-6653-4C24-8715-A6522145E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EA320F-CA27-4553-A3E2-58759F2B63F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65641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020825-DB22-40CE-9632-08AB6534B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40A67D5-08EA-4D36-9E7C-42FDF1FAEA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01AB962-6DAE-42D3-8E45-0AFC3AFF19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F0FADC5-B462-4BCA-887C-609B56DC9A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9FF7D7C-AF0E-4FE1-B060-0BDAEC9BED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C2FFEE0-5568-41C5-A74A-B21EB4ABE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8A0DDB-579D-42BF-AFCD-F59F1C534DA7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1449B59-B046-4614-BD38-795B42FF9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A56CABC-E099-449A-94AB-8A00E487C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2E02BB-353E-4FC5-BB89-C2A39F63CEB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5660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1E5BED-103F-45EE-92D7-5AE60CF26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639ECB2-DB2C-4410-B0FD-599F7C921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9A6062-38F7-4969-B291-4280A5039F3D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9B9FF2D-7015-4376-BB46-867C66984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A970AAE-3835-4D0C-A09C-EEF3DC1D5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9648FB-C8A6-466E-88A5-501F864C578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37446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5D03FE8-04E8-47C8-949F-7A1C29480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A81C3A-912C-4409-96D9-5F0A5BAD3D55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15D8EF4-8533-4750-A38F-B4A5D9E0B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78EA902-5E17-4D89-8421-3F1515B77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F82555-8692-49BD-86D3-2DB5303CB67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5922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5FFD8B-B757-4E9A-BB89-971CD1C05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3447304-733A-48C1-84FE-24050643C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CFED3E3-B0DE-48CC-9674-9828B90B89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03D2D54-720C-4117-9A85-D7B169440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E74A38-2564-4449-A898-8BD1D7BA28D6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07DCD9C-5466-420B-8007-FFF636699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E56C3F3-E03F-4A22-861B-E4F686238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ACC779-AAAB-4629-BE4C-CA81604035D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97796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1A67E7-6CB8-47DA-9790-C48925433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4CDB8FC-65FF-49EB-86CC-2CAE198E62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3EA5D44-B372-4493-848C-2BEC982F55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D75F117-BEDA-43B0-9B80-02B17507E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74D799-038E-46C2-87FF-B3D247871EB8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9DA5DEA-6515-498A-B00A-7C9BA5169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7FC5760-F26F-47F5-9718-637457ED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B09920-07F7-492C-82CE-FE7ED825CFF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40130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2ED1C0-9ABA-4E55-9992-9FB493F52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D62A4D8-70C6-4628-990E-14F99A52FC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17E97C4-906D-4209-88F9-B9E469835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6AD0B5-4D66-4658-836D-AFB8EB5332C0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ADF71FC-6BCA-4277-BC00-75E00291B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E555CF7-037D-4AFD-99EC-255FF48CF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8FE598-E2E7-4132-9E34-EB3983D0ABA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15010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8435201-2948-4081-A3CF-7E859E28BF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B7696D7-EB2D-4EE9-876F-C3B4F91963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6659FB1-BC75-4463-B8E9-E7ED3C5C5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22CBC6-C124-4A33-9282-C57D4A03D36A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AB8D584-EBC7-4EB0-8142-FCCE23EC2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45EAF44-3047-4B57-8D9E-EE3555BFA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A53591-41F7-4632-A422-1C8497A82D1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7197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5158" r:id="rId1"/>
    <p:sldLayoutId id="2147485159" r:id="rId2"/>
    <p:sldLayoutId id="2147485160" r:id="rId3"/>
    <p:sldLayoutId id="2147485161" r:id="rId4"/>
    <p:sldLayoutId id="2147485162" r:id="rId5"/>
    <p:sldLayoutId id="2147485163" r:id="rId6"/>
    <p:sldLayoutId id="2147485164" r:id="rId7"/>
    <p:sldLayoutId id="2147485165" r:id="rId8"/>
    <p:sldLayoutId id="2147485166" r:id="rId9"/>
    <p:sldLayoutId id="2147485167" r:id="rId10"/>
    <p:sldLayoutId id="2147485168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cs typeface="Arial" panose="020B060402020202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cs typeface="Arial" panose="020B060402020202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cs typeface="Arial" panose="020B060402020202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cs typeface="Arial" panose="020B0604020202020204" pitchFamily="34" charset="0"/>
        </a:defRPr>
      </a:lvl5pPr>
      <a:lvl6pPr marL="457200"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cs typeface="Arial" panose="020B0604020202020204" pitchFamily="34" charset="0"/>
        </a:defRPr>
      </a:lvl6pPr>
      <a:lvl7pPr marL="914400"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cs typeface="Arial" panose="020B0604020202020204" pitchFamily="34" charset="0"/>
        </a:defRPr>
      </a:lvl7pPr>
      <a:lvl8pPr marL="1371600"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cs typeface="Arial" panose="020B0604020202020204" pitchFamily="34" charset="0"/>
        </a:defRPr>
      </a:lvl8pPr>
      <a:lvl9pPr marL="1828800"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cs typeface="Arial" panose="020B060402020202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日期占位符 3">
            <a:extLst>
              <a:ext uri="{FF2B5EF4-FFF2-40B4-BE49-F238E27FC236}">
                <a16:creationId xmlns:a16="http://schemas.microsoft.com/office/drawing/2014/main" id="{D1325FF7-2AE9-4C0F-A175-A66AAE3975DC}"/>
              </a:ext>
            </a:extLst>
          </p:cNvPr>
          <p:cNvSpPr>
            <a:spLocks noGrp="1" noChangeArrowheads="1"/>
          </p:cNvSpPr>
          <p:nvPr>
            <p:ph type="dt" sz="half"/>
          </p:nvPr>
        </p:nvSpPr>
        <p:spPr bwMode="auto">
          <a:xfrm>
            <a:off x="457200" y="4767263"/>
            <a:ext cx="2133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E1E7346-78D5-49DF-BB00-DBCBD06718DF}" type="datetime1">
              <a:rPr lang="zh-CN" altLang="en-US"/>
              <a:pPr/>
              <a:t>2021/10/1</a:t>
            </a:fld>
            <a:endParaRPr lang="zh-CN" altLang="en-US"/>
          </a:p>
        </p:txBody>
      </p:sp>
      <p:sp>
        <p:nvSpPr>
          <p:cNvPr id="1029" name="页脚占位符 4">
            <a:extLst>
              <a:ext uri="{FF2B5EF4-FFF2-40B4-BE49-F238E27FC236}">
                <a16:creationId xmlns:a16="http://schemas.microsoft.com/office/drawing/2014/main" id="{95BAA03D-60E6-48C0-A0EE-1B5F6A1241C1}"/>
              </a:ext>
            </a:extLst>
          </p:cNvPr>
          <p:cNvSpPr>
            <a:spLocks noGrp="1" noChangeArrowheads="1"/>
          </p:cNvSpPr>
          <p:nvPr>
            <p:ph type="ftr" sz="quarter" idx="1"/>
          </p:nvPr>
        </p:nvSpPr>
        <p:spPr bwMode="auto">
          <a:xfrm>
            <a:off x="3124200" y="4767263"/>
            <a:ext cx="2895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1030" name="灯片编号占位符 5">
            <a:extLst>
              <a:ext uri="{FF2B5EF4-FFF2-40B4-BE49-F238E27FC236}">
                <a16:creationId xmlns:a16="http://schemas.microsoft.com/office/drawing/2014/main" id="{5D8C0F9D-AA22-45FF-A894-3030708305C1}"/>
              </a:ext>
            </a:extLst>
          </p:cNvPr>
          <p:cNvSpPr>
            <a:spLocks noGrp="1" noChangeArrowheads="1"/>
          </p:cNvSpPr>
          <p:nvPr>
            <p:ph type="sldNum" sz="quarter" idx="2"/>
          </p:nvPr>
        </p:nvSpPr>
        <p:spPr bwMode="auto">
          <a:xfrm>
            <a:off x="6553200" y="4767263"/>
            <a:ext cx="2133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3B66DE0-6F38-42D4-B939-79FFE6B5C821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57" r:id="rId1"/>
    <p:sldLayoutId id="2147485169" r:id="rId2"/>
    <p:sldLayoutId id="2147485170" r:id="rId3"/>
    <p:sldLayoutId id="2147485171" r:id="rId4"/>
    <p:sldLayoutId id="2147485172" r:id="rId5"/>
    <p:sldLayoutId id="2147485173" r:id="rId6"/>
    <p:sldLayoutId id="2147485174" r:id="rId7"/>
    <p:sldLayoutId id="2147485175" r:id="rId8"/>
    <p:sldLayoutId id="2147485176" r:id="rId9"/>
    <p:sldLayoutId id="2147485177" r:id="rId10"/>
    <p:sldLayoutId id="2147485178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eaLnBrk="0" fontAlgn="base" hangingPunct="0">
        <a:spcBef>
          <a:spcPct val="0"/>
        </a:spcBef>
        <a:spcAft>
          <a:spcPct val="0"/>
        </a:spcAft>
        <a:buSzPct val="100000"/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4" name="组合 6">
            <a:extLst>
              <a:ext uri="{FF2B5EF4-FFF2-40B4-BE49-F238E27FC236}">
                <a16:creationId xmlns:a16="http://schemas.microsoft.com/office/drawing/2014/main" id="{7DE36207-9050-45EF-BD7D-2D13946421D2}"/>
              </a:ext>
            </a:extLst>
          </p:cNvPr>
          <p:cNvGrpSpPr>
            <a:grpSpLocks/>
          </p:cNvGrpSpPr>
          <p:nvPr/>
        </p:nvGrpSpPr>
        <p:grpSpPr bwMode="auto">
          <a:xfrm>
            <a:off x="530225" y="1049338"/>
            <a:ext cx="5195888" cy="2246312"/>
            <a:chOff x="-431185" y="977147"/>
            <a:chExt cx="5193626" cy="2247392"/>
          </a:xfrm>
        </p:grpSpPr>
        <p:sp>
          <p:nvSpPr>
            <p:cNvPr id="2055" name="TextBox 2">
              <a:extLst>
                <a:ext uri="{FF2B5EF4-FFF2-40B4-BE49-F238E27FC236}">
                  <a16:creationId xmlns:a16="http://schemas.microsoft.com/office/drawing/2014/main" id="{4DF4A830-9E5E-4173-AF8E-65A827F243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31185" y="977147"/>
              <a:ext cx="4001571" cy="7687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algn="ctr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4400">
                  <a:latin typeface="庞门正道标题体" charset="-122"/>
                  <a:ea typeface="庞门正道标题体" charset="-122"/>
                </a:rPr>
                <a:t>专项复习之三</a:t>
              </a:r>
            </a:p>
          </p:txBody>
        </p:sp>
        <p:sp>
          <p:nvSpPr>
            <p:cNvPr id="2056" name="矩形 2">
              <a:extLst>
                <a:ext uri="{FF2B5EF4-FFF2-40B4-BE49-F238E27FC236}">
                  <a16:creationId xmlns:a16="http://schemas.microsoft.com/office/drawing/2014/main" id="{179DCC98-5230-4C48-BAEB-C2D9E2A14F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6287" y="2023656"/>
              <a:ext cx="2306154" cy="12008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algn="ctr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7200" b="1">
                  <a:solidFill>
                    <a:srgbClr val="FF3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积 累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文本框 108">
            <a:extLst>
              <a:ext uri="{FF2B5EF4-FFF2-40B4-BE49-F238E27FC236}">
                <a16:creationId xmlns:a16="http://schemas.microsoft.com/office/drawing/2014/main" id="{1E2449EC-9007-4E40-9667-014A52028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713" y="688975"/>
            <a:ext cx="8485187" cy="267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723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2800" b="1">
                <a:latin typeface="宋体" panose="02010600030101010101" pitchFamily="2" charset="-122"/>
              </a:rPr>
              <a:t>一、</a:t>
            </a:r>
            <a:r>
              <a:rPr lang="zh-CN" altLang="en-US" sz="2800" b="1">
                <a:latin typeface="宋体" panose="02010600030101010101" pitchFamily="2" charset="-122"/>
              </a:rPr>
              <a:t>我会连。</a:t>
            </a:r>
          </a:p>
          <a:p>
            <a:r>
              <a:rPr lang="zh-CN" altLang="en-US" sz="2800" b="1">
                <a:latin typeface="宋体" panose="02010600030101010101" pitchFamily="2" charset="-122"/>
              </a:rPr>
              <a:t>吴承恩       </a:t>
            </a:r>
            <a:r>
              <a:rPr lang="en-US" altLang="zh-CN" sz="2800" b="1">
                <a:latin typeface="宋体" panose="02010600030101010101" pitchFamily="2" charset="-122"/>
              </a:rPr>
              <a:t>«</a:t>
            </a:r>
            <a:r>
              <a:rPr lang="zh-CN" altLang="en-US" sz="2800" b="1">
                <a:latin typeface="宋体" panose="02010600030101010101" pitchFamily="2" charset="-122"/>
              </a:rPr>
              <a:t>三国演义</a:t>
            </a:r>
            <a:r>
              <a:rPr lang="en-US" altLang="zh-CN" sz="2800" b="1">
                <a:latin typeface="宋体" panose="02010600030101010101" pitchFamily="2" charset="-122"/>
              </a:rPr>
              <a:t>»       </a:t>
            </a:r>
            <a:r>
              <a:rPr lang="zh-CN" altLang="en-US" sz="2800" b="1">
                <a:latin typeface="宋体" panose="02010600030101010101" pitchFamily="2" charset="-122"/>
              </a:rPr>
              <a:t>智取生辰纲 </a:t>
            </a:r>
          </a:p>
          <a:p>
            <a:endParaRPr lang="en-US" altLang="zh-CN" sz="2800" b="1">
              <a:latin typeface="宋体" panose="02010600030101010101" pitchFamily="2" charset="-122"/>
            </a:endParaRPr>
          </a:p>
          <a:p>
            <a:r>
              <a:rPr lang="zh-CN" altLang="en-US" sz="2800" b="1">
                <a:latin typeface="宋体" panose="02010600030101010101" pitchFamily="2" charset="-122"/>
              </a:rPr>
              <a:t>施耐庵       </a:t>
            </a:r>
            <a:r>
              <a:rPr lang="en-US" altLang="zh-CN" sz="2800" b="1">
                <a:latin typeface="宋体" panose="02010600030101010101" pitchFamily="2" charset="-122"/>
              </a:rPr>
              <a:t>«</a:t>
            </a:r>
            <a:r>
              <a:rPr lang="zh-CN" altLang="en-US" sz="2800" b="1">
                <a:latin typeface="宋体" panose="02010600030101010101" pitchFamily="2" charset="-122"/>
              </a:rPr>
              <a:t>水浒传</a:t>
            </a:r>
            <a:r>
              <a:rPr lang="en-US" altLang="zh-CN" sz="2800" b="1">
                <a:latin typeface="宋体" panose="02010600030101010101" pitchFamily="2" charset="-122"/>
              </a:rPr>
              <a:t>»         </a:t>
            </a:r>
            <a:r>
              <a:rPr lang="zh-CN" altLang="en-US" sz="2800" b="1">
                <a:latin typeface="宋体" panose="02010600030101010101" pitchFamily="2" charset="-122"/>
              </a:rPr>
              <a:t>大战黄袍怪 </a:t>
            </a:r>
          </a:p>
          <a:p>
            <a:endParaRPr lang="en-US" altLang="zh-CN" sz="2800" b="1">
              <a:latin typeface="宋体" panose="02010600030101010101" pitchFamily="2" charset="-122"/>
            </a:endParaRPr>
          </a:p>
          <a:p>
            <a:r>
              <a:rPr lang="zh-CN" altLang="en-US" sz="2800" b="1">
                <a:latin typeface="宋体" panose="02010600030101010101" pitchFamily="2" charset="-122"/>
              </a:rPr>
              <a:t>罗贯中       </a:t>
            </a:r>
            <a:r>
              <a:rPr lang="en-US" altLang="zh-CN" sz="2800" b="1">
                <a:latin typeface="宋体" panose="02010600030101010101" pitchFamily="2" charset="-122"/>
              </a:rPr>
              <a:t>«</a:t>
            </a:r>
            <a:r>
              <a:rPr lang="zh-CN" altLang="en-US" sz="2800" b="1">
                <a:latin typeface="宋体" panose="02010600030101010101" pitchFamily="2" charset="-122"/>
              </a:rPr>
              <a:t>西游记</a:t>
            </a:r>
            <a:r>
              <a:rPr lang="en-US" altLang="zh-CN" sz="2800" b="1">
                <a:latin typeface="宋体" panose="02010600030101010101" pitchFamily="2" charset="-122"/>
              </a:rPr>
              <a:t>»         </a:t>
            </a:r>
            <a:r>
              <a:rPr lang="zh-CN" altLang="en-US" sz="2800" b="1">
                <a:latin typeface="宋体" panose="02010600030101010101" pitchFamily="2" charset="-122"/>
              </a:rPr>
              <a:t>煮酒论英雄</a:t>
            </a:r>
          </a:p>
        </p:txBody>
      </p:sp>
      <p:sp>
        <p:nvSpPr>
          <p:cNvPr id="2060" name="直接连接符 26">
            <a:extLst>
              <a:ext uri="{FF2B5EF4-FFF2-40B4-BE49-F238E27FC236}">
                <a16:creationId xmlns:a16="http://schemas.microsoft.com/office/drawing/2014/main" id="{07E24467-50D2-4F16-8FDF-8546DE1D592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78050" y="1358900"/>
            <a:ext cx="1335088" cy="1752600"/>
          </a:xfrm>
          <a:prstGeom prst="line">
            <a:avLst/>
          </a:prstGeom>
          <a:noFill/>
          <a:ln w="28575" cap="flat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61" name="直接连接符 28">
            <a:extLst>
              <a:ext uri="{FF2B5EF4-FFF2-40B4-BE49-F238E27FC236}">
                <a16:creationId xmlns:a16="http://schemas.microsoft.com/office/drawing/2014/main" id="{945E71D9-64C8-4D5A-B655-5EB9D41D2C2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78050" y="1358900"/>
            <a:ext cx="1335088" cy="1752600"/>
          </a:xfrm>
          <a:prstGeom prst="line">
            <a:avLst/>
          </a:prstGeom>
          <a:noFill/>
          <a:ln w="28575" cap="flat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62" name="直接连接符 30">
            <a:extLst>
              <a:ext uri="{FF2B5EF4-FFF2-40B4-BE49-F238E27FC236}">
                <a16:creationId xmlns:a16="http://schemas.microsoft.com/office/drawing/2014/main" id="{FED99B3E-1636-4947-9925-00C20196023D}"/>
              </a:ext>
            </a:extLst>
          </p:cNvPr>
          <p:cNvSpPr>
            <a:spLocks noChangeShapeType="1"/>
          </p:cNvSpPr>
          <p:nvPr/>
        </p:nvSpPr>
        <p:spPr bwMode="auto">
          <a:xfrm>
            <a:off x="2381250" y="2222500"/>
            <a:ext cx="927100" cy="0"/>
          </a:xfrm>
          <a:prstGeom prst="line">
            <a:avLst/>
          </a:prstGeom>
          <a:noFill/>
          <a:ln w="28575" cap="flat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63" name="直接连接符 38">
            <a:extLst>
              <a:ext uri="{FF2B5EF4-FFF2-40B4-BE49-F238E27FC236}">
                <a16:creationId xmlns:a16="http://schemas.microsoft.com/office/drawing/2014/main" id="{9CBB548A-93B0-4C6E-AC37-E12035E6CADD}"/>
              </a:ext>
            </a:extLst>
          </p:cNvPr>
          <p:cNvSpPr>
            <a:spLocks noChangeShapeType="1"/>
          </p:cNvSpPr>
          <p:nvPr/>
        </p:nvSpPr>
        <p:spPr bwMode="auto">
          <a:xfrm>
            <a:off x="5154613" y="1371600"/>
            <a:ext cx="1335087" cy="1752600"/>
          </a:xfrm>
          <a:prstGeom prst="line">
            <a:avLst/>
          </a:prstGeom>
          <a:noFill/>
          <a:ln w="28575" cap="flat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64" name="直接连接符 44">
            <a:extLst>
              <a:ext uri="{FF2B5EF4-FFF2-40B4-BE49-F238E27FC236}">
                <a16:creationId xmlns:a16="http://schemas.microsoft.com/office/drawing/2014/main" id="{18089DD4-EF91-4966-A75C-496D9D551B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27588" y="2273300"/>
            <a:ext cx="1662112" cy="850900"/>
          </a:xfrm>
          <a:prstGeom prst="line">
            <a:avLst/>
          </a:prstGeom>
          <a:noFill/>
          <a:ln w="28575" cap="flat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65" name="直接连接符 46">
            <a:extLst>
              <a:ext uri="{FF2B5EF4-FFF2-40B4-BE49-F238E27FC236}">
                <a16:creationId xmlns:a16="http://schemas.microsoft.com/office/drawing/2014/main" id="{070B0ACB-EAC6-4E1B-9026-5F2B94A45F2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27588" y="1371600"/>
            <a:ext cx="1662112" cy="966788"/>
          </a:xfrm>
          <a:prstGeom prst="line">
            <a:avLst/>
          </a:prstGeom>
          <a:noFill/>
          <a:ln w="28575" cap="flat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66" name="横卷形 54">
            <a:extLst>
              <a:ext uri="{FF2B5EF4-FFF2-40B4-BE49-F238E27FC236}">
                <a16:creationId xmlns:a16="http://schemas.microsoft.com/office/drawing/2014/main" id="{D20823BF-F44F-467D-84A8-04210F9C2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6650" y="3479800"/>
            <a:ext cx="6916738" cy="1193800"/>
          </a:xfrm>
          <a:prstGeom prst="horizontalScroll">
            <a:avLst>
              <a:gd name="adj" fmla="val 12500"/>
            </a:avLst>
          </a:prstGeom>
          <a:solidFill>
            <a:srgbClr val="F79646"/>
          </a:solidFill>
          <a:ln w="38100" cap="flat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</a:rPr>
              <a:t>解析：</a:t>
            </a:r>
            <a:r>
              <a:rPr lang="zh-CN" altLang="en-US" sz="2400" b="1">
                <a:latin typeface="宋体" panose="02010600030101010101" pitchFamily="2" charset="-122"/>
              </a:rPr>
              <a:t>对于名著的作者要记牢，同时也要正确、熟记名著中的故事。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7" dur="500" fill="hold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3" dur="500" fill="hold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9" dur="500" fill="hold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25" dur="500" fill="hold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31" dur="500" fill="hold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37" dur="500" fill="hold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base">
                                        <p:cTn id="43" dur="1000" fill="hold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9" name="TextBox 2">
            <a:extLst>
              <a:ext uri="{FF2B5EF4-FFF2-40B4-BE49-F238E27FC236}">
                <a16:creationId xmlns:a16="http://schemas.microsoft.com/office/drawing/2014/main" id="{2A266F5C-517B-4CE2-8AE0-B6BCE5392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000" y="619125"/>
            <a:ext cx="413543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latin typeface="宋体" panose="02010600030101010101" pitchFamily="2" charset="-122"/>
              </a:rPr>
              <a:t>二、把古诗句补充完整。</a:t>
            </a:r>
          </a:p>
        </p:txBody>
      </p:sp>
      <p:sp>
        <p:nvSpPr>
          <p:cNvPr id="2070" name="TextBox 3">
            <a:extLst>
              <a:ext uri="{FF2B5EF4-FFF2-40B4-BE49-F238E27FC236}">
                <a16:creationId xmlns:a16="http://schemas.microsoft.com/office/drawing/2014/main" id="{815C3207-A2A1-455D-A948-CCDC30ABAB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500" y="1162050"/>
            <a:ext cx="8166100" cy="3748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latin typeface="宋体" panose="02010600030101010101" pitchFamily="2" charset="-122"/>
              </a:rPr>
              <a:t>１</a:t>
            </a:r>
            <a:r>
              <a:rPr lang="en-US" altLang="zh-CN" sz="2400" b="1">
                <a:latin typeface="宋体" panose="02010600030101010101" pitchFamily="2" charset="-122"/>
              </a:rPr>
              <a:t>. </a:t>
            </a:r>
            <a:r>
              <a:rPr lang="zh-CN" altLang="en-US" sz="2400" b="1">
                <a:latin typeface="宋体" panose="02010600030101010101" pitchFamily="2" charset="-122"/>
              </a:rPr>
              <a:t>黄沙百战穿金甲，</a:t>
            </a:r>
            <a:r>
              <a:rPr lang="zh-CN" altLang="en-US" sz="2400" b="1" u="sng">
                <a:latin typeface="宋体" panose="02010600030101010101" pitchFamily="2" charset="-122"/>
              </a:rPr>
              <a:t>                </a:t>
            </a:r>
            <a:r>
              <a:rPr lang="zh-CN" altLang="en-US" sz="2400" b="1">
                <a:latin typeface="宋体" panose="02010600030101010101" pitchFamily="2" charset="-122"/>
              </a:rPr>
              <a:t>。</a:t>
            </a:r>
            <a:r>
              <a:rPr lang="en-US" altLang="en-US" sz="2400" b="1">
                <a:latin typeface="Microsoft Yi Baiti" panose="03000500000000000000" pitchFamily="66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en-US" sz="2400" b="1">
                <a:latin typeface="Microsoft Yi Baiti" panose="03000500000000000000" pitchFamily="66" charset="0"/>
              </a:rPr>
              <a:t>２. </a:t>
            </a:r>
            <a:r>
              <a:rPr lang="zh-CN" altLang="en-US" sz="2400" b="1">
                <a:latin typeface="宋体" panose="02010600030101010101" pitchFamily="2" charset="-122"/>
              </a:rPr>
              <a:t>黄河远上白云间，</a:t>
            </a:r>
            <a:r>
              <a:rPr lang="zh-CN" altLang="en-US" sz="2400" b="1" u="sng">
                <a:latin typeface="宋体" panose="02010600030101010101" pitchFamily="2" charset="-122"/>
              </a:rPr>
              <a:t>                </a:t>
            </a:r>
            <a:r>
              <a:rPr lang="zh-CN" altLang="en-US" sz="2400" b="1">
                <a:latin typeface="宋体" panose="02010600030101010101" pitchFamily="2" charset="-122"/>
              </a:rPr>
              <a:t>。</a:t>
            </a:r>
            <a:r>
              <a:rPr lang="en-US" altLang="en-US" sz="2400" b="1">
                <a:latin typeface="Microsoft Yi Baiti" panose="03000500000000000000" pitchFamily="66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altLang="en-US" sz="2400" b="1">
                <a:latin typeface="Microsoft Yi Baiti" panose="03000500000000000000" pitchFamily="66" charset="0"/>
              </a:rPr>
              <a:t>３. </a:t>
            </a:r>
            <a:r>
              <a:rPr lang="zh-CN" altLang="en-US" sz="2400" b="1">
                <a:latin typeface="宋体" panose="02010600030101010101" pitchFamily="2" charset="-122"/>
              </a:rPr>
              <a:t>故人西辞黄鹤楼，</a:t>
            </a:r>
            <a:r>
              <a:rPr lang="zh-CN" altLang="en-US" sz="2400" b="1" u="sng">
                <a:latin typeface="宋体" panose="02010600030101010101" pitchFamily="2" charset="-122"/>
              </a:rPr>
              <a:t>                 </a:t>
            </a:r>
            <a:r>
              <a:rPr lang="zh-CN" altLang="en-US" sz="2400" b="1">
                <a:latin typeface="宋体" panose="02010600030101010101" pitchFamily="2" charset="-122"/>
              </a:rPr>
              <a:t>。</a:t>
            </a:r>
            <a:r>
              <a:rPr lang="en-US" altLang="en-US" sz="2400" b="1">
                <a:latin typeface="Microsoft Yi Baiti" panose="03000500000000000000" pitchFamily="66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altLang="en-US" sz="2400" b="1">
                <a:latin typeface="Microsoft Yi Baiti" panose="03000500000000000000" pitchFamily="66" charset="0"/>
              </a:rPr>
              <a:t>４. </a:t>
            </a:r>
            <a:r>
              <a:rPr lang="zh-CN" altLang="en-US" sz="2400" b="1">
                <a:latin typeface="宋体" panose="02010600030101010101" pitchFamily="2" charset="-122"/>
              </a:rPr>
              <a:t>遗民泪尽胡尘里，</a:t>
            </a:r>
            <a:r>
              <a:rPr lang="zh-CN" altLang="en-US" sz="2400" b="1" u="sng">
                <a:latin typeface="宋体" panose="02010600030101010101" pitchFamily="2" charset="-122"/>
              </a:rPr>
              <a:t>                 </a:t>
            </a:r>
            <a:r>
              <a:rPr lang="zh-CN" altLang="en-US" sz="2400" b="1">
                <a:latin typeface="宋体" panose="02010600030101010101" pitchFamily="2" charset="-122"/>
              </a:rPr>
              <a:t>。</a:t>
            </a:r>
          </a:p>
          <a:p>
            <a:pPr>
              <a:lnSpc>
                <a:spcPct val="120000"/>
              </a:lnSpc>
            </a:pPr>
            <a:r>
              <a:rPr lang="en-US" altLang="en-US" sz="2400" b="1">
                <a:latin typeface="Microsoft Yi Baiti" panose="03000500000000000000" pitchFamily="66" charset="0"/>
              </a:rPr>
              <a:t>５. </a:t>
            </a:r>
            <a:r>
              <a:rPr lang="zh-CN" altLang="en-US" sz="2400" b="1">
                <a:latin typeface="宋体" panose="02010600030101010101" pitchFamily="2" charset="-122"/>
              </a:rPr>
              <a:t>牧童归去横牛背，</a:t>
            </a:r>
            <a:r>
              <a:rPr lang="zh-CN" altLang="en-US" sz="2400" b="1" u="sng">
                <a:latin typeface="宋体" panose="02010600030101010101" pitchFamily="2" charset="-122"/>
              </a:rPr>
              <a:t>                 </a:t>
            </a:r>
            <a:r>
              <a:rPr lang="zh-CN" altLang="en-US" sz="2400" b="1">
                <a:latin typeface="宋体" panose="02010600030101010101" pitchFamily="2" charset="-122"/>
              </a:rPr>
              <a:t>。</a:t>
            </a:r>
          </a:p>
          <a:p>
            <a:pPr>
              <a:lnSpc>
                <a:spcPct val="120000"/>
              </a:lnSpc>
            </a:pPr>
            <a:r>
              <a:rPr lang="en-US" altLang="en-US" sz="2400" b="1">
                <a:latin typeface="Microsoft Yi Baiti" panose="03000500000000000000" pitchFamily="66" charset="0"/>
              </a:rPr>
              <a:t>６. </a:t>
            </a:r>
            <a:r>
              <a:rPr lang="en-US" altLang="en-US" sz="2400" b="1" u="sng">
                <a:latin typeface="Microsoft Yi Baiti" panose="03000500000000000000" pitchFamily="66" charset="0"/>
              </a:rPr>
              <a:t>             </a:t>
            </a:r>
            <a:r>
              <a:rPr lang="zh-CN" altLang="en-US" sz="2400" b="1">
                <a:latin typeface="宋体" panose="02010600030101010101" pitchFamily="2" charset="-122"/>
              </a:rPr>
              <a:t>，夜静春山空。月出惊山鸟，</a:t>
            </a:r>
            <a:r>
              <a:rPr lang="zh-CN" altLang="en-US" sz="2400" b="1" u="sng">
                <a:latin typeface="宋体" panose="02010600030101010101" pitchFamily="2" charset="-122"/>
              </a:rPr>
              <a:t>           </a:t>
            </a:r>
            <a:r>
              <a:rPr lang="zh-CN" altLang="en-US" sz="2400" b="1">
                <a:latin typeface="宋体" panose="02010600030101010101" pitchFamily="2" charset="-122"/>
              </a:rPr>
              <a:t>。</a:t>
            </a:r>
            <a:r>
              <a:rPr lang="en-US" altLang="en-US" sz="2400" b="1">
                <a:latin typeface="Microsoft Yi Baiti" panose="03000500000000000000" pitchFamily="66" charset="0"/>
              </a:rPr>
              <a:t> ７. </a:t>
            </a:r>
            <a:r>
              <a:rPr lang="en-US" altLang="en-US" sz="2400" b="1" u="sng">
                <a:latin typeface="Microsoft Yi Baiti" panose="03000500000000000000" pitchFamily="66" charset="0"/>
              </a:rPr>
              <a:t>                   </a:t>
            </a:r>
            <a:r>
              <a:rPr lang="zh-CN" altLang="en-US" sz="2400" b="1">
                <a:latin typeface="宋体" panose="02010600030101010101" pitchFamily="2" charset="-122"/>
              </a:rPr>
              <a:t>，村庄儿女各当家。</a:t>
            </a:r>
          </a:p>
          <a:p>
            <a:pPr>
              <a:lnSpc>
                <a:spcPct val="120000"/>
              </a:lnSpc>
            </a:pPr>
            <a:r>
              <a:rPr lang="en-US" altLang="zh-CN" sz="2400" b="1">
                <a:latin typeface="宋体" panose="02010600030101010101" pitchFamily="2" charset="-122"/>
              </a:rPr>
              <a:t>  </a:t>
            </a:r>
            <a:r>
              <a:rPr lang="zh-CN" altLang="en-US" sz="2400" b="1">
                <a:latin typeface="宋体" panose="02010600030101010101" pitchFamily="2" charset="-122"/>
              </a:rPr>
              <a:t>童孙未解</a:t>
            </a:r>
            <a:r>
              <a:rPr lang="zh-CN" altLang="en-US" sz="2400" b="1" u="sng">
                <a:latin typeface="宋体" panose="02010600030101010101" pitchFamily="2" charset="-122"/>
              </a:rPr>
              <a:t>        </a:t>
            </a:r>
            <a:r>
              <a:rPr lang="zh-CN" altLang="en-US" sz="2400" b="1">
                <a:latin typeface="宋体" panose="02010600030101010101" pitchFamily="2" charset="-122"/>
              </a:rPr>
              <a:t> ，也傍</a:t>
            </a:r>
            <a:r>
              <a:rPr lang="zh-CN" altLang="en-US" sz="2400" b="1" u="sng">
                <a:latin typeface="宋体" panose="02010600030101010101" pitchFamily="2" charset="-122"/>
              </a:rPr>
              <a:t>              </a:t>
            </a:r>
            <a:r>
              <a:rPr lang="zh-CN" altLang="en-US" sz="2400" b="1">
                <a:latin typeface="宋体" panose="02010600030101010101" pitchFamily="2" charset="-122"/>
              </a:rPr>
              <a:t>。</a:t>
            </a:r>
          </a:p>
        </p:txBody>
      </p:sp>
      <p:sp>
        <p:nvSpPr>
          <p:cNvPr id="2071" name="TextBox 4">
            <a:extLst>
              <a:ext uri="{FF2B5EF4-FFF2-40B4-BE49-F238E27FC236}">
                <a16:creationId xmlns:a16="http://schemas.microsoft.com/office/drawing/2014/main" id="{844EEC0F-049E-4525-8BD0-4BCEBCF3D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9050" y="1144588"/>
            <a:ext cx="35433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</a:rPr>
              <a:t>不破楼兰终不还</a:t>
            </a:r>
          </a:p>
        </p:txBody>
      </p:sp>
      <p:sp>
        <p:nvSpPr>
          <p:cNvPr id="2072" name="TextBox 5">
            <a:extLst>
              <a:ext uri="{FF2B5EF4-FFF2-40B4-BE49-F238E27FC236}">
                <a16:creationId xmlns:a16="http://schemas.microsoft.com/office/drawing/2014/main" id="{01A7702B-01D7-4653-885D-82D1ED887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4125" y="2103438"/>
            <a:ext cx="3390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</a:rPr>
              <a:t>烟花三月下扬州</a:t>
            </a:r>
          </a:p>
        </p:txBody>
      </p:sp>
      <p:sp>
        <p:nvSpPr>
          <p:cNvPr id="2073" name="TextBox 6">
            <a:extLst>
              <a:ext uri="{FF2B5EF4-FFF2-40B4-BE49-F238E27FC236}">
                <a16:creationId xmlns:a16="http://schemas.microsoft.com/office/drawing/2014/main" id="{7A42486B-B9C2-40DA-BCD1-8D0A4112D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6900" y="3467100"/>
            <a:ext cx="19177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</a:rPr>
              <a:t>时鸣春涧中</a:t>
            </a:r>
          </a:p>
        </p:txBody>
      </p:sp>
      <p:sp>
        <p:nvSpPr>
          <p:cNvPr id="2074" name="矩形 8">
            <a:extLst>
              <a:ext uri="{FF2B5EF4-FFF2-40B4-BE49-F238E27FC236}">
                <a16:creationId xmlns:a16="http://schemas.microsoft.com/office/drawing/2014/main" id="{AF69465A-080F-4491-913F-C299523253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1275" y="3881438"/>
            <a:ext cx="2338388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</a:rPr>
              <a:t>昼出耘田夜绩麻</a:t>
            </a:r>
          </a:p>
        </p:txBody>
      </p:sp>
      <p:sp>
        <p:nvSpPr>
          <p:cNvPr id="2075" name="TextBox 9">
            <a:extLst>
              <a:ext uri="{FF2B5EF4-FFF2-40B4-BE49-F238E27FC236}">
                <a16:creationId xmlns:a16="http://schemas.microsoft.com/office/drawing/2014/main" id="{B70F3A6D-BF77-4756-B0B6-FE25F44D9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4125" y="2562225"/>
            <a:ext cx="3084513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</a:rPr>
              <a:t>南望王师又一年</a:t>
            </a:r>
          </a:p>
        </p:txBody>
      </p:sp>
      <p:sp>
        <p:nvSpPr>
          <p:cNvPr id="2076" name="TextBox 10">
            <a:extLst>
              <a:ext uri="{FF2B5EF4-FFF2-40B4-BE49-F238E27FC236}">
                <a16:creationId xmlns:a16="http://schemas.microsoft.com/office/drawing/2014/main" id="{E79D728B-440A-4BBA-85EF-DBA95987FE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4329113"/>
            <a:ext cx="19812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</a:rPr>
              <a:t>桑阴学种瓜</a:t>
            </a:r>
          </a:p>
        </p:txBody>
      </p:sp>
      <p:sp>
        <p:nvSpPr>
          <p:cNvPr id="2077" name="TextBox 11">
            <a:extLst>
              <a:ext uri="{FF2B5EF4-FFF2-40B4-BE49-F238E27FC236}">
                <a16:creationId xmlns:a16="http://schemas.microsoft.com/office/drawing/2014/main" id="{E5FA5598-20FF-4ED4-833B-CA40E2D18B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1750" y="3467100"/>
            <a:ext cx="2628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</a:rPr>
              <a:t>人闲桂花落</a:t>
            </a:r>
          </a:p>
        </p:txBody>
      </p:sp>
      <p:sp>
        <p:nvSpPr>
          <p:cNvPr id="2078" name="矩形 15">
            <a:extLst>
              <a:ext uri="{FF2B5EF4-FFF2-40B4-BE49-F238E27FC236}">
                <a16:creationId xmlns:a16="http://schemas.microsoft.com/office/drawing/2014/main" id="{22265548-5223-42C6-ACCA-20F54249AB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8725" y="1604963"/>
            <a:ext cx="2338388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</a:rPr>
              <a:t>一片孤城万仞山</a:t>
            </a:r>
          </a:p>
        </p:txBody>
      </p:sp>
      <p:sp>
        <p:nvSpPr>
          <p:cNvPr id="2079" name="矩形 17">
            <a:extLst>
              <a:ext uri="{FF2B5EF4-FFF2-40B4-BE49-F238E27FC236}">
                <a16:creationId xmlns:a16="http://schemas.microsoft.com/office/drawing/2014/main" id="{7A7370A7-A072-4392-AC74-89F07C13D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5700" y="4329113"/>
            <a:ext cx="1112838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</a:rPr>
              <a:t>供耕织</a:t>
            </a:r>
          </a:p>
        </p:txBody>
      </p:sp>
      <p:sp>
        <p:nvSpPr>
          <p:cNvPr id="2080" name="矩形 19">
            <a:extLst>
              <a:ext uri="{FF2B5EF4-FFF2-40B4-BE49-F238E27FC236}">
                <a16:creationId xmlns:a16="http://schemas.microsoft.com/office/drawing/2014/main" id="{2BAD889E-6283-462F-8D0C-FC040E5A3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4438" y="3022600"/>
            <a:ext cx="29845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</a:rPr>
              <a:t>短笛无腔信口吹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7" dur="500" fill="hold"/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3" dur="500" fill="hold"/>
                                        <p:tgtEl>
                                          <p:spTgt spid="2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9" dur="500" fill="hold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25" dur="500" fill="hold"/>
                                        <p:tgtEl>
                                          <p:spTgt spid="2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31" dur="500" fill="hold"/>
                                        <p:tgtEl>
                                          <p:spTgt spid="2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37" dur="500" fill="hold"/>
                                        <p:tgtEl>
                                          <p:spTgt spid="2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43" dur="500" fill="hold"/>
                                        <p:tgtEl>
                                          <p:spTgt spid="2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49" dur="500" fill="hold"/>
                                        <p:tgtEl>
                                          <p:spTgt spid="2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55" dur="500" fill="hold"/>
                                        <p:tgtEl>
                                          <p:spTgt spid="2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61" dur="500" fill="hold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1" grpId="0" animBg="1"/>
      <p:bldP spid="2072" grpId="1" animBg="1"/>
      <p:bldP spid="2073" grpId="2" animBg="1"/>
      <p:bldP spid="2074" grpId="3" animBg="1"/>
      <p:bldP spid="2075" grpId="4" animBg="1"/>
      <p:bldP spid="2076" grpId="5" animBg="1"/>
      <p:bldP spid="2077" grpId="6" animBg="1"/>
      <p:bldP spid="2078" grpId="7" animBg="1"/>
      <p:bldP spid="2079" grpId="8" animBg="1"/>
      <p:bldP spid="2080" grpId="9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3" name="文本框 111">
            <a:extLst>
              <a:ext uri="{FF2B5EF4-FFF2-40B4-BE49-F238E27FC236}">
                <a16:creationId xmlns:a16="http://schemas.microsoft.com/office/drawing/2014/main" id="{8A6485BB-CB20-4082-822B-E40D5A3333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150" y="469900"/>
            <a:ext cx="86677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4445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latin typeface="Times New Roman" panose="02020603050405020304" pitchFamily="18" charset="0"/>
              </a:rPr>
              <a:t>三、根据课本内容填空。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latin typeface="Times New Roman" panose="02020603050405020304" pitchFamily="18" charset="0"/>
              </a:rPr>
              <a:t>１</a:t>
            </a:r>
            <a:r>
              <a:rPr lang="en-US" altLang="zh-CN" sz="2400" b="1">
                <a:latin typeface="Times New Roman" panose="02020603050405020304" pitchFamily="18" charset="0"/>
              </a:rPr>
              <a:t>. «</a:t>
            </a:r>
            <a:r>
              <a:rPr lang="zh-CN" altLang="en-US" sz="2400" b="1">
                <a:latin typeface="Times New Roman" panose="02020603050405020304" pitchFamily="18" charset="0"/>
              </a:rPr>
              <a:t>草船借箭</a:t>
            </a:r>
            <a:r>
              <a:rPr lang="en-US" altLang="zh-CN" sz="2400" b="1">
                <a:latin typeface="Times New Roman" panose="02020603050405020304" pitchFamily="18" charset="0"/>
              </a:rPr>
              <a:t>»</a:t>
            </a:r>
            <a:r>
              <a:rPr lang="zh-CN" altLang="en-US" sz="2400" b="1">
                <a:latin typeface="Times New Roman" panose="02020603050405020304" pitchFamily="18" charset="0"/>
              </a:rPr>
              <a:t>改编自元末明初</a:t>
            </a:r>
            <a:r>
              <a:rPr lang="en-US" altLang="zh-CN" sz="2400" b="1">
                <a:latin typeface="Times New Roman" panose="02020603050405020304" pitchFamily="18" charset="0"/>
              </a:rPr>
              <a:t>_________</a:t>
            </a:r>
            <a:r>
              <a:rPr lang="zh-CN" altLang="en-US" sz="2400" b="1">
                <a:latin typeface="Times New Roman" panose="02020603050405020304" pitchFamily="18" charset="0"/>
              </a:rPr>
              <a:t>写的</a:t>
            </a:r>
            <a:r>
              <a:rPr lang="en-US" altLang="zh-CN" sz="2400" b="1">
                <a:latin typeface="Times New Roman" panose="02020603050405020304" pitchFamily="18" charset="0"/>
              </a:rPr>
              <a:t>___________ </a:t>
            </a:r>
            <a:r>
              <a:rPr lang="zh-CN" altLang="en-US" sz="2400" b="1">
                <a:latin typeface="Times New Roman" panose="02020603050405020304" pitchFamily="18" charset="0"/>
              </a:rPr>
              <a:t>。课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latin typeface="Times New Roman" panose="02020603050405020304" pitchFamily="18" charset="0"/>
              </a:rPr>
              <a:t>文中的</a:t>
            </a:r>
            <a:r>
              <a:rPr lang="en-US" altLang="zh-CN" sz="2400" b="1">
                <a:latin typeface="Times New Roman" panose="02020603050405020304" pitchFamily="18" charset="0"/>
              </a:rPr>
              <a:t>_________(</a:t>
            </a:r>
            <a:r>
              <a:rPr lang="zh-CN" altLang="en-US" sz="2400" b="1">
                <a:latin typeface="Times New Roman" panose="02020603050405020304" pitchFamily="18" charset="0"/>
              </a:rPr>
              <a:t>人物</a:t>
            </a:r>
            <a:r>
              <a:rPr lang="en-US" altLang="zh-CN" sz="2400" b="1">
                <a:latin typeface="Times New Roman" panose="02020603050405020304" pitchFamily="18" charset="0"/>
              </a:rPr>
              <a:t>)</a:t>
            </a:r>
            <a:r>
              <a:rPr lang="zh-CN" altLang="en-US" sz="2400" b="1">
                <a:latin typeface="Times New Roman" panose="02020603050405020304" pitchFamily="18" charset="0"/>
              </a:rPr>
              <a:t>给我留下了深刻的印象。因为</a:t>
            </a:r>
            <a:r>
              <a:rPr lang="en-US" altLang="en-US" sz="2400" b="1" u="sng">
                <a:latin typeface="Times New Roman" panose="02020603050405020304" pitchFamily="18" charset="0"/>
              </a:rPr>
              <a:t>                   </a:t>
            </a:r>
            <a:r>
              <a:rPr lang="en-US" altLang="en-US" sz="2400" b="1">
                <a:latin typeface="Times New Roman" panose="02020603050405020304" pitchFamily="18" charset="0"/>
              </a:rPr>
              <a:t>  </a:t>
            </a: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anose="02020603050405020304" pitchFamily="18" charset="0"/>
              </a:rPr>
              <a:t>___________</a:t>
            </a:r>
            <a:r>
              <a:rPr lang="zh-CN" altLang="en-US" sz="2400" b="1">
                <a:latin typeface="Times New Roman" panose="02020603050405020304" pitchFamily="18" charset="0"/>
              </a:rPr>
              <a:t>，读了这篇课文，我可以把歇后语补充完整</a:t>
            </a:r>
            <a:r>
              <a:rPr lang="en-US" altLang="zh-CN" sz="2400" b="1">
                <a:latin typeface="Times New Roman" panose="02020603050405020304" pitchFamily="18" charset="0"/>
              </a:rPr>
              <a:t>: </a:t>
            </a:r>
            <a:r>
              <a:rPr lang="zh-CN" altLang="en-US" sz="2400" b="1">
                <a:latin typeface="Times New Roman" panose="02020603050405020304" pitchFamily="18" charset="0"/>
              </a:rPr>
              <a:t>草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latin typeface="Times New Roman" panose="02020603050405020304" pitchFamily="18" charset="0"/>
              </a:rPr>
              <a:t>船借箭</a:t>
            </a:r>
            <a:r>
              <a:rPr lang="en-US" altLang="zh-CN" sz="2400" b="1">
                <a:latin typeface="Times New Roman" panose="02020603050405020304" pitchFamily="18" charset="0"/>
              </a:rPr>
              <a:t>——— _________</a:t>
            </a:r>
            <a:r>
              <a:rPr lang="zh-CN" altLang="en-US" sz="2400" b="1">
                <a:latin typeface="Times New Roman" panose="02020603050405020304" pitchFamily="18" charset="0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latin typeface="Times New Roman" panose="02020603050405020304" pitchFamily="18" charset="0"/>
              </a:rPr>
              <a:t>２</a:t>
            </a:r>
            <a:r>
              <a:rPr lang="en-US" altLang="zh-CN" sz="2400" b="1">
                <a:latin typeface="Times New Roman" panose="02020603050405020304" pitchFamily="18" charset="0"/>
              </a:rPr>
              <a:t>. «</a:t>
            </a:r>
            <a:r>
              <a:rPr lang="zh-CN" altLang="en-US" sz="2400" b="1">
                <a:latin typeface="Times New Roman" panose="02020603050405020304" pitchFamily="18" charset="0"/>
              </a:rPr>
              <a:t>月是故乡明</a:t>
            </a:r>
            <a:r>
              <a:rPr lang="en-US" altLang="zh-CN" sz="2400" b="1">
                <a:latin typeface="Times New Roman" panose="02020603050405020304" pitchFamily="18" charset="0"/>
              </a:rPr>
              <a:t>»</a:t>
            </a:r>
            <a:r>
              <a:rPr lang="zh-CN" altLang="en-US" sz="2400" b="1">
                <a:latin typeface="Times New Roman" panose="02020603050405020304" pitchFamily="18" charset="0"/>
              </a:rPr>
              <a:t>的作者是</a:t>
            </a:r>
            <a:r>
              <a:rPr lang="en-US" altLang="zh-CN" sz="2400" b="1">
                <a:latin typeface="Times New Roman" panose="02020603050405020304" pitchFamily="18" charset="0"/>
              </a:rPr>
              <a:t>_________ </a:t>
            </a:r>
            <a:r>
              <a:rPr lang="zh-CN" altLang="en-US" sz="2400" b="1">
                <a:latin typeface="Times New Roman" panose="02020603050405020304" pitchFamily="18" charset="0"/>
              </a:rPr>
              <a:t>，课文的题目出自诗句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latin typeface="Times New Roman" panose="02020603050405020304" pitchFamily="18" charset="0"/>
              </a:rPr>
              <a:t>“</a:t>
            </a:r>
            <a:r>
              <a:rPr lang="en-US" altLang="zh-CN" sz="2400" b="1">
                <a:latin typeface="Times New Roman" panose="02020603050405020304" pitchFamily="18" charset="0"/>
              </a:rPr>
              <a:t>________________________</a:t>
            </a:r>
            <a:r>
              <a:rPr lang="zh-CN" altLang="en-US" sz="2400" b="1">
                <a:latin typeface="Times New Roman" panose="02020603050405020304" pitchFamily="18" charset="0"/>
              </a:rPr>
              <a:t>”，表达了作者</a:t>
            </a:r>
            <a:r>
              <a:rPr lang="en-US" altLang="zh-CN" sz="2400" b="1">
                <a:latin typeface="Times New Roman" panose="02020603050405020304" pitchFamily="18" charset="0"/>
              </a:rPr>
              <a:t> ___________</a:t>
            </a: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anose="02020603050405020304" pitchFamily="18" charset="0"/>
              </a:rPr>
              <a:t>_____________</a:t>
            </a:r>
            <a:r>
              <a:rPr lang="zh-CN" altLang="en-US" sz="2400" b="1">
                <a:latin typeface="Times New Roman" panose="02020603050405020304" pitchFamily="18" charset="0"/>
              </a:rPr>
              <a:t>。</a:t>
            </a:r>
            <a:r>
              <a:rPr lang="en-US" altLang="zh-CN" sz="2400" b="1">
                <a:latin typeface="Times New Roman" panose="02020603050405020304" pitchFamily="18" charset="0"/>
              </a:rPr>
              <a:t>                                          </a:t>
            </a:r>
          </a:p>
        </p:txBody>
      </p:sp>
      <p:sp>
        <p:nvSpPr>
          <p:cNvPr id="2084" name="TextBox 9">
            <a:extLst>
              <a:ext uri="{FF2B5EF4-FFF2-40B4-BE49-F238E27FC236}">
                <a16:creationId xmlns:a16="http://schemas.microsoft.com/office/drawing/2014/main" id="{CA99FB37-8261-4902-BB1A-655C1EA60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250" y="2197100"/>
            <a:ext cx="1739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</a:rPr>
              <a:t>他神机妙算</a:t>
            </a:r>
          </a:p>
        </p:txBody>
      </p:sp>
      <p:sp>
        <p:nvSpPr>
          <p:cNvPr id="2085" name="TextBox 10">
            <a:extLst>
              <a:ext uri="{FF2B5EF4-FFF2-40B4-BE49-F238E27FC236}">
                <a16:creationId xmlns:a16="http://schemas.microsoft.com/office/drawing/2014/main" id="{DAC1778C-8021-4882-9F01-DBE237B6F2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1975" y="1631950"/>
            <a:ext cx="11557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</a:rPr>
              <a:t>诸葛亮</a:t>
            </a:r>
          </a:p>
        </p:txBody>
      </p:sp>
      <p:sp>
        <p:nvSpPr>
          <p:cNvPr id="2086" name="TextBox 11">
            <a:extLst>
              <a:ext uri="{FF2B5EF4-FFF2-40B4-BE49-F238E27FC236}">
                <a16:creationId xmlns:a16="http://schemas.microsoft.com/office/drawing/2014/main" id="{C18995B5-11E5-4131-8FFA-16D67A91F0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5238" y="2725738"/>
            <a:ext cx="20764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</a:rPr>
              <a:t>满载而归</a:t>
            </a:r>
          </a:p>
        </p:txBody>
      </p:sp>
      <p:sp>
        <p:nvSpPr>
          <p:cNvPr id="2087" name="TextBox 12">
            <a:extLst>
              <a:ext uri="{FF2B5EF4-FFF2-40B4-BE49-F238E27FC236}">
                <a16:creationId xmlns:a16="http://schemas.microsoft.com/office/drawing/2014/main" id="{3E7FA208-2A74-431D-AA6D-EDCC632200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7400" y="1117600"/>
            <a:ext cx="13906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</a:rPr>
              <a:t>罗贯中</a:t>
            </a:r>
          </a:p>
        </p:txBody>
      </p:sp>
      <p:sp>
        <p:nvSpPr>
          <p:cNvPr id="2088" name="TextBox 13">
            <a:extLst>
              <a:ext uri="{FF2B5EF4-FFF2-40B4-BE49-F238E27FC236}">
                <a16:creationId xmlns:a16="http://schemas.microsoft.com/office/drawing/2014/main" id="{27665919-799C-4A9F-8FD8-9038DF3D93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7150" y="1104900"/>
            <a:ext cx="17938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C00000"/>
                </a:solidFill>
                <a:latin typeface="宋体" panose="02010600030101010101" pitchFamily="2" charset="-122"/>
              </a:rPr>
              <a:t>«</a:t>
            </a:r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</a:rPr>
              <a:t>三国演义</a:t>
            </a:r>
            <a:r>
              <a:rPr lang="en-US" altLang="zh-CN" sz="2400" b="1">
                <a:solidFill>
                  <a:srgbClr val="C00000"/>
                </a:solidFill>
                <a:latin typeface="宋体" panose="02010600030101010101" pitchFamily="2" charset="-122"/>
              </a:rPr>
              <a:t>»</a:t>
            </a:r>
          </a:p>
        </p:txBody>
      </p:sp>
      <p:sp>
        <p:nvSpPr>
          <p:cNvPr id="2089" name="TextBox 14">
            <a:extLst>
              <a:ext uri="{FF2B5EF4-FFF2-40B4-BE49-F238E27FC236}">
                <a16:creationId xmlns:a16="http://schemas.microsoft.com/office/drawing/2014/main" id="{1751E72B-DF1D-4907-B652-F1D6B83F96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7313" y="3224213"/>
            <a:ext cx="15811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</a:rPr>
              <a:t>季羡林</a:t>
            </a:r>
          </a:p>
        </p:txBody>
      </p:sp>
      <p:sp>
        <p:nvSpPr>
          <p:cNvPr id="2090" name="TextBox 15">
            <a:extLst>
              <a:ext uri="{FF2B5EF4-FFF2-40B4-BE49-F238E27FC236}">
                <a16:creationId xmlns:a16="http://schemas.microsoft.com/office/drawing/2014/main" id="{9E8E0969-1A99-4F34-ADE6-9B87B2077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888" y="3808413"/>
            <a:ext cx="35877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</a:rPr>
              <a:t>露从今夜白，月是故乡明 </a:t>
            </a:r>
          </a:p>
        </p:txBody>
      </p:sp>
      <p:sp>
        <p:nvSpPr>
          <p:cNvPr id="2091" name="TextBox 16">
            <a:extLst>
              <a:ext uri="{FF2B5EF4-FFF2-40B4-BE49-F238E27FC236}">
                <a16:creationId xmlns:a16="http://schemas.microsoft.com/office/drawing/2014/main" id="{79D66FA1-E18C-4404-BECA-96A90BA3FC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550" y="3757613"/>
            <a:ext cx="793115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</a:rPr>
              <a:t>                                         对家乡的思念之情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7" dur="500" fill="hold"/>
                                        <p:tgtEl>
                                          <p:spTgt spid="2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3" dur="500" fill="hold"/>
                                        <p:tgtEl>
                                          <p:spTgt spid="2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9" dur="500" fill="hold"/>
                                        <p:tgtEl>
                                          <p:spTgt spid="2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25" dur="500" fill="hold"/>
                                        <p:tgtEl>
                                          <p:spTgt spid="2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31" dur="500" fill="hold"/>
                                        <p:tgtEl>
                                          <p:spTgt spid="2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37" dur="500" fill="hold"/>
                                        <p:tgtEl>
                                          <p:spTgt spid="2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43" dur="500" fill="hold"/>
                                        <p:tgtEl>
                                          <p:spTgt spid="2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49" dur="500" fill="hold"/>
                                        <p:tgtEl>
                                          <p:spTgt spid="2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4" grpId="0" animBg="1"/>
      <p:bldP spid="2085" grpId="1" animBg="1"/>
      <p:bldP spid="2086" grpId="2" animBg="1"/>
      <p:bldP spid="2087" grpId="3" animBg="1"/>
      <p:bldP spid="2088" grpId="4" animBg="1"/>
      <p:bldP spid="2089" grpId="5" animBg="1"/>
      <p:bldP spid="2090" grpId="6" animBg="1"/>
      <p:bldP spid="2091" grpId="7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4" name="TextBox 12">
            <a:extLst>
              <a:ext uri="{FF2B5EF4-FFF2-40B4-BE49-F238E27FC236}">
                <a16:creationId xmlns:a16="http://schemas.microsoft.com/office/drawing/2014/main" id="{E9020A5C-3FE3-442B-8527-1E1FF08C4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875" y="1274763"/>
            <a:ext cx="6737350" cy="3414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latin typeface="Times New Roman" panose="02020603050405020304" pitchFamily="18" charset="0"/>
              </a:rPr>
              <a:t>Ａ</a:t>
            </a:r>
            <a:r>
              <a:rPr lang="en-US" altLang="zh-CN" sz="2400" b="1">
                <a:latin typeface="Times New Roman" panose="02020603050405020304" pitchFamily="18" charset="0"/>
              </a:rPr>
              <a:t>. </a:t>
            </a:r>
            <a:r>
              <a:rPr lang="zh-CN" altLang="en-US" sz="2400" b="1">
                <a:latin typeface="Times New Roman" panose="02020603050405020304" pitchFamily="18" charset="0"/>
              </a:rPr>
              <a:t>咸菜烧豆腐</a:t>
            </a:r>
            <a:r>
              <a:rPr lang="en-US" altLang="zh-CN" sz="2400" b="1">
                <a:latin typeface="Times New Roman" panose="02020603050405020304" pitchFamily="18" charset="0"/>
              </a:rPr>
              <a:t>——— </a:t>
            </a:r>
            <a:r>
              <a:rPr lang="en-US" altLang="zh-CN" sz="2400" b="1" u="sng">
                <a:latin typeface="Times New Roman" panose="02020603050405020304" pitchFamily="18" charset="0"/>
              </a:rPr>
              <a:t>                                    </a:t>
            </a:r>
            <a:r>
              <a:rPr lang="zh-CN" altLang="en-US" sz="2400" b="1">
                <a:latin typeface="Times New Roman" panose="02020603050405020304" pitchFamily="18" charset="0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latin typeface="Times New Roman" panose="02020603050405020304" pitchFamily="18" charset="0"/>
              </a:rPr>
              <a:t>Ｂ</a:t>
            </a:r>
            <a:r>
              <a:rPr lang="en-US" altLang="zh-CN" sz="2400" b="1">
                <a:latin typeface="Times New Roman" panose="02020603050405020304" pitchFamily="18" charset="0"/>
              </a:rPr>
              <a:t>. </a:t>
            </a:r>
            <a:r>
              <a:rPr lang="zh-CN" altLang="en-US" sz="2400" b="1">
                <a:latin typeface="Times New Roman" panose="02020603050405020304" pitchFamily="18" charset="0"/>
              </a:rPr>
              <a:t>梁山泊军师</a:t>
            </a:r>
            <a:r>
              <a:rPr lang="en-US" altLang="zh-CN" sz="2400" b="1">
                <a:latin typeface="Times New Roman" panose="02020603050405020304" pitchFamily="18" charset="0"/>
              </a:rPr>
              <a:t>——— </a:t>
            </a:r>
            <a:r>
              <a:rPr lang="en-US" altLang="zh-CN" sz="2400" b="1" u="sng">
                <a:latin typeface="Times New Roman" panose="02020603050405020304" pitchFamily="18" charset="0"/>
              </a:rPr>
              <a:t>                         </a:t>
            </a:r>
            <a:r>
              <a:rPr lang="zh-CN" altLang="en-US" sz="2400" b="1">
                <a:latin typeface="Times New Roman" panose="02020603050405020304" pitchFamily="18" charset="0"/>
              </a:rPr>
              <a:t>。</a:t>
            </a:r>
            <a:r>
              <a:rPr lang="en-US" altLang="zh-CN" sz="2400" b="1" u="sng">
                <a:latin typeface="Times New Roman" panose="02020603050405020304" pitchFamily="18" charset="0"/>
              </a:rPr>
              <a:t>         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latin typeface="Times New Roman" panose="02020603050405020304" pitchFamily="18" charset="0"/>
              </a:rPr>
              <a:t>Ｃ</a:t>
            </a:r>
            <a:r>
              <a:rPr lang="en-US" altLang="zh-CN" sz="2400" b="1">
                <a:latin typeface="Times New Roman" panose="02020603050405020304" pitchFamily="18" charset="0"/>
              </a:rPr>
              <a:t>. </a:t>
            </a:r>
            <a:r>
              <a:rPr lang="en-US" altLang="zh-CN" sz="2400" b="1" u="sng">
                <a:latin typeface="Times New Roman" panose="02020603050405020304" pitchFamily="18" charset="0"/>
              </a:rPr>
              <a:t>                           </a:t>
            </a:r>
            <a:r>
              <a:rPr lang="en-US" altLang="zh-CN" sz="2400" b="1">
                <a:latin typeface="Times New Roman" panose="02020603050405020304" pitchFamily="18" charset="0"/>
              </a:rPr>
              <a:t>———</a:t>
            </a:r>
            <a:r>
              <a:rPr lang="zh-CN" altLang="en-US" sz="2400" b="1">
                <a:latin typeface="Times New Roman" panose="02020603050405020304" pitchFamily="18" charset="0"/>
              </a:rPr>
              <a:t>净是输</a:t>
            </a:r>
            <a:r>
              <a:rPr lang="en-US" altLang="zh-CN" sz="2400" b="1">
                <a:latin typeface="Times New Roman" panose="02020603050405020304" pitchFamily="18" charset="0"/>
              </a:rPr>
              <a:t>(</a:t>
            </a:r>
            <a:r>
              <a:rPr lang="zh-CN" altLang="en-US" sz="2400" b="1">
                <a:latin typeface="Times New Roman" panose="02020603050405020304" pitchFamily="18" charset="0"/>
              </a:rPr>
              <a:t>书</a:t>
            </a:r>
            <a:r>
              <a:rPr lang="en-US" altLang="zh-CN" sz="2400" b="1">
                <a:latin typeface="Times New Roman" panose="02020603050405020304" pitchFamily="18" charset="0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latin typeface="Times New Roman" panose="02020603050405020304" pitchFamily="18" charset="0"/>
              </a:rPr>
              <a:t>Ｄ</a:t>
            </a:r>
            <a:r>
              <a:rPr lang="en-US" altLang="zh-CN" sz="2400" b="1">
                <a:latin typeface="Times New Roman" panose="02020603050405020304" pitchFamily="18" charset="0"/>
              </a:rPr>
              <a:t>. </a:t>
            </a:r>
            <a:r>
              <a:rPr lang="zh-CN" altLang="en-US" sz="2400" b="1">
                <a:latin typeface="Times New Roman" panose="02020603050405020304" pitchFamily="18" charset="0"/>
              </a:rPr>
              <a:t>四月的冰河</a:t>
            </a:r>
            <a:r>
              <a:rPr lang="en-US" altLang="zh-CN" sz="2400" b="1">
                <a:latin typeface="Times New Roman" panose="02020603050405020304" pitchFamily="18" charset="0"/>
              </a:rPr>
              <a:t>——— </a:t>
            </a:r>
            <a:r>
              <a:rPr lang="en-US" altLang="zh-CN" sz="2400" b="1" u="sng">
                <a:latin typeface="Times New Roman" panose="02020603050405020304" pitchFamily="18" charset="0"/>
              </a:rPr>
              <a:t>                            </a:t>
            </a:r>
            <a:r>
              <a:rPr lang="zh-CN" altLang="en-US" sz="2400" b="1">
                <a:latin typeface="Times New Roman" panose="02020603050405020304" pitchFamily="18" charset="0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latin typeface="Times New Roman" panose="02020603050405020304" pitchFamily="18" charset="0"/>
              </a:rPr>
              <a:t>Ｅ</a:t>
            </a:r>
            <a:r>
              <a:rPr lang="en-US" altLang="zh-CN" sz="2400" b="1">
                <a:latin typeface="Times New Roman" panose="02020603050405020304" pitchFamily="18" charset="0"/>
              </a:rPr>
              <a:t>. </a:t>
            </a:r>
            <a:r>
              <a:rPr lang="en-US" altLang="zh-CN" sz="2400" b="1" u="sng">
                <a:latin typeface="Times New Roman" panose="02020603050405020304" pitchFamily="18" charset="0"/>
              </a:rPr>
              <a:t>                            </a:t>
            </a:r>
            <a:r>
              <a:rPr lang="en-US" altLang="zh-CN" sz="2400" b="1">
                <a:latin typeface="Times New Roman" panose="02020603050405020304" pitchFamily="18" charset="0"/>
              </a:rPr>
              <a:t>———</a:t>
            </a:r>
            <a:r>
              <a:rPr lang="zh-CN" altLang="en-US" sz="2400" b="1">
                <a:latin typeface="Times New Roman" panose="02020603050405020304" pitchFamily="18" charset="0"/>
              </a:rPr>
              <a:t>一个愿打一个愿挨 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latin typeface="Times New Roman" panose="02020603050405020304" pitchFamily="18" charset="0"/>
              </a:rPr>
              <a:t>Ｆ</a:t>
            </a:r>
            <a:r>
              <a:rPr lang="en-US" altLang="zh-CN" sz="2400" b="1">
                <a:latin typeface="Times New Roman" panose="02020603050405020304" pitchFamily="18" charset="0"/>
              </a:rPr>
              <a:t>. </a:t>
            </a:r>
            <a:r>
              <a:rPr lang="zh-CN" altLang="en-US" sz="2400" b="1">
                <a:latin typeface="Times New Roman" panose="02020603050405020304" pitchFamily="18" charset="0"/>
              </a:rPr>
              <a:t>隔着门缝吹喇叭</a:t>
            </a:r>
            <a:r>
              <a:rPr lang="en-US" altLang="zh-CN" sz="2400" b="1">
                <a:latin typeface="Times New Roman" panose="02020603050405020304" pitchFamily="18" charset="0"/>
              </a:rPr>
              <a:t>———</a:t>
            </a:r>
            <a:r>
              <a:rPr lang="en-US" altLang="zh-CN" sz="2400" b="1" u="sng">
                <a:latin typeface="Times New Roman" panose="02020603050405020304" pitchFamily="18" charset="0"/>
              </a:rPr>
              <a:t>                              </a:t>
            </a:r>
            <a:r>
              <a:rPr lang="zh-CN" altLang="en-US" sz="2400" b="1"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2095" name="TextBox 14">
            <a:extLst>
              <a:ext uri="{FF2B5EF4-FFF2-40B4-BE49-F238E27FC236}">
                <a16:creationId xmlns:a16="http://schemas.microsoft.com/office/drawing/2014/main" id="{E0BEE834-E839-4FB8-9691-876C2BFE6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0313" y="1185863"/>
            <a:ext cx="2147887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C00000"/>
                </a:solidFill>
                <a:latin typeface="Times New Roman" panose="02020603050405020304" pitchFamily="18" charset="0"/>
              </a:rPr>
              <a:t>有言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603050405020304" pitchFamily="18" charset="0"/>
              </a:rPr>
              <a:t>(</a:t>
            </a:r>
            <a:r>
              <a:rPr lang="zh-CN" altLang="en-US" sz="2400" b="1">
                <a:solidFill>
                  <a:srgbClr val="C00000"/>
                </a:solidFill>
                <a:latin typeface="Times New Roman" panose="02020603050405020304" pitchFamily="18" charset="0"/>
              </a:rPr>
              <a:t>盐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603050405020304" pitchFamily="18" charset="0"/>
              </a:rPr>
              <a:t>)</a:t>
            </a:r>
            <a:r>
              <a:rPr lang="zh-CN" altLang="en-US" sz="2400" b="1">
                <a:solidFill>
                  <a:srgbClr val="C00000"/>
                </a:solidFill>
                <a:latin typeface="Times New Roman" panose="02020603050405020304" pitchFamily="18" charset="0"/>
              </a:rPr>
              <a:t>在先</a:t>
            </a:r>
          </a:p>
        </p:txBody>
      </p:sp>
      <p:sp>
        <p:nvSpPr>
          <p:cNvPr id="2096" name="TextBox 15">
            <a:extLst>
              <a:ext uri="{FF2B5EF4-FFF2-40B4-BE49-F238E27FC236}">
                <a16:creationId xmlns:a16="http://schemas.microsoft.com/office/drawing/2014/main" id="{DB86A40A-4DDE-4969-AE19-226A8DF51D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6650" y="2284413"/>
            <a:ext cx="1847850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C00000"/>
                </a:solidFill>
                <a:latin typeface="Times New Roman" panose="02020603050405020304" pitchFamily="18" charset="0"/>
              </a:rPr>
              <a:t>孔夫子搬家 </a:t>
            </a:r>
          </a:p>
        </p:txBody>
      </p:sp>
      <p:sp>
        <p:nvSpPr>
          <p:cNvPr id="2097" name="TextBox 16">
            <a:extLst>
              <a:ext uri="{FF2B5EF4-FFF2-40B4-BE49-F238E27FC236}">
                <a16:creationId xmlns:a16="http://schemas.microsoft.com/office/drawing/2014/main" id="{7B00FC03-BAB1-4FF3-AEE4-14DFCBF916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2213" y="1733550"/>
            <a:ext cx="1766887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C00000"/>
                </a:solidFill>
                <a:latin typeface="Times New Roman" panose="02020603050405020304" pitchFamily="18" charset="0"/>
              </a:rPr>
              <a:t>无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603050405020304" pitchFamily="18" charset="0"/>
              </a:rPr>
              <a:t>(</a:t>
            </a:r>
            <a:r>
              <a:rPr lang="zh-CN" altLang="en-US" sz="2400" b="1">
                <a:solidFill>
                  <a:srgbClr val="C00000"/>
                </a:solidFill>
                <a:latin typeface="Times New Roman" panose="02020603050405020304" pitchFamily="18" charset="0"/>
              </a:rPr>
              <a:t>吴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603050405020304" pitchFamily="18" charset="0"/>
              </a:rPr>
              <a:t>)</a:t>
            </a:r>
            <a:r>
              <a:rPr lang="zh-CN" altLang="en-US" sz="2400" b="1">
                <a:solidFill>
                  <a:srgbClr val="C00000"/>
                </a:solidFill>
                <a:latin typeface="Times New Roman" panose="02020603050405020304" pitchFamily="18" charset="0"/>
              </a:rPr>
              <a:t>用</a:t>
            </a:r>
          </a:p>
        </p:txBody>
      </p:sp>
      <p:sp>
        <p:nvSpPr>
          <p:cNvPr id="2098" name="TextBox 17">
            <a:extLst>
              <a:ext uri="{FF2B5EF4-FFF2-40B4-BE49-F238E27FC236}">
                <a16:creationId xmlns:a16="http://schemas.microsoft.com/office/drawing/2014/main" id="{8C42DEAC-13C9-4190-999E-A08CF1E03F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1900" y="2846388"/>
            <a:ext cx="18669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C00000"/>
                </a:solidFill>
                <a:latin typeface="Times New Roman" panose="02020603050405020304" pitchFamily="18" charset="0"/>
              </a:rPr>
              <a:t>开动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603050405020304" pitchFamily="18" charset="0"/>
              </a:rPr>
              <a:t>(</a:t>
            </a:r>
            <a:r>
              <a:rPr lang="zh-CN" altLang="en-US" sz="2400" b="1">
                <a:solidFill>
                  <a:srgbClr val="C00000"/>
                </a:solidFill>
                <a:latin typeface="Times New Roman" panose="02020603050405020304" pitchFamily="18" charset="0"/>
              </a:rPr>
              <a:t>冻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603050405020304" pitchFamily="18" charset="0"/>
              </a:rPr>
              <a:t>)</a:t>
            </a:r>
            <a:r>
              <a:rPr lang="zh-CN" altLang="en-US" sz="2400" b="1">
                <a:solidFill>
                  <a:srgbClr val="C00000"/>
                </a:solidFill>
                <a:latin typeface="Times New Roman" panose="02020603050405020304" pitchFamily="18" charset="0"/>
              </a:rPr>
              <a:t>了</a:t>
            </a:r>
          </a:p>
        </p:txBody>
      </p:sp>
      <p:sp>
        <p:nvSpPr>
          <p:cNvPr id="2099" name="TextBox 18">
            <a:extLst>
              <a:ext uri="{FF2B5EF4-FFF2-40B4-BE49-F238E27FC236}">
                <a16:creationId xmlns:a16="http://schemas.microsoft.com/office/drawing/2014/main" id="{6A5888B5-F6D3-4330-8CDF-7CCF2AF0E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4425" y="3394075"/>
            <a:ext cx="2139950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C00000"/>
                </a:solidFill>
                <a:latin typeface="Times New Roman" panose="02020603050405020304" pitchFamily="18" charset="0"/>
              </a:rPr>
              <a:t>周瑜打黄盖</a:t>
            </a:r>
          </a:p>
        </p:txBody>
      </p:sp>
      <p:sp>
        <p:nvSpPr>
          <p:cNvPr id="2100" name="TextBox 10">
            <a:extLst>
              <a:ext uri="{FF2B5EF4-FFF2-40B4-BE49-F238E27FC236}">
                <a16:creationId xmlns:a16="http://schemas.microsoft.com/office/drawing/2014/main" id="{B45A51FC-66F8-4EF9-9A1E-D92CB4385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975" y="701675"/>
            <a:ext cx="7088188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latin typeface="宋体" panose="02010600030101010101" pitchFamily="2" charset="-122"/>
              </a:rPr>
              <a:t>将下列歇后语补充完整，并按要求完成练习。</a:t>
            </a:r>
          </a:p>
        </p:txBody>
      </p:sp>
      <p:sp>
        <p:nvSpPr>
          <p:cNvPr id="2101" name="TextBox 11">
            <a:extLst>
              <a:ext uri="{FF2B5EF4-FFF2-40B4-BE49-F238E27FC236}">
                <a16:creationId xmlns:a16="http://schemas.microsoft.com/office/drawing/2014/main" id="{8D62372C-67C8-42BC-918E-A4E63C6211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6238" y="3932238"/>
            <a:ext cx="2828925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C00000"/>
                </a:solidFill>
                <a:latin typeface="Times New Roman" panose="02020603050405020304" pitchFamily="18" charset="0"/>
              </a:rPr>
              <a:t>名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603050405020304" pitchFamily="18" charset="0"/>
              </a:rPr>
              <a:t>(</a:t>
            </a:r>
            <a:r>
              <a:rPr lang="zh-CN" altLang="en-US" sz="2400" b="1">
                <a:solidFill>
                  <a:srgbClr val="C00000"/>
                </a:solidFill>
                <a:latin typeface="Times New Roman" panose="02020603050405020304" pitchFamily="18" charset="0"/>
              </a:rPr>
              <a:t>鸣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603050405020304" pitchFamily="18" charset="0"/>
              </a:rPr>
              <a:t>)</a:t>
            </a:r>
            <a:r>
              <a:rPr lang="zh-CN" altLang="en-US" sz="2400" b="1">
                <a:solidFill>
                  <a:srgbClr val="C00000"/>
                </a:solidFill>
                <a:latin typeface="Times New Roman" panose="02020603050405020304" pitchFamily="18" charset="0"/>
              </a:rPr>
              <a:t>声在外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7" dur="500" fill="hold"/>
                                        <p:tgtEl>
                                          <p:spTgt spid="2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3" dur="500" fill="hold"/>
                                        <p:tgtEl>
                                          <p:spTgt spid="2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9" dur="500" fill="hold"/>
                                        <p:tgtEl>
                                          <p:spTgt spid="2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25" dur="500" fill="hold"/>
                                        <p:tgtEl>
                                          <p:spTgt spid="2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31" dur="500" fill="hold"/>
                                        <p:tgtEl>
                                          <p:spTgt spid="2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37" dur="500" fill="hold"/>
                                        <p:tgtEl>
                                          <p:spTgt spid="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5" grpId="0" animBg="1"/>
      <p:bldP spid="2096" grpId="1" animBg="1"/>
      <p:bldP spid="2097" grpId="2" animBg="1"/>
      <p:bldP spid="2098" grpId="3" animBg="1"/>
      <p:bldP spid="2099" grpId="4" animBg="1"/>
      <p:bldP spid="2101" grpId="5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4" name="文本框 111">
            <a:extLst>
              <a:ext uri="{FF2B5EF4-FFF2-40B4-BE49-F238E27FC236}">
                <a16:creationId xmlns:a16="http://schemas.microsoft.com/office/drawing/2014/main" id="{31460784-130A-4321-96D8-9A4E1F1946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575" y="777875"/>
            <a:ext cx="8556625" cy="393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4445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</a:rPr>
              <a:t>１</a:t>
            </a:r>
            <a:r>
              <a:rPr lang="en-US" altLang="zh-CN" sz="2400" b="1">
                <a:latin typeface="Times New Roman" panose="02020603050405020304" pitchFamily="18" charset="0"/>
              </a:rPr>
              <a:t>.</a:t>
            </a:r>
            <a:r>
              <a:rPr lang="zh-CN" altLang="en-US" sz="2400" b="1">
                <a:latin typeface="Times New Roman" panose="02020603050405020304" pitchFamily="18" charset="0"/>
              </a:rPr>
              <a:t>上面的歇后语出自</a:t>
            </a:r>
            <a:r>
              <a:rPr lang="en-US" altLang="zh-CN" sz="2400" b="1">
                <a:latin typeface="Times New Roman" panose="02020603050405020304" pitchFamily="18" charset="0"/>
              </a:rPr>
              <a:t>«</a:t>
            </a:r>
            <a:r>
              <a:rPr lang="zh-CN" altLang="en-US" sz="2400" b="1">
                <a:latin typeface="Times New Roman" panose="02020603050405020304" pitchFamily="18" charset="0"/>
              </a:rPr>
              <a:t>三国演义</a:t>
            </a:r>
            <a:r>
              <a:rPr lang="en-US" altLang="zh-CN" sz="2400" b="1">
                <a:latin typeface="Times New Roman" panose="02020603050405020304" pitchFamily="18" charset="0"/>
              </a:rPr>
              <a:t>»</a:t>
            </a:r>
            <a:r>
              <a:rPr lang="zh-CN" altLang="en-US" sz="2400" b="1">
                <a:latin typeface="Times New Roman" panose="02020603050405020304" pitchFamily="18" charset="0"/>
              </a:rPr>
              <a:t>的有 </a:t>
            </a:r>
            <a:r>
              <a:rPr lang="en-US" altLang="en-US" sz="2400" b="1">
                <a:latin typeface="Times New Roman" panose="02020603050405020304" pitchFamily="18" charset="0"/>
              </a:rPr>
              <a:t>ꎬ</a:t>
            </a:r>
            <a:r>
              <a:rPr lang="zh-CN" altLang="en-US" sz="2400" b="1">
                <a:latin typeface="Times New Roman" panose="02020603050405020304" pitchFamily="18" charset="0"/>
              </a:rPr>
              <a:t>出自</a:t>
            </a:r>
            <a:r>
              <a:rPr lang="en-US" altLang="zh-CN" sz="2400" b="1">
                <a:latin typeface="Times New Roman" panose="02020603050405020304" pitchFamily="18" charset="0"/>
              </a:rPr>
              <a:t>«</a:t>
            </a:r>
            <a:r>
              <a:rPr lang="zh-CN" altLang="en-US" sz="2400" b="1">
                <a:latin typeface="Times New Roman" panose="02020603050405020304" pitchFamily="18" charset="0"/>
              </a:rPr>
              <a:t>水浒传</a:t>
            </a:r>
            <a:r>
              <a:rPr lang="en-US" altLang="zh-CN" sz="2400" b="1">
                <a:latin typeface="Times New Roman" panose="02020603050405020304" pitchFamily="18" charset="0"/>
              </a:rPr>
              <a:t>» </a:t>
            </a:r>
            <a:r>
              <a:rPr lang="zh-CN" altLang="en-US" sz="2400" b="1">
                <a:latin typeface="Times New Roman" panose="02020603050405020304" pitchFamily="18" charset="0"/>
              </a:rPr>
              <a:t>的有 </a:t>
            </a:r>
          </a:p>
          <a:p>
            <a:pPr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</a:rPr>
              <a:t>（               ）</a:t>
            </a:r>
            <a:r>
              <a:rPr lang="en-US" altLang="zh-CN" sz="2400" b="1">
                <a:latin typeface="Times New Roman" panose="02020603050405020304" pitchFamily="18" charset="0"/>
              </a:rPr>
              <a:t>(</a:t>
            </a:r>
            <a:r>
              <a:rPr lang="zh-CN" altLang="en-US" sz="2400" b="1">
                <a:latin typeface="仿宋" panose="02010609060101010101" pitchFamily="49" charset="-122"/>
                <a:ea typeface="仿宋" panose="02010609060101010101" pitchFamily="49" charset="-122"/>
              </a:rPr>
              <a:t>填字母</a:t>
            </a:r>
            <a:r>
              <a:rPr lang="en-US" altLang="zh-CN" sz="2400" b="1">
                <a:latin typeface="Times New Roman" panose="02020603050405020304" pitchFamily="18" charset="0"/>
              </a:rPr>
              <a:t>)</a:t>
            </a:r>
            <a:r>
              <a:rPr lang="zh-CN" altLang="en-US" sz="2400" b="1">
                <a:latin typeface="Times New Roman" panose="02020603050405020304" pitchFamily="18" charset="0"/>
              </a:rPr>
              <a:t>。</a:t>
            </a:r>
          </a:p>
          <a:p>
            <a:pPr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</a:rPr>
              <a:t>我还能写一个跟</a:t>
            </a:r>
            <a:r>
              <a:rPr lang="en-US" altLang="zh-CN" sz="2400" b="1">
                <a:latin typeface="Times New Roman" panose="02020603050405020304" pitchFamily="18" charset="0"/>
              </a:rPr>
              <a:t>«</a:t>
            </a:r>
            <a:r>
              <a:rPr lang="zh-CN" altLang="en-US" sz="2400" b="1">
                <a:latin typeface="Times New Roman" panose="02020603050405020304" pitchFamily="18" charset="0"/>
              </a:rPr>
              <a:t>西游记</a:t>
            </a:r>
            <a:r>
              <a:rPr lang="en-US" altLang="zh-CN" sz="2400" b="1">
                <a:latin typeface="Times New Roman" panose="02020603050405020304" pitchFamily="18" charset="0"/>
              </a:rPr>
              <a:t>»</a:t>
            </a:r>
            <a:r>
              <a:rPr lang="zh-CN" altLang="en-US" sz="2400" b="1">
                <a:latin typeface="Times New Roman" panose="02020603050405020304" pitchFamily="18" charset="0"/>
              </a:rPr>
              <a:t>有关的歇后语</a:t>
            </a:r>
            <a:r>
              <a:rPr lang="en-US" altLang="zh-CN" sz="2400" b="1">
                <a:latin typeface="Times New Roman" panose="02020603050405020304" pitchFamily="18" charset="0"/>
              </a:rPr>
              <a:t>: </a:t>
            </a:r>
          </a:p>
          <a:p>
            <a:pPr>
              <a:lnSpc>
                <a:spcPct val="130000"/>
              </a:lnSpc>
            </a:pPr>
            <a:r>
              <a:rPr lang="en-US" altLang="zh-CN" sz="2400" b="1" u="sng">
                <a:latin typeface="Times New Roman" panose="02020603050405020304" pitchFamily="18" charset="0"/>
              </a:rPr>
              <a:t>                                                                  </a:t>
            </a:r>
            <a:r>
              <a:rPr lang="zh-CN" altLang="en-US" sz="2400" b="1">
                <a:latin typeface="Times New Roman" panose="02020603050405020304" pitchFamily="18" charset="0"/>
              </a:rPr>
              <a:t>。</a:t>
            </a:r>
          </a:p>
          <a:p>
            <a:pPr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</a:rPr>
              <a:t>２</a:t>
            </a:r>
            <a:r>
              <a:rPr lang="en-US" altLang="zh-CN" sz="2400" b="1">
                <a:latin typeface="Times New Roman" panose="02020603050405020304" pitchFamily="18" charset="0"/>
              </a:rPr>
              <a:t>.</a:t>
            </a:r>
            <a:r>
              <a:rPr lang="zh-CN" altLang="en-US" sz="2400" b="1">
                <a:latin typeface="Times New Roman" panose="02020603050405020304" pitchFamily="18" charset="0"/>
              </a:rPr>
              <a:t>我和弟弟</a:t>
            </a:r>
            <a:r>
              <a:rPr lang="zh-CN" altLang="en-US" sz="2400" b="1" u="sng">
                <a:latin typeface="Times New Roman" panose="02020603050405020304" pitchFamily="18" charset="0"/>
              </a:rPr>
              <a:t>              </a:t>
            </a:r>
            <a:r>
              <a:rPr lang="zh-CN" altLang="en-US" sz="2400" b="1">
                <a:latin typeface="Times New Roman" panose="02020603050405020304" pitchFamily="18" charset="0"/>
              </a:rPr>
              <a:t>，如果这次比赛我输了，我必须帮弟弟打</a:t>
            </a:r>
          </a:p>
          <a:p>
            <a:pPr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</a:rPr>
              <a:t>扫 一个星期的卫生。最后我输了，看着我忙里忙外地打扫</a:t>
            </a:r>
          </a:p>
          <a:p>
            <a:pPr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</a:rPr>
              <a:t>卫生，妈妈笑着说，你俩这是</a:t>
            </a:r>
            <a:r>
              <a:rPr lang="en-US" altLang="en-US" sz="2400" b="1" u="sng">
                <a:latin typeface="Times New Roman" panose="02020603050405020304" pitchFamily="18" charset="0"/>
              </a:rPr>
              <a:t>              </a:t>
            </a:r>
            <a:r>
              <a:rPr lang="zh-CN" altLang="en-US" sz="2400" b="1">
                <a:latin typeface="Times New Roman" panose="02020603050405020304" pitchFamily="18" charset="0"/>
              </a:rPr>
              <a:t>。</a:t>
            </a:r>
            <a:r>
              <a:rPr lang="en-US" altLang="en-US" sz="2400" b="1">
                <a:latin typeface="Times New Roman" panose="02020603050405020304" pitchFamily="18" charset="0"/>
              </a:rPr>
              <a:t> (</a:t>
            </a:r>
            <a:r>
              <a:rPr lang="zh-CN" altLang="en-US" sz="2400" b="1">
                <a:latin typeface="仿宋" panose="02010609060101010101" pitchFamily="49" charset="-122"/>
                <a:ea typeface="仿宋" panose="02010609060101010101" pitchFamily="49" charset="-122"/>
              </a:rPr>
              <a:t>选择歇后语填空：</a:t>
            </a:r>
          </a:p>
          <a:p>
            <a:pPr>
              <a:lnSpc>
                <a:spcPct val="130000"/>
              </a:lnSpc>
            </a:pPr>
            <a:r>
              <a:rPr lang="zh-CN" altLang="en-US" sz="2400" b="1">
                <a:latin typeface="仿宋" panose="02010609060101010101" pitchFamily="49" charset="-122"/>
                <a:ea typeface="仿宋" panose="02010609060101010101" pitchFamily="49" charset="-122"/>
              </a:rPr>
              <a:t>填字母</a:t>
            </a:r>
            <a:r>
              <a:rPr lang="en-US" altLang="zh-CN" sz="2400" b="1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2105" name="文本框 6">
            <a:extLst>
              <a:ext uri="{FF2B5EF4-FFF2-40B4-BE49-F238E27FC236}">
                <a16:creationId xmlns:a16="http://schemas.microsoft.com/office/drawing/2014/main" id="{EB9F2A43-47FF-41B5-8E1B-92F1095B1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4138" y="1295400"/>
            <a:ext cx="7112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EB</a:t>
            </a:r>
          </a:p>
        </p:txBody>
      </p:sp>
      <p:sp>
        <p:nvSpPr>
          <p:cNvPr id="2106" name="TextBox 22">
            <a:extLst>
              <a:ext uri="{FF2B5EF4-FFF2-40B4-BE49-F238E27FC236}">
                <a16:creationId xmlns:a16="http://schemas.microsoft.com/office/drawing/2014/main" id="{416D0BDE-F983-4430-8BB6-76E00CA107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189163"/>
            <a:ext cx="483552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</a:rPr>
              <a:t>孙猴子的脸</a:t>
            </a:r>
            <a:r>
              <a:rPr lang="en-US" altLang="zh-CN" sz="2400" b="1">
                <a:solidFill>
                  <a:srgbClr val="C00000"/>
                </a:solidFill>
                <a:latin typeface="宋体" panose="02010600030101010101" pitchFamily="2" charset="-122"/>
              </a:rPr>
              <a:t>———</a:t>
            </a:r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</a:rPr>
              <a:t>说变就变</a:t>
            </a:r>
          </a:p>
        </p:txBody>
      </p:sp>
      <p:sp>
        <p:nvSpPr>
          <p:cNvPr id="2107" name="TextBox 12">
            <a:extLst>
              <a:ext uri="{FF2B5EF4-FFF2-40B4-BE49-F238E27FC236}">
                <a16:creationId xmlns:a16="http://schemas.microsoft.com/office/drawing/2014/main" id="{5F23AF7A-76A1-4B50-B474-8F55DFEED4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3613" y="2779713"/>
            <a:ext cx="8461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A</a:t>
            </a:r>
          </a:p>
        </p:txBody>
      </p:sp>
      <p:sp>
        <p:nvSpPr>
          <p:cNvPr id="2108" name="TextBox 13">
            <a:extLst>
              <a:ext uri="{FF2B5EF4-FFF2-40B4-BE49-F238E27FC236}">
                <a16:creationId xmlns:a16="http://schemas.microsoft.com/office/drawing/2014/main" id="{997E48DD-4823-407B-8267-6FF633A817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9513" y="3665538"/>
            <a:ext cx="66198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7" dur="500" fill="hold"/>
                                        <p:tgtEl>
                                          <p:spTgt spid="2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3" dur="500" fill="hold"/>
                                        <p:tgtEl>
                                          <p:spTgt spid="2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19" dur="500" fill="hold"/>
                                        <p:tgtEl>
                                          <p:spTgt spid="2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base">
                                        <p:cTn id="25" dur="500" fill="hold"/>
                                        <p:tgtEl>
                                          <p:spTgt spid="2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5" grpId="0" animBg="1"/>
      <p:bldP spid="2106" grpId="1" animBg="1"/>
      <p:bldP spid="2107" grpId="2" animBg="1"/>
      <p:bldP spid="2108" grpId="3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1" name="组合 4">
            <a:extLst>
              <a:ext uri="{FF2B5EF4-FFF2-40B4-BE49-F238E27FC236}">
                <a16:creationId xmlns:a16="http://schemas.microsoft.com/office/drawing/2014/main" id="{34FBF95D-DFDC-4909-A813-1D2C50B44F05}"/>
              </a:ext>
            </a:extLst>
          </p:cNvPr>
          <p:cNvGrpSpPr>
            <a:grpSpLocks/>
          </p:cNvGrpSpPr>
          <p:nvPr/>
        </p:nvGrpSpPr>
        <p:grpSpPr bwMode="auto">
          <a:xfrm>
            <a:off x="744538" y="1208088"/>
            <a:ext cx="7797800" cy="3203575"/>
            <a:chOff x="1173" y="1902"/>
            <a:chExt cx="12280" cy="5046"/>
          </a:xfrm>
        </p:grpSpPr>
        <p:pic>
          <p:nvPicPr>
            <p:cNvPr id="2112" name="图片 3" descr="77">
              <a:extLst>
                <a:ext uri="{FF2B5EF4-FFF2-40B4-BE49-F238E27FC236}">
                  <a16:creationId xmlns:a16="http://schemas.microsoft.com/office/drawing/2014/main" id="{76FCD893-D576-4317-9C02-AF7ADF0E8F08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3" y="1902"/>
              <a:ext cx="12280" cy="50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algn="ctr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13" name="TextBox 2">
              <a:extLst>
                <a:ext uri="{FF2B5EF4-FFF2-40B4-BE49-F238E27FC236}">
                  <a16:creationId xmlns:a16="http://schemas.microsoft.com/office/drawing/2014/main" id="{3290BECD-E459-407A-9769-BF23B46078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2980"/>
              <a:ext cx="9080" cy="30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2800" b="1">
                  <a:latin typeface="宋体" panose="02010600030101010101" pitchFamily="2" charset="-122"/>
                </a:rPr>
                <a:t>    </a:t>
              </a:r>
              <a:r>
                <a:rPr lang="zh-CN" altLang="en-US" sz="2800" b="1">
                  <a:latin typeface="宋体" panose="02010600030101010101" pitchFamily="2" charset="-122"/>
                </a:rPr>
                <a:t>关于选择歇后语填空，首先要知道歇后语的意思，和句子所要表达的意思。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base">
                                        <p:cTn id="7" dur="500" fill="hold"/>
                                        <p:tgtEl>
                                          <p:spTgt spid="2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6" name="图片 1" descr="qrcode_for_gh_3b85020f48a6_1280">
            <a:extLst>
              <a:ext uri="{FF2B5EF4-FFF2-40B4-BE49-F238E27FC236}">
                <a16:creationId xmlns:a16="http://schemas.microsoft.com/office/drawing/2014/main" id="{53C243FF-619B-42F3-80D6-133E950B0E3D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1230313"/>
            <a:ext cx="2101850" cy="21018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2117" name="文本框 2">
            <a:extLst>
              <a:ext uri="{FF2B5EF4-FFF2-40B4-BE49-F238E27FC236}">
                <a16:creationId xmlns:a16="http://schemas.microsoft.com/office/drawing/2014/main" id="{B02E9093-E6CD-457F-A718-42ED69C8EC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5250" y="1682750"/>
            <a:ext cx="6278563" cy="119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2400">
                <a:solidFill>
                  <a:srgbClr val="C0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全单元复习课件及文档</a:t>
            </a:r>
            <a:r>
              <a:rPr lang="zh-CN" altLang="en-US" sz="2400">
                <a:solidFill>
                  <a:srgbClr val="C0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已</a:t>
            </a:r>
            <a:r>
              <a:rPr lang="zh-CN" altLang="zh-CN" sz="2400">
                <a:solidFill>
                  <a:srgbClr val="C0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发布至微信公众平台</a:t>
            </a:r>
          </a:p>
          <a:p>
            <a:pPr algn="ctr"/>
            <a:endParaRPr lang="zh-CN" altLang="zh-CN" sz="2400">
              <a:solidFill>
                <a:srgbClr val="C00000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  <a:p>
            <a:pPr algn="ctr"/>
            <a:r>
              <a:rPr lang="zh-CN" altLang="zh-CN" sz="2400">
                <a:solidFill>
                  <a:srgbClr val="C0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扫码回复</a:t>
            </a:r>
            <a:r>
              <a:rPr lang="en-US" altLang="zh-CN" sz="2400">
                <a:solidFill>
                  <a:srgbClr val="C00000"/>
                </a:solidFill>
                <a:latin typeface="Arial" panose="020B0604020202020204" pitchFamily="34" charset="0"/>
                <a:ea typeface="方正粗黑宋简体" panose="02000000000000000000" pitchFamily="2" charset="-122"/>
              </a:rPr>
              <a:t>“</a:t>
            </a:r>
            <a:r>
              <a:rPr lang="zh-CN" altLang="en-US" sz="2400">
                <a:solidFill>
                  <a:srgbClr val="C0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语文</a:t>
            </a:r>
            <a:r>
              <a:rPr lang="zh-CN" altLang="zh-CN" sz="2400">
                <a:solidFill>
                  <a:srgbClr val="C0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复习课件</a:t>
            </a:r>
            <a:r>
              <a:rPr lang="en-US" altLang="zh-CN" sz="2400">
                <a:solidFill>
                  <a:srgbClr val="C00000"/>
                </a:solidFill>
                <a:latin typeface="Arial" panose="020B0604020202020204" pitchFamily="34" charset="0"/>
                <a:ea typeface="方正粗黑宋简体" panose="02000000000000000000" pitchFamily="2" charset="-122"/>
              </a:rPr>
              <a:t>”</a:t>
            </a:r>
            <a:r>
              <a:rPr lang="zh-CN" altLang="zh-CN" sz="2400">
                <a:solidFill>
                  <a:srgbClr val="C0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即可打包全部下载</a:t>
            </a:r>
          </a:p>
        </p:txBody>
      </p:sp>
      <p:sp>
        <p:nvSpPr>
          <p:cNvPr id="2118" name="文本框 3">
            <a:extLst>
              <a:ext uri="{FF2B5EF4-FFF2-40B4-BE49-F238E27FC236}">
                <a16:creationId xmlns:a16="http://schemas.microsoft.com/office/drawing/2014/main" id="{C9492064-457B-4455-A389-9C80D26195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3440113"/>
            <a:ext cx="2060575" cy="39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0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微信公众号：</a:t>
            </a:r>
            <a:r>
              <a:rPr lang="en-US" altLang="zh-CN" sz="10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msywkt</a:t>
            </a:r>
          </a:p>
          <a:p>
            <a:pPr algn="ctr"/>
            <a:r>
              <a:rPr lang="zh-CN" altLang="en-US" sz="10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 学 名 师 语 文 课 堂</a:t>
            </a:r>
          </a:p>
        </p:txBody>
      </p:sp>
      <p:sp>
        <p:nvSpPr>
          <p:cNvPr id="2119" name="文本框 4">
            <a:extLst>
              <a:ext uri="{FF2B5EF4-FFF2-40B4-BE49-F238E27FC236}">
                <a16:creationId xmlns:a16="http://schemas.microsoft.com/office/drawing/2014/main" id="{1F021D78-9ED8-40FC-8242-8E00E7887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025" y="3352800"/>
            <a:ext cx="187325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rgbClr val="404040"/>
                </a:solidFill>
              </a:rPr>
              <a:t>[</a:t>
            </a:r>
          </a:p>
        </p:txBody>
      </p:sp>
      <p:sp>
        <p:nvSpPr>
          <p:cNvPr id="2120" name="文本框 5">
            <a:extLst>
              <a:ext uri="{FF2B5EF4-FFF2-40B4-BE49-F238E27FC236}">
                <a16:creationId xmlns:a16="http://schemas.microsoft.com/office/drawing/2014/main" id="{33CC2D12-3982-4172-A4B7-5E4A3ADB02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2013" y="3352800"/>
            <a:ext cx="244475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rgbClr val="404040"/>
                </a:solidFill>
              </a:rPr>
              <a:t>]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FFFFFF"/>
    </a:accent3>
    <a:accent4>
      <a:srgbClr val="000000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564</Words>
  <Application>Microsoft Office PowerPoint</Application>
  <PresentationFormat>全屏显示(16:9)</PresentationFormat>
  <Paragraphs>76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20" baseType="lpstr">
      <vt:lpstr>Calibri</vt:lpstr>
      <vt:lpstr>宋体</vt:lpstr>
      <vt:lpstr>Arial</vt:lpstr>
      <vt:lpstr>庞门正道标题体</vt:lpstr>
      <vt:lpstr>微软雅黑</vt:lpstr>
      <vt:lpstr>Microsoft Yi Baiti</vt:lpstr>
      <vt:lpstr>Times New Roman</vt:lpstr>
      <vt:lpstr>仿宋</vt:lpstr>
      <vt:lpstr>楷体</vt:lpstr>
      <vt:lpstr>方正粗黑宋简体</vt:lpstr>
      <vt:lpstr>Office 主题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3</Manager>
  <Company>3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</dc:title>
  <dc:subject>3</dc:subject>
  <dc:creator>3</dc:creator>
  <cp:keywords>3</cp:keywords>
  <dc:description>3</dc:description>
  <cp:lastModifiedBy>Administrator</cp:lastModifiedBy>
  <cp:revision>690</cp:revision>
  <cp:lastPrinted>1601-01-01T00:00:00Z</cp:lastPrinted>
  <dcterms:created xsi:type="dcterms:W3CDTF">2015-12-30T08:03:25Z</dcterms:created>
  <dcterms:modified xsi:type="dcterms:W3CDTF">2021-10-01T09:06:53Z</dcterms:modified>
  <cp:category>3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