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27.xml" /><Relationship Id="rId29" Type="http://schemas.openxmlformats.org/officeDocument/2006/relationships/presProps" Target="presProps.xml" /><Relationship Id="rId3" Type="http://schemas.openxmlformats.org/officeDocument/2006/relationships/handoutMaster" Target="handoutMasters/handout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8.png" /><Relationship Id="rId5" Type="http://schemas.openxmlformats.org/officeDocument/2006/relationships/image" Target="../media/image7.png" /><Relationship Id="rId6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Relationship Id="rId4" Type="http://schemas.openxmlformats.org/officeDocument/2006/relationships/image" Target="../media/image9.png" /><Relationship Id="rId5" Type="http://schemas.openxmlformats.org/officeDocument/2006/relationships/image" Target="../media/image7.png" /><Relationship Id="rId6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10.png" /><Relationship Id="rId5" Type="http://schemas.openxmlformats.org/officeDocument/2006/relationships/image" Target="../media/image7.png" /><Relationship Id="rId6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2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548255" y="197231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99205" y="193103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48255" y="28619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18105" y="375158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18105" y="46412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99205" y="285877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99205" y="371030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99205" y="55683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11" name="矩形 10"/>
          <p:cNvSpPr/>
          <p:nvPr/>
        </p:nvSpPr>
        <p:spPr>
          <a:xfrm>
            <a:off x="1252764" y="257175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4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4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zh-CN" altLang="en-US" sz="4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  物质的变化和性质</a:t>
            </a:r>
            <a:endParaRPr lang="zh-CN" altLang="en-US" sz="4800" b="1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618105" y="558927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99205" y="463931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易错剖析</a:t>
            </a:r>
          </a:p>
        </p:txBody>
      </p:sp>
      <p:sp>
        <p:nvSpPr>
          <p:cNvPr id="14" name="矩形 13"/>
          <p:cNvSpPr/>
          <p:nvPr/>
        </p:nvSpPr>
        <p:spPr>
          <a:xfrm>
            <a:off x="3437890" y="28778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37890" y="196786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37890" y="370967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01390" y="461010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01390" y="55683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65" y="633095"/>
            <a:ext cx="11090910" cy="52844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42595" y="348615"/>
            <a:ext cx="778510" cy="1151890"/>
          </a:xfrm>
          <a:prstGeom prst="rect">
            <a:avLst/>
          </a:prstGeom>
        </p:spPr>
      </p:pic>
      <p:pic>
        <p:nvPicPr>
          <p:cNvPr id="24" name="图片 23" descr="4d26aa5f2114e7ac39e205cc86972ea5"/>
          <p:cNvPicPr>
            <a:picLocks noChangeAspect="1"/>
          </p:cNvPicPr>
          <p:nvPr/>
        </p:nvPicPr>
        <p:blipFill>
          <a:blip r:embed="rId4"/>
          <a:srcRect l="45490" t="9146" r="15156" b="1835"/>
          <a:stretch>
            <a:fillRect/>
          </a:stretch>
        </p:blipFill>
        <p:spPr>
          <a:xfrm flipH="1">
            <a:off x="10978515" y="4918710"/>
            <a:ext cx="704215" cy="1593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l="5260" t="955" r="0" b="0"/>
          <a:stretch>
            <a:fillRect/>
          </a:stretch>
        </p:blipFill>
        <p:spPr>
          <a:xfrm>
            <a:off x="510783" y="1595494"/>
            <a:ext cx="11171704" cy="29056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7475" y="596900"/>
            <a:ext cx="2398395" cy="82296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r>
              <a:rPr lang="en-US" altLang="zh-CN"/>
              <a:t>1</a:t>
            </a:r>
            <a:r>
              <a:rPr lang="zh-CN" altLang="zh-CN"/>
              <a:t>．空气的成分及用途</a:t>
            </a:r>
          </a:p>
          <a:p>
            <a:r>
              <a:rPr lang="zh-CN" altLang="zh-CN"/>
              <a:t>（</a:t>
            </a:r>
            <a:r>
              <a:rPr lang="en-US" altLang="zh-CN"/>
              <a:t>1</a:t>
            </a:r>
            <a:r>
              <a:rPr lang="zh-CN" altLang="zh-CN"/>
              <a:t>）法国化学家</a:t>
            </a:r>
            <a:r>
              <a:rPr lang="en-US" altLang="zh-CN" u="sng"/>
              <a:t>       </a:t>
            </a:r>
            <a:r>
              <a:rPr lang="zh-CN" altLang="zh-CN"/>
              <a:t>用定量的方法研究出空气是由</a:t>
            </a:r>
            <a:r>
              <a:rPr lang="en-US" altLang="zh-CN" u="sng"/>
              <a:t>                  </a:t>
            </a:r>
            <a:r>
              <a:rPr lang="zh-CN" altLang="zh-CN"/>
              <a:t>组成的结论。空气不是单一的物质，是由多种气体组成的，按体积分数计算，大约占</a:t>
            </a:r>
            <a:r>
              <a:rPr lang="en-US" altLang="zh-CN"/>
              <a:t>78%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21%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0.94%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0.03%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，此外还有其他气体和杂质。</a:t>
            </a:r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37210" y="9525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9490" y="784297"/>
            <a:ext cx="9080204" cy="561705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29212" y="2766657"/>
            <a:ext cx="968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生成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885542" y="2766572"/>
            <a:ext cx="2385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没有生成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8255" y="466725"/>
            <a:ext cx="2027555" cy="6559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0365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49580" y="16002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425" y="1881187"/>
            <a:ext cx="7677150" cy="30956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57425" y="1224951"/>
            <a:ext cx="155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续上表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47670" y="2299625"/>
            <a:ext cx="2385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新物质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655" y="427355"/>
            <a:ext cx="2027555" cy="6559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37210" y="179705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895" y="1083310"/>
            <a:ext cx="8596630" cy="5483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58937" y="2739460"/>
            <a:ext cx="2385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化学变化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85284" y="3381690"/>
            <a:ext cx="2385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发生化学变化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655" y="427355"/>
            <a:ext cx="2027555" cy="6559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37210" y="20066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518" y="1695450"/>
            <a:ext cx="9211400" cy="407405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57425" y="1104180"/>
            <a:ext cx="155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续上表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47670" y="2299625"/>
            <a:ext cx="2385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化学变化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345" y="448310"/>
            <a:ext cx="2027555" cy="6559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24708" y="921385"/>
            <a:ext cx="105537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（2021•贺州）2021年3月20日，三星堆出土的半张“黄金面具”被刷屏，同时出土的文物还有青铜器、玉石器、金器、象牙等。古人制作这些物品的过程中涉及到化学变化的是（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A．捶打黄金	    B．打磨象牙	   C．雕刻玉石 	D．湿法炼铜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01736" y="2312301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2338" y="4498031"/>
            <a:ext cx="99675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解析】有新物质生成的变化叫化学变化，没有新物质生成的变化叫物理变化。</a:t>
            </a:r>
          </a:p>
          <a:p>
            <a:endParaRPr lang="en-US" altLang="zh-CN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1794" y="977084"/>
            <a:ext cx="100990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（2021•玉林）下列庆祝“三月三”的活动中包含化学变化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的是（   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A.跳竹竿舞   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B.抛绣球    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C.篝火晚会  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D.唱山歌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377541" y="1755822"/>
            <a:ext cx="274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200" smtClean="0">
                <a:solidFill>
                  <a:srgbClr val="FF0000"/>
                </a:solidFill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24708" y="921385"/>
            <a:ext cx="105537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（2021•呼伦贝尔）下列物质的用途中既利用物理性质又利用化学性质的是（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A．活性炭除异味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B．氢气作燃料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C．二氧化碳灭火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D．小苏打治疗胃酸过多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49041" y="1702701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4708" y="3730316"/>
            <a:ext cx="99675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解析】物质的化学性质是指在化学变化中表现出来的性质，物质的物理性质是指不需要通过化学变化表现出来的性质。</a:t>
            </a:r>
          </a:p>
          <a:p>
            <a:endParaRPr lang="en-US" altLang="zh-CN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1794" y="977084"/>
            <a:ext cx="100990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（2021•东营）下列判断错误的是（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A．NaOH固体有吸水性﹣物理性质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B．NaOH固体为白色片状﹣物理性质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C．NaOH固体溶于水得到的溶液显碱性﹣物理性质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D．NaOH固体放在空气中易变质﹣化学性质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56296" y="1133522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24708" y="921385"/>
            <a:ext cx="105537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（2021•成都）下列物质用途主要由化学性质决定的是（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A．稀有气体作电光源	B．生石灰用于食品加热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C．液氮制造低温环境	D．氯化钠配制生理盐水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575291" y="1084211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4708" y="3730316"/>
            <a:ext cx="99675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解析】生石灰氧化钙与水反应生成氢氧化钙，是典型的放热反应。</a:t>
            </a:r>
          </a:p>
          <a:p>
            <a:endParaRPr lang="en-US" altLang="zh-CN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1794" y="977084"/>
            <a:ext cx="100990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（2021•镇江）下列物质的用途主要与化学性质有关的是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A．用石墨作电池电极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B．用干冰进行人工降雨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C．用稀盐酸除去铁锈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D．用大理石作建筑材料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45081" y="1775507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smtClean="0"/>
              <a:t>易错剖析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1"/>
          <p:cNvSpPr txBox="1"/>
          <p:nvPr/>
        </p:nvSpPr>
        <p:spPr>
          <a:xfrm>
            <a:off x="406574" y="1122895"/>
            <a:ext cx="11387979" cy="69405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0" indent="720090" algn="just" defTabSz="914400" rtl="0" eaLnBrk="1" latinLnBrk="0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5560695"/>
                <a:tab pos="10046970"/>
              </a:tabLs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975"/>
            <a:r>
              <a:rPr lang="zh-CN" altLang="en-US" b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特别提醒</a:t>
            </a:r>
            <a:endParaRPr lang="zh-CN" altLang="en-US" b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53191" y="694326"/>
            <a:ext cx="3044200" cy="1085148"/>
            <a:chOff x="2903735" y="2367977"/>
            <a:chExt cx="7108938" cy="2016177"/>
          </a:xfrm>
        </p:grpSpPr>
        <p:pic>
          <p:nvPicPr>
            <p:cNvPr id="7" name="图片 492546" descr="栏目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65749" y="2609031"/>
              <a:ext cx="5846924" cy="154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492547" descr="栏目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03735" y="2367977"/>
              <a:ext cx="2264892" cy="201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492548"/>
            <p:cNvSpPr txBox="1">
              <a:spLocks noChangeArrowheads="1"/>
            </p:cNvSpPr>
            <p:nvPr/>
          </p:nvSpPr>
          <p:spPr bwMode="auto">
            <a:xfrm>
              <a:off x="5087094" y="2901875"/>
              <a:ext cx="4752528" cy="854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</a:lstStyle>
            <a:p>
              <a:pPr algn="ctr" eaLnBrk="0" hangingPunct="0"/>
              <a:r>
                <a:rPr lang="zh-CN" altLang="en-US" sz="2800" b="1" smtClean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特别提醒</a:t>
              </a:r>
              <a:endPara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492549" descr="Applicatio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80388" y="2655161"/>
              <a:ext cx="1090099" cy="1090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文本框 2"/>
          <p:cNvSpPr txBox="1"/>
          <p:nvPr/>
        </p:nvSpPr>
        <p:spPr>
          <a:xfrm>
            <a:off x="1898650" y="1779270"/>
            <a:ext cx="787590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化学变化中，常伴随发生一些现象，如发光、放热、变色、放出气体、生成沉淀等，但不是所有化学变化都会产生上述现象，而具有上述现象的变化也不一定是化学变化。如灯泡通电发光放热、无色氧气经加压降温后变为淡蓝色的液氧、给水加热时溶解在水中的气体以小气泡形式放出等，都是物理变化。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02" y="339513"/>
            <a:ext cx="1914525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23902" y="1144693"/>
            <a:ext cx="100990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（2021•威海）下列物质的用途中，利用其物理性质的是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A．用生石灰做干燥剂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B．用75%的酒精溶液对皮肤消毒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C．用活性炭除去自来水中的异味和色素	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D．用白醋除去水壶中的水垢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28104" y="1912559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03" y="407210"/>
            <a:ext cx="1885950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69856" y="1083168"/>
            <a:ext cx="100990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1.（2021•张家界）化学就在我们身边，它与生产、生活密切相关。下列变化不属于化学变化的是（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A．海水晒盐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B．大米酿酒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C．酒精燃烧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D．烧制陶瓷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65914" y="1815404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A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03" y="407210"/>
            <a:ext cx="1885950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69856" y="1083168"/>
            <a:ext cx="100990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.（2021•广州）石油不可再生，其开采和利用的部分信息如图所示，下列过程主要通过化学变化实现的是（　　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22304" y="1760159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895" y="2474595"/>
            <a:ext cx="5781675" cy="32670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113" y="214805"/>
            <a:ext cx="1885950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69856" y="1083168"/>
            <a:ext cx="100990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.（2021•泰安）下列洗涤方法主要利用了物质化学性质的是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　　）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A．无水酒精擦洗手机屏幕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B．食醋洗去水壶内的水垢</a:t>
            </a:r>
          </a:p>
          <a:p>
            <a:pPr>
              <a:lnSpc>
                <a:spcPct val="15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C．清水洗涤衣服上的泥土	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D．汽油清洗工具上的油污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50634" y="1920814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113" y="214805"/>
            <a:ext cx="1885950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381" y="770748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.（2021•百色）化学与我们的生活、生产密切相关。选择下列物质的序号填空。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①稀有气体  ②汞  ③金刚石  ④活性炭  ⑤聚乙烯  ⑥食盐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按要求填空(填序号):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(1)常用作调味品的是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(2)可制作塑料薄膜的是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(3)常温下呈液态的金属是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(4)可制成多种用途的电光源的是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；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(5)可用于除去冰箱异味的是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(6)可用于裁玻璃、切割大理石的是</a:t>
            </a:r>
            <a:r>
              <a:rPr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41470" y="2936875"/>
            <a:ext cx="3110230" cy="319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⑥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</a:p>
          <a:p>
            <a:pPr fontAlgn="auto">
              <a:lnSpc>
                <a:spcPct val="13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</a:p>
          <a:p>
            <a:pPr fontAlgn="auto">
              <a:lnSpc>
                <a:spcPct val="13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</a:p>
          <a:p>
            <a:pPr fontAlgn="auto">
              <a:lnSpc>
                <a:spcPct val="1300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97</Paragraphs>
  <Slides>24</Slides>
  <Notes>5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25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239</cp:revision>
  <dcterms:created xsi:type="dcterms:W3CDTF">2019-06-19T02:08:00Z</dcterms:created>
  <dcterms:modified xsi:type="dcterms:W3CDTF">2021-10-21T01:14:43Z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9B44B1C442984AD9A92A81A1D4B956F6</vt:lpwstr>
  </property>
  <property fmtid="{D5CDD505-2E9C-101B-9397-08002B2CF9AE}" pid="3" name="KSOProductBuildVer">
    <vt:lpwstr>2052-11.1.0.11365</vt:lpwstr>
  </property>
</Properties>
</file>