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750" r:id="rId1"/>
    <p:sldMasterId id="2147500787" r:id="rId2"/>
  </p:sldMasterIdLst>
  <p:notesMasterIdLst>
    <p:notesMasterId r:id="rId3"/>
  </p:notesMasterIdLst>
  <p:sldIdLst>
    <p:sldId id="8241" r:id="rId4"/>
    <p:sldId id="8245" r:id="rId5"/>
    <p:sldId id="8248" r:id="rId6"/>
    <p:sldId id="8251" r:id="rId7"/>
    <p:sldId id="8257" r:id="rId9"/>
    <p:sldId id="8260" r:id="rId10"/>
    <p:sldId id="8263" r:id="rId11"/>
    <p:sldId id="8266" r:id="rId12"/>
    <p:sldId id="8272" r:id="rId14"/>
    <p:sldId id="8275" r:id="rId15"/>
    <p:sldId id="8278" r:id="rId16"/>
    <p:sldId id="8281" r:id="rId17"/>
    <p:sldId id="8287" r:id="rId19"/>
    <p:sldId id="8290" r:id="rId20"/>
    <p:sldId id="8293" r:id="rId21"/>
    <p:sldId id="8296" r:id="rId22"/>
    <p:sldId id="8302" r:id="rId24"/>
    <p:sldId id="8305" r:id="rId25"/>
    <p:sldId id="8308" r:id="rId26"/>
    <p:sldId id="8311" r:id="rId27"/>
    <p:sldId id="8317" r:id="rId29"/>
    <p:sldId id="8320" r:id="rId30"/>
    <p:sldId id="8323" r:id="rId31"/>
    <p:sldId id="8326" r:id="rId32"/>
    <p:sldId id="832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751" r:id="rId1"/>
    <p:sldLayoutId id="2147500752" r:id="rId2"/>
    <p:sldLayoutId id="2147500753" r:id="rId3"/>
    <p:sldLayoutId id="2147500754" r:id="rId4"/>
    <p:sldLayoutId id="2147500755" r:id="rId5"/>
    <p:sldLayoutId id="2147500756" r:id="rId6"/>
    <p:sldLayoutId id="2147500757" r:id="rId7"/>
    <p:sldLayoutId id="2147500758" r:id="rId8"/>
    <p:sldLayoutId id="2147500759" r:id="rId9"/>
    <p:sldLayoutId id="2147500760" r:id="rId10"/>
    <p:sldLayoutId id="21475007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0788" r:id="rId1"/>
    <p:sldLayoutId id="2147500789" r:id="rId2"/>
    <p:sldLayoutId id="2147500790" r:id="rId3"/>
    <p:sldLayoutId id="2147500791" r:id="rId4"/>
    <p:sldLayoutId id="2147500792" r:id="rId5"/>
    <p:sldLayoutId id="2147500793" r:id="rId6"/>
    <p:sldLayoutId id="2147500794" r:id="rId7"/>
    <p:sldLayoutId id="2147500795" r:id="rId8"/>
    <p:sldLayoutId id="2147500796" r:id="rId9"/>
    <p:sldLayoutId id="2147500797" r:id="rId10"/>
    <p:sldLayoutId id="214750079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tags" Target="../tags/tag169.xml"/><Relationship Id="rId18" Type="http://schemas.openxmlformats.org/officeDocument/2006/relationships/tags" Target="../tags/tag170.xml"/><Relationship Id="rId19" Type="http://schemas.openxmlformats.org/officeDocument/2006/relationships/tags" Target="../tags/tag171.xml"/><Relationship Id="rId20" Type="http://schemas.openxmlformats.org/officeDocument/2006/relationships/tags" Target="../tags/tag172.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tags" Target="../tags/tag189.xml"/><Relationship Id="rId18" Type="http://schemas.openxmlformats.org/officeDocument/2006/relationships/tags" Target="../tags/tag190.xml"/><Relationship Id="rId19" Type="http://schemas.openxmlformats.org/officeDocument/2006/relationships/tags" Target="../tags/tag191.xml"/><Relationship Id="rId20" Type="http://schemas.openxmlformats.org/officeDocument/2006/relationships/tags" Target="../tags/tag192.xml"/><Relationship Id="rId21" Type="http://schemas.openxmlformats.org/officeDocument/2006/relationships/tags" Target="../tags/tag193.xml"/><Relationship Id="rId22" Type="http://schemas.openxmlformats.org/officeDocument/2006/relationships/tags" Target="../tags/tag194.xml"/><Relationship Id="rId23" Type="http://schemas.openxmlformats.org/officeDocument/2006/relationships/tags" Target="../tags/tag195.xml"/><Relationship Id="rId24" Type="http://schemas.openxmlformats.org/officeDocument/2006/relationships/tags" Target="../tags/tag196.xml"/><Relationship Id="rId25" Type="http://schemas.openxmlformats.org/officeDocument/2006/relationships/tags" Target="../tags/tag197.xml"/><Relationship Id="rId26" Type="http://schemas.openxmlformats.org/officeDocument/2006/relationships/tags" Target="../tags/tag198.xml"/><Relationship Id="rId27" Type="http://schemas.openxmlformats.org/officeDocument/2006/relationships/tags" Target="../tags/tag199.xml"/><Relationship Id="rId28" Type="http://schemas.openxmlformats.org/officeDocument/2006/relationships/tags" Target="../tags/tag200.xml"/><Relationship Id="rId29" Type="http://schemas.openxmlformats.org/officeDocument/2006/relationships/tags" Target="../tags/tag201.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tags" Target="../tags/tag225.xml"/><Relationship Id="rId22" Type="http://schemas.openxmlformats.org/officeDocument/2006/relationships/tags" Target="../tags/tag226.xml"/><Relationship Id="rId23" Type="http://schemas.openxmlformats.org/officeDocument/2006/relationships/tags" Target="../tags/tag227.xml"/><Relationship Id="rId24" Type="http://schemas.openxmlformats.org/officeDocument/2006/relationships/tags" Target="../tags/tag228.xml"/><Relationship Id="rId25" Type="http://schemas.openxmlformats.org/officeDocument/2006/relationships/tags" Target="../tags/tag229.xml"/><Relationship Id="rId26" Type="http://schemas.openxmlformats.org/officeDocument/2006/relationships/tags" Target="../tags/tag230.xml"/><Relationship Id="rId27" Type="http://schemas.openxmlformats.org/officeDocument/2006/relationships/tags" Target="../tags/tag231.xml"/><Relationship Id="rId28" Type="http://schemas.openxmlformats.org/officeDocument/2006/relationships/tags" Target="../tags/tag232.xml"/><Relationship Id="rId29" Type="http://schemas.openxmlformats.org/officeDocument/2006/relationships/tags" Target="../tags/tag233.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tags" Target="../tags/tag285.xml"/><Relationship Id="rId18" Type="http://schemas.openxmlformats.org/officeDocument/2006/relationships/tags" Target="../tags/tag286.xml"/><Relationship Id="rId19" Type="http://schemas.openxmlformats.org/officeDocument/2006/relationships/tags" Target="../tags/tag287.xml"/><Relationship Id="rId20" Type="http://schemas.openxmlformats.org/officeDocument/2006/relationships/tags" Target="../tags/tag288.xml"/><Relationship Id="rId21" Type="http://schemas.openxmlformats.org/officeDocument/2006/relationships/tags" Target="../tags/tag289.xml"/><Relationship Id="rId22" Type="http://schemas.openxmlformats.org/officeDocument/2006/relationships/tags" Target="../tags/tag290.xml"/><Relationship Id="rId23" Type="http://schemas.openxmlformats.org/officeDocument/2006/relationships/tags" Target="../tags/tag291.xml"/><Relationship Id="rId24" Type="http://schemas.openxmlformats.org/officeDocument/2006/relationships/tags" Target="../tags/tag292.xml"/><Relationship Id="rId25" Type="http://schemas.openxmlformats.org/officeDocument/2006/relationships/tags" Target="../tags/tag293.xml"/><Relationship Id="rId26" Type="http://schemas.openxmlformats.org/officeDocument/2006/relationships/tags" Target="../tags/tag294.xml"/><Relationship Id="rId27" Type="http://schemas.openxmlformats.org/officeDocument/2006/relationships/tags" Target="../tags/tag295.xml"/><Relationship Id="rId28" Type="http://schemas.openxmlformats.org/officeDocument/2006/relationships/tags" Target="../tags/tag296.xml"/><Relationship Id="rId29" Type="http://schemas.openxmlformats.org/officeDocument/2006/relationships/tags" Target="../tags/tag297.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tags" Target="../tags/tag345.xml"/><Relationship Id="rId14" Type="http://schemas.openxmlformats.org/officeDocument/2006/relationships/tags" Target="../tags/tag346.xml"/><Relationship Id="rId15" Type="http://schemas.openxmlformats.org/officeDocument/2006/relationships/tags" Target="../tags/tag347.xml"/><Relationship Id="rId16" Type="http://schemas.openxmlformats.org/officeDocument/2006/relationships/tags" Target="../tags/tag348.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建筑设计行业工作总结与展望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建筑设计行业概述</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建筑设计行业工作总结</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建筑设计行业发展趋势</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建筑设计行业未来展望</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建筑设计行业未来发展建议</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建筑设计行业概述</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行业定义与发展历程</a:t>
            </a:r>
            <a:endParaRPr altLang="en-US" lang="zh-CN"/>
          </a:p>
        </p:txBody>
      </p:sp>
      <p:sp>
        <p:nvSpPr>
          <p:cNvPr id="1048904"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06"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08"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10"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12"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14"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16"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行业定义：建筑设计行业是指从事建筑物的规划、设计、施工、管理等方面的专业服务行业</a:t>
            </a:r>
            <a:endParaRPr altLang="en-US" sz="1600" lang="zh-CN" spc="150">
              <a:solidFill>
                <a:schemeClr val="tx1">
                  <a:lumMod val="65000"/>
                  <a:lumOff val="35000"/>
                </a:schemeClr>
              </a:solidFill>
              <a:latin typeface="+mn-ea"/>
            </a:endParaRPr>
          </a:p>
        </p:txBody>
      </p:sp>
      <p:sp>
        <p:nvSpPr>
          <p:cNvPr id="1048918"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发展历程：建筑设计行业经历了从传统的手工绘图到现代的数字化设计的发展过程，同时随着科技的不断进步，行业也在不断变革和创新</a:t>
            </a:r>
            <a:endParaRPr altLang="en-US" sz="1600" lang="zh-CN" spc="150">
              <a:solidFill>
                <a:schemeClr val="tx1">
                  <a:lumMod val="65000"/>
                  <a:lumOff val="35000"/>
                </a:schemeClr>
              </a:solidFill>
              <a:latin typeface="+mn-ea"/>
            </a:endParaRPr>
          </a:p>
        </p:txBody>
      </p:sp>
      <p:sp>
        <p:nvSpPr>
          <p:cNvPr id="1048920"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行业特点：建筑设计行业具有专业性强、技术含量高、服务范围广等特点</a:t>
            </a:r>
            <a:endParaRPr altLang="en-US" sz="1600" lang="zh-CN" spc="150">
              <a:solidFill>
                <a:schemeClr val="tx1">
                  <a:lumMod val="65000"/>
                  <a:lumOff val="35000"/>
                </a:schemeClr>
              </a:solidFill>
              <a:latin typeface="+mn-ea"/>
            </a:endParaRPr>
          </a:p>
        </p:txBody>
      </p:sp>
      <p:sp>
        <p:nvSpPr>
          <p:cNvPr id="1048922"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行业发展趋势：随着城市化进程的加速和人们对建筑品质要求的提高，建筑设计行业将继续发展壮大，同时将更加注重绿色、环保、可持续等方面的要求</a:t>
            </a:r>
            <a:endParaRPr altLang="en-US" sz="1600" lang="zh-CN" spc="150">
              <a:solidFill>
                <a:schemeClr val="tx1">
                  <a:lumMod val="65000"/>
                  <a:lumOff val="35000"/>
                </a:schemeClr>
              </a:solidFill>
              <a:latin typeface="+mn-ea"/>
            </a:endParaRPr>
          </a:p>
        </p:txBody>
      </p:sp>
      <p:sp>
        <p:nvSpPr>
          <p:cNvPr id="1048924"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8" name="标题 1"/>
          <p:cNvSpPr>
            <a:spLocks noGrp="1"/>
          </p:cNvSpPr>
          <p:nvPr>
            <p:ph type="title"/>
          </p:nvPr>
        </p:nvSpPr>
        <p:spPr/>
        <p:txBody>
          <a:bodyPr/>
          <a:p>
            <a:r>
              <a:rPr altLang="en-US" lang="zh-CN"/>
              <a:t>行业规模与增长趋势</a:t>
            </a:r>
            <a:endParaRPr altLang="en-US" lang="zh-CN"/>
          </a:p>
        </p:txBody>
      </p:sp>
      <p:sp>
        <p:nvSpPr>
          <p:cNvPr id="104896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建筑设计行业规模：包括建筑设计公司的数量、规模和分布情况</a:t>
            </a:r>
            <a:endParaRPr altLang="en-US" dirty="0" sz="1200" lang="zh-CN" spc="150">
              <a:solidFill>
                <a:schemeClr val="tx1">
                  <a:lumMod val="65000"/>
                  <a:lumOff val="35000"/>
                </a:schemeClr>
              </a:solidFill>
              <a:latin typeface="+mn-ea"/>
              <a:sym typeface="+mn-ea"/>
            </a:endParaRPr>
          </a:p>
        </p:txBody>
      </p:sp>
      <p:sp>
        <p:nvSpPr>
          <p:cNvPr id="104896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建筑设计行业增长趋势：包括近年来建筑设计行业的增长情况、未来预测和影响因素</a:t>
            </a:r>
            <a:endParaRPr altLang="en-US" dirty="0" sz="1200" lang="zh-CN" spc="150">
              <a:solidFill>
                <a:schemeClr val="tx1">
                  <a:lumMod val="65000"/>
                  <a:lumOff val="35000"/>
                </a:schemeClr>
              </a:solidFill>
              <a:latin typeface="+mn-ea"/>
              <a:sym typeface="+mn-ea"/>
            </a:endParaRPr>
          </a:p>
        </p:txBody>
      </p:sp>
      <p:sp>
        <p:nvSpPr>
          <p:cNvPr id="104896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建筑设计行业在国民经济中的地位：包括建筑设计行业对国民经济的贡献、与其他行业的关系等</a:t>
            </a:r>
            <a:endParaRPr altLang="en-US" dirty="0" sz="1200" lang="zh-CN" spc="150">
              <a:solidFill>
                <a:schemeClr val="tx1">
                  <a:lumMod val="65000"/>
                  <a:lumOff val="35000"/>
                </a:schemeClr>
              </a:solidFill>
              <a:latin typeface="+mn-ea"/>
              <a:sym typeface="+mn-ea"/>
            </a:endParaRPr>
          </a:p>
        </p:txBody>
      </p:sp>
      <p:sp>
        <p:nvSpPr>
          <p:cNvPr id="104896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建筑设计行业的未来发展趋势：包括技术创新、市场需求变化、政策法规变化等对建筑设计行业的影响和挑战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0" name="标题 1"/>
          <p:cNvSpPr>
            <a:spLocks noGrp="1"/>
          </p:cNvSpPr>
          <p:nvPr>
            <p:ph type="title"/>
          </p:nvPr>
        </p:nvSpPr>
        <p:spPr/>
        <p:txBody>
          <a:bodyPr/>
          <a:p>
            <a:r>
              <a:rPr altLang="en-US" lang="zh-CN"/>
              <a:t>行业主要特点</a:t>
            </a:r>
            <a:endParaRPr altLang="en-US" lang="zh-CN"/>
          </a:p>
        </p:txBody>
      </p:sp>
      <p:sp>
        <p:nvSpPr>
          <p:cNvPr id="10490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建筑设计行业是一个高度竞争和多元化的领域</a:t>
            </a:r>
            <a:endParaRPr altLang="en-US" dirty="0" sz="2000" lang="zh-CN" spc="150">
              <a:solidFill>
                <a:schemeClr val="tx1">
                  <a:lumMod val="85000"/>
                  <a:lumOff val="15000"/>
                </a:schemeClr>
              </a:solidFill>
              <a:latin typeface="+mn-ea"/>
              <a:sym typeface="+mn-ea"/>
            </a:endParaRPr>
          </a:p>
        </p:txBody>
      </p:sp>
      <p:sp>
        <p:nvSpPr>
          <p:cNvPr id="10490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行业主要特点包括创新性、艺术性、技术性和经济性</a:t>
            </a:r>
            <a:endParaRPr altLang="en-US" dirty="0" sz="2000" lang="zh-CN" spc="150">
              <a:solidFill>
                <a:schemeClr val="tx1">
                  <a:lumMod val="85000"/>
                  <a:lumOff val="15000"/>
                </a:schemeClr>
              </a:solidFill>
              <a:latin typeface="+mn-ea"/>
              <a:sym typeface="+mn-ea"/>
            </a:endParaRPr>
          </a:p>
        </p:txBody>
      </p:sp>
      <p:sp>
        <p:nvSpPr>
          <p:cNvPr id="10490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建筑设计行业需要不断适应市场需求和技术发展</a:t>
            </a:r>
            <a:endParaRPr altLang="en-US" dirty="0" sz="2000" lang="zh-CN" spc="150">
              <a:solidFill>
                <a:schemeClr val="tx1">
                  <a:lumMod val="85000"/>
                  <a:lumOff val="15000"/>
                </a:schemeClr>
              </a:solidFill>
              <a:latin typeface="+mn-ea"/>
              <a:sym typeface="+mn-ea"/>
            </a:endParaRPr>
          </a:p>
        </p:txBody>
      </p:sp>
      <p:sp>
        <p:nvSpPr>
          <p:cNvPr id="10490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建筑设计行业需要不断提高设计水平和质量标准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58" name="标题"/>
          <p:cNvSpPr>
            <a:spLocks noGrp="1"/>
          </p:cNvSpPr>
          <p:nvPr>
            <p:ph type="title"/>
            <p:custDataLst>
              <p:tags r:id="rId1"/>
            </p:custDataLst>
          </p:nvPr>
        </p:nvSpPr>
        <p:spPr>
          <a:xfrm>
            <a:off x="825361" y="3133103"/>
            <a:ext cx="6367550" cy="1743697"/>
          </a:xfrm>
        </p:spPr>
        <p:txBody>
          <a:bodyPr/>
          <a:p>
            <a:r>
              <a:rPr altLang="en-US" lang="zh-CN"/>
              <a:t>建筑设计行业工作总结</a:t>
            </a:r>
            <a:endParaRPr altLang="en-US" lang="zh-CN"/>
          </a:p>
        </p:txBody>
      </p:sp>
      <p:sp>
        <p:nvSpPr>
          <p:cNvPr id="104906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工作内容与成果</a:t>
            </a:r>
            <a:endParaRPr altLang="en-US" lang="zh-CN"/>
          </a:p>
        </p:txBody>
      </p:sp>
      <p:sp>
        <p:nvSpPr>
          <p:cNvPr id="104911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质量把控与验收</a:t>
            </a:r>
            <a:endParaRPr altLang="en-US" dirty="0" sz="1200" lang="zh-CN" spc="150">
              <a:solidFill>
                <a:srgbClr val="FFFFFF"/>
              </a:solidFill>
              <a:latin typeface="+mn-ea"/>
              <a:sym typeface="+mn-ea"/>
            </a:endParaRPr>
          </a:p>
        </p:txBody>
      </p:sp>
      <p:sp>
        <p:nvSpPr>
          <p:cNvPr id="104912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施工图设计与深化</a:t>
            </a:r>
            <a:endParaRPr altLang="en-US" dirty="0" sz="1200" lang="zh-CN" spc="150">
              <a:solidFill>
                <a:schemeClr val="tx1">
                  <a:lumMod val="65000"/>
                  <a:lumOff val="35000"/>
                </a:schemeClr>
              </a:solidFill>
              <a:latin typeface="+mn-ea"/>
              <a:sym typeface="+mn-ea"/>
            </a:endParaRPr>
          </a:p>
        </p:txBody>
      </p:sp>
      <p:sp>
        <p:nvSpPr>
          <p:cNvPr id="104912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方案设计与优化</a:t>
            </a:r>
            <a:endParaRPr altLang="en-US" dirty="0" sz="1200" lang="zh-CN" spc="150">
              <a:solidFill>
                <a:srgbClr val="FFFFFF"/>
              </a:solidFill>
              <a:latin typeface="+mn-ea"/>
              <a:sym typeface="+mn-ea"/>
            </a:endParaRPr>
          </a:p>
        </p:txBody>
      </p:sp>
      <p:sp>
        <p:nvSpPr>
          <p:cNvPr id="104913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建筑设计项目承接与洽谈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工作难点与挑战</a:t>
            </a:r>
            <a:endParaRPr altLang="en-US" lang="zh-CN"/>
          </a:p>
        </p:txBody>
      </p:sp>
      <p:sp>
        <p:nvSpPr>
          <p:cNvPr id="10491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客户需求多样化，难以满足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设计师工作压力大，需要不断学习和提升</a:t>
            </a:r>
            <a:endParaRPr dirty="0" sz="2000" err="1">
              <a:solidFill>
                <a:schemeClr val="tx1">
                  <a:lumMod val="75000"/>
                  <a:lumOff val="25000"/>
                </a:schemeClr>
              </a:solidFill>
              <a:latin typeface="+mn-ea"/>
              <a:ea typeface="+mn-ea"/>
              <a:cs typeface="+mn-ea"/>
              <a:sym typeface="+mn-lt"/>
            </a:endParaRPr>
          </a:p>
        </p:txBody>
      </p:sp>
      <p:sp>
        <p:nvSpPr>
          <p:cNvPr id="10491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行业法规和规范不断更新，需要不断适应和调整</a:t>
            </a:r>
            <a:endParaRPr dirty="0" sz="2000" err="1">
              <a:solidFill>
                <a:schemeClr val="tx1">
                  <a:lumMod val="75000"/>
                  <a:lumOff val="25000"/>
                </a:schemeClr>
              </a:solidFill>
              <a:latin typeface="+mn-ea"/>
              <a:ea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行业竞争激烈，项目获取难度大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工作经验与教训</a:t>
            </a:r>
            <a:endParaRPr altLang="en-US" lang="zh-CN"/>
          </a:p>
        </p:txBody>
      </p:sp>
      <p:sp>
        <p:nvSpPr>
          <p:cNvPr id="104924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建筑设计行业的工作流程和规范</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遇到的问题和解决方案</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不断学习和提升自己的能力</a:t>
            </a:r>
            <a:endParaRPr altLang="en-US" dirty="0" sz="1200" lang="zh-CN" spc="150">
              <a:solidFill>
                <a:schemeClr val="tx1">
                  <a:lumMod val="65000"/>
                  <a:lumOff val="35000"/>
                </a:schemeClr>
              </a:solidFill>
              <a:latin typeface="+mn-ea"/>
              <a:sym typeface="+mn-ea"/>
            </a:endParaRPr>
          </a:p>
        </p:txBody>
      </p:sp>
      <p:sp>
        <p:nvSpPr>
          <p:cNvPr id="104929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团队合作与沟通的重要性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4" name="标题"/>
          <p:cNvSpPr>
            <a:spLocks noGrp="1"/>
          </p:cNvSpPr>
          <p:nvPr>
            <p:ph type="title"/>
            <p:custDataLst>
              <p:tags r:id="rId1"/>
            </p:custDataLst>
          </p:nvPr>
        </p:nvSpPr>
        <p:spPr>
          <a:xfrm>
            <a:off x="825361" y="3133103"/>
            <a:ext cx="6367550" cy="1743697"/>
          </a:xfrm>
        </p:spPr>
        <p:txBody>
          <a:bodyPr/>
          <a:p>
            <a:r>
              <a:rPr altLang="en-US" lang="zh-CN"/>
              <a:t>建筑设计行业发展趋势</a:t>
            </a:r>
            <a:endParaRPr altLang="en-US" lang="zh-CN"/>
          </a:p>
        </p:txBody>
      </p:sp>
      <p:sp>
        <p:nvSpPr>
          <p:cNvPr id="104932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76" name="标题 1"/>
          <p:cNvSpPr>
            <a:spLocks noGrp="1"/>
          </p:cNvSpPr>
          <p:nvPr>
            <p:ph type="title"/>
          </p:nvPr>
        </p:nvSpPr>
        <p:spPr/>
        <p:txBody>
          <a:bodyPr/>
          <a:p>
            <a:r>
              <a:rPr altLang="en-US" lang="zh-CN"/>
              <a:t>市场需求变化趋势</a:t>
            </a:r>
            <a:endParaRPr altLang="en-US" lang="zh-CN"/>
          </a:p>
        </p:txBody>
      </p:sp>
      <p:sp>
        <p:nvSpPr>
          <p:cNvPr id="104937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城市化进程加速，建筑需求持续增长</a:t>
            </a:r>
            <a:endParaRPr altLang="en-US" dirty="0" sz="1200" lang="zh-CN" spc="150">
              <a:solidFill>
                <a:schemeClr val="tx1">
                  <a:lumMod val="65000"/>
                  <a:lumOff val="35000"/>
                </a:schemeClr>
              </a:solidFill>
              <a:latin typeface="+mn-ea"/>
              <a:sym typeface="+mn-ea"/>
            </a:endParaRPr>
          </a:p>
        </p:txBody>
      </p:sp>
      <p:sp>
        <p:nvSpPr>
          <p:cNvPr id="104941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多元化、个性化需求对建筑设计行业提出更高要求</a:t>
            </a:r>
            <a:endParaRPr altLang="en-US" dirty="0" sz="1200" lang="zh-CN" spc="150">
              <a:solidFill>
                <a:schemeClr val="tx1">
                  <a:lumMod val="65000"/>
                  <a:lumOff val="35000"/>
                </a:schemeClr>
              </a:solidFill>
              <a:latin typeface="+mn-ea"/>
              <a:sym typeface="+mn-ea"/>
            </a:endParaRPr>
          </a:p>
        </p:txBody>
      </p:sp>
      <p:sp>
        <p:nvSpPr>
          <p:cNvPr id="104941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智能化、数字化技术推动建筑设计行业转型升级</a:t>
            </a:r>
            <a:endParaRPr altLang="en-US" dirty="0" sz="1200" lang="zh-CN" spc="150">
              <a:solidFill>
                <a:schemeClr val="tx1">
                  <a:lumMod val="65000"/>
                  <a:lumOff val="35000"/>
                </a:schemeClr>
              </a:solidFill>
              <a:latin typeface="+mn-ea"/>
              <a:sym typeface="+mn-ea"/>
            </a:endParaRPr>
          </a:p>
        </p:txBody>
      </p:sp>
      <p:sp>
        <p:nvSpPr>
          <p:cNvPr id="104942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绿色建筑、节能建筑成为主流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54" name="标题 1"/>
          <p:cNvSpPr>
            <a:spLocks noGrp="1"/>
          </p:cNvSpPr>
          <p:nvPr>
            <p:ph type="title"/>
          </p:nvPr>
        </p:nvSpPr>
        <p:spPr/>
        <p:txBody>
          <a:bodyPr/>
          <a:p>
            <a:r>
              <a:rPr altLang="en-US" lang="zh-CN"/>
              <a:t>技术创新趋势</a:t>
            </a:r>
            <a:endParaRPr altLang="en-US" lang="zh-CN"/>
          </a:p>
        </p:txBody>
      </p:sp>
      <p:sp>
        <p:nvSpPr>
          <p:cNvPr id="10494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智能化技术：人工智能、大数据等技术在建筑设计行业的应用将逐渐普及</a:t>
            </a:r>
            <a:endParaRPr altLang="en-US" sz="1400" lang="zh-CN" spc="150">
              <a:solidFill>
                <a:schemeClr val="tx1"/>
              </a:solidFill>
              <a:effectLst/>
              <a:latin typeface="+mn-ea"/>
              <a:sym typeface="+mn-ea"/>
            </a:endParaRPr>
          </a:p>
        </p:txBody>
      </p:sp>
      <p:sp>
        <p:nvSpPr>
          <p:cNvPr id="10494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数字化技术：建筑设计行业将更加依赖数字化技术，如BIM（建筑信息模型）等</a:t>
            </a:r>
            <a:endParaRPr altLang="en-US" dirty="0" sz="1400" lang="zh-CN" spc="150">
              <a:solidFill>
                <a:schemeClr val="tx1"/>
              </a:solidFill>
              <a:effectLst/>
              <a:latin typeface="+mn-ea"/>
              <a:sym typeface="+mn-ea"/>
            </a:endParaRPr>
          </a:p>
        </p:txBody>
      </p:sp>
      <p:sp>
        <p:nvSpPr>
          <p:cNvPr id="10494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可持续技术：随着环保意识的提高，建筑设计行业将更加注重可持续技术，如绿色建筑、可再生能源等</a:t>
            </a:r>
            <a:endParaRPr altLang="en-US" sz="1400" lang="zh-CN" spc="150">
              <a:solidFill>
                <a:schemeClr val="tx1"/>
              </a:solidFill>
              <a:effectLst/>
              <a:latin typeface="+mn-ea"/>
              <a:sym typeface="+mn-ea"/>
            </a:endParaRPr>
          </a:p>
        </p:txBody>
      </p:sp>
      <p:sp>
        <p:nvSpPr>
          <p:cNvPr id="10494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定制化设计：随着消费者需求的多样化，建筑设计行业将更加注重个性化定制设计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行业竞争格局变化趋势</a:t>
            </a:r>
            <a:endParaRPr altLang="en-US" lang="zh-CN"/>
          </a:p>
        </p:txBody>
      </p:sp>
      <p:sp>
        <p:nvSpPr>
          <p:cNvPr id="104950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建筑设计行业市场规模不断扩大，竞争日益激烈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行业整合加速，大型企业逐渐占据主导地位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跨界合作成为趋势，建筑设计与其他领域融合发展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数字化、智能化技术应用推动行业转型升级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2" name="标题"/>
          <p:cNvSpPr>
            <a:spLocks noGrp="1"/>
          </p:cNvSpPr>
          <p:nvPr>
            <p:ph type="title"/>
            <p:custDataLst>
              <p:tags r:id="rId1"/>
            </p:custDataLst>
          </p:nvPr>
        </p:nvSpPr>
        <p:spPr>
          <a:xfrm>
            <a:off x="825361" y="3133103"/>
            <a:ext cx="6367550" cy="1743697"/>
          </a:xfrm>
        </p:spPr>
        <p:txBody>
          <a:bodyPr/>
          <a:p>
            <a:r>
              <a:rPr altLang="en-US" lang="zh-CN"/>
              <a:t>建筑设计行业未来展望</a:t>
            </a:r>
            <a:endParaRPr altLang="en-US" lang="zh-CN"/>
          </a:p>
        </p:txBody>
      </p:sp>
      <p:sp>
        <p:nvSpPr>
          <p:cNvPr id="104956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行业发展趋势预测</a:t>
            </a:r>
            <a:endParaRPr altLang="en-US" lang="zh-CN"/>
          </a:p>
        </p:txBody>
      </p:sp>
      <p:sp>
        <p:nvSpPr>
          <p:cNvPr id="104961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多元化与个性化：随着消费者需求的多样化，建筑设计行业将更加注重多元化和个性化设计，满足不同客户的需求。</a:t>
            </a:r>
            <a:endParaRPr altLang="en-US" dirty="0" sz="2400" lang="zh-CN">
              <a:latin typeface="+mn-ea"/>
              <a:ea typeface="+mn-ea"/>
            </a:endParaRPr>
          </a:p>
        </p:txBody>
      </p:sp>
      <p:sp>
        <p:nvSpPr>
          <p:cNvPr id="104963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跨界合作与创新：建筑设计行业将加强与其他领域的跨界合作，推动创新和变革，为行业发展注入新的活力。</a:t>
            </a:r>
            <a:endParaRPr altLang="en-US" dirty="0" sz="2400" lang="zh-CN">
              <a:latin typeface="+mn-ea"/>
              <a:ea typeface="+mn-ea"/>
            </a:endParaRPr>
          </a:p>
        </p:txBody>
      </p:sp>
      <p:sp>
        <p:nvSpPr>
          <p:cNvPr id="104963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数字化与智能化：建筑设计行业将更加注重数字化和智能化技术的应用，提高设计效率和质量。</a:t>
            </a:r>
            <a:endParaRPr altLang="en-US" dirty="0" sz="2400" lang="zh-CN">
              <a:latin typeface="+mn-ea"/>
              <a:ea typeface="+mn-ea"/>
            </a:endParaRPr>
          </a:p>
        </p:txBody>
      </p:sp>
      <p:sp>
        <p:nvSpPr>
          <p:cNvPr id="104963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绿色环保：随着环保意识的提高，建筑设计行业将更加注重绿色环保理念，推广绿色建筑和可持续设计。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行业未来发展方向</a:t>
            </a:r>
            <a:endParaRPr altLang="en-US" lang="zh-CN"/>
          </a:p>
        </p:txBody>
      </p:sp>
      <p:sp>
        <p:nvSpPr>
          <p:cNvPr id="104967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8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0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数字化与智能化：利用先进技术提高设计效率和质量</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跨界合作：与其他领域进行合作，拓展业务范围和领域</a:t>
            </a:r>
            <a:endParaRPr altLang="en-US" dirty="0" sz="1200" lang="zh-CN" spc="150">
              <a:solidFill>
                <a:schemeClr val="tx1">
                  <a:lumMod val="65000"/>
                  <a:lumOff val="35000"/>
                </a:schemeClr>
              </a:solidFill>
              <a:latin typeface="+mn-ea"/>
              <a:sym typeface="+mn-ea"/>
            </a:endParaRPr>
          </a:p>
        </p:txBody>
      </p:sp>
      <p:sp>
        <p:nvSpPr>
          <p:cNvPr id="104971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人文关怀：关注人类需求，提升人居环境舒适度</a:t>
            </a:r>
            <a:endParaRPr altLang="en-US" dirty="0" sz="1200" lang="zh-CN" spc="150">
              <a:solidFill>
                <a:schemeClr val="tx1">
                  <a:lumMod val="65000"/>
                  <a:lumOff val="35000"/>
                </a:schemeClr>
              </a:solidFill>
              <a:latin typeface="+mn-ea"/>
              <a:sym typeface="+mn-ea"/>
            </a:endParaRPr>
          </a:p>
        </p:txBody>
      </p:sp>
      <p:sp>
        <p:nvSpPr>
          <p:cNvPr id="104971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绿色环保：注重可持续发展，推广绿色建筑和生态设计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50" name="标题 1"/>
          <p:cNvSpPr>
            <a:spLocks noGrp="1"/>
          </p:cNvSpPr>
          <p:nvPr>
            <p:ph type="title"/>
          </p:nvPr>
        </p:nvSpPr>
        <p:spPr/>
        <p:txBody>
          <a:bodyPr/>
          <a:p>
            <a:r>
              <a:rPr altLang="en-US" lang="zh-CN"/>
              <a:t>行业未来发展机遇与挑战</a:t>
            </a:r>
            <a:endParaRPr altLang="en-US" lang="zh-CN"/>
          </a:p>
        </p:txBody>
      </p:sp>
      <p:sp>
        <p:nvSpPr>
          <p:cNvPr id="104975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机遇：随着城市化进程的加速和人们对美好生活的追求，建筑设计行业将迎来更多的发展机遇</a:t>
            </a:r>
            <a:endParaRPr altLang="en-US" dirty="0" sz="1200" lang="zh-CN" spc="150">
              <a:solidFill>
                <a:schemeClr val="tx1">
                  <a:lumMod val="65000"/>
                  <a:lumOff val="35000"/>
                </a:schemeClr>
              </a:solidFill>
              <a:latin typeface="+mn-ea"/>
              <a:sym typeface="+mn-ea"/>
            </a:endParaRPr>
          </a:p>
        </p:txBody>
      </p:sp>
      <p:sp>
        <p:nvSpPr>
          <p:cNvPr id="104975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挑战：随着科技的不断进步和环保意识的提高，建筑设计行业将面临更多的挑战和压力</a:t>
            </a:r>
            <a:endParaRPr altLang="en-US" dirty="0" sz="1200" lang="zh-CN" spc="150">
              <a:solidFill>
                <a:schemeClr val="tx1">
                  <a:lumMod val="65000"/>
                  <a:lumOff val="35000"/>
                </a:schemeClr>
              </a:solidFill>
              <a:latin typeface="+mn-ea"/>
              <a:sym typeface="+mn-ea"/>
            </a:endParaRPr>
          </a:p>
        </p:txBody>
      </p:sp>
      <p:sp>
        <p:nvSpPr>
          <p:cNvPr id="104975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创新：建筑设计行业需要不断创新，提高设计水平和质量，以满足市场需求和客户要求</a:t>
            </a:r>
            <a:endParaRPr altLang="en-US" dirty="0" sz="1200" lang="zh-CN" spc="150">
              <a:solidFill>
                <a:schemeClr val="tx1">
                  <a:lumMod val="65000"/>
                  <a:lumOff val="35000"/>
                </a:schemeClr>
              </a:solidFill>
              <a:latin typeface="+mn-ea"/>
              <a:sym typeface="+mn-ea"/>
            </a:endParaRPr>
          </a:p>
        </p:txBody>
      </p:sp>
      <p:sp>
        <p:nvSpPr>
          <p:cNvPr id="104975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合作：建筑设计行业需要加强与其他行业的合作，共同推动行业的发展和进步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92" name="标题"/>
          <p:cNvSpPr>
            <a:spLocks noGrp="1"/>
          </p:cNvSpPr>
          <p:nvPr>
            <p:ph type="title"/>
            <p:custDataLst>
              <p:tags r:id="rId1"/>
            </p:custDataLst>
          </p:nvPr>
        </p:nvSpPr>
        <p:spPr>
          <a:xfrm>
            <a:off x="825361" y="3133103"/>
            <a:ext cx="6367550" cy="1743697"/>
          </a:xfrm>
        </p:spPr>
        <p:txBody>
          <a:bodyPr/>
          <a:p>
            <a:r>
              <a:rPr altLang="en-US" lang="zh-CN"/>
              <a:t>建筑设计行业未来发展建议</a:t>
            </a:r>
            <a:endParaRPr altLang="en-US" lang="zh-CN"/>
          </a:p>
        </p:txBody>
      </p:sp>
      <p:sp>
        <p:nvSpPr>
          <p:cNvPr id="104979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提高技术创新能力</a:t>
            </a:r>
            <a:endParaRPr altLang="en-US" lang="zh-CN"/>
          </a:p>
        </p:txBody>
      </p:sp>
      <p:sp>
        <p:nvSpPr>
          <p:cNvPr id="10498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加大研发投入，提高技术创新能力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加强人才培养，提高技术创新能力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推动产学研合作，提高技术创新能力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鼓励创新思维，提高技术创新能力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加强人才培养与引进</a:t>
            </a:r>
            <a:endParaRPr altLang="en-US" lang="zh-CN"/>
          </a:p>
        </p:txBody>
      </p:sp>
      <p:sp>
        <p:nvSpPr>
          <p:cNvPr id="10499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建立建筑设计人才库：通过建立人才库，将优秀的设计师聚集在一起，为行业发展提供更多的人才支持</a:t>
            </a:r>
            <a:endParaRPr altLang="zh-CN" dirty="0" lang="en-US">
              <a:solidFill>
                <a:schemeClr val="dk1">
                  <a:lumMod val="80000"/>
                  <a:lumOff val="20000"/>
                </a:schemeClr>
              </a:solidFill>
              <a:latin typeface="+mn-ea"/>
              <a:sym typeface="+mn-ea"/>
            </a:endParaRPr>
          </a:p>
        </p:txBody>
      </p:sp>
      <p:sp>
        <p:nvSpPr>
          <p:cNvPr id="10499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重视建筑设计人才的培养：通过高校教育、职业培训等方式提高建筑设计人才的专业素质和技能水平</a:t>
            </a:r>
            <a:endParaRPr altLang="en-US" dirty="0" lang="zh-CN">
              <a:solidFill>
                <a:schemeClr val="dk1">
                  <a:lumMod val="80000"/>
                  <a:lumOff val="20000"/>
                </a:schemeClr>
              </a:solidFill>
              <a:latin typeface="+mn-ea"/>
              <a:sym typeface="+mn-ea"/>
            </a:endParaRPr>
          </a:p>
        </p:txBody>
      </p:sp>
      <p:sp>
        <p:nvSpPr>
          <p:cNvPr id="10499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加强建筑设计人才的引进：通过优惠政策、提高待遇等方式吸引更多的建筑设计人才加入到行业中来</a:t>
            </a:r>
            <a:endParaRPr altLang="en-US" dirty="0" lang="zh-CN">
              <a:solidFill>
                <a:schemeClr val="dk1">
                  <a:lumMod val="80000"/>
                  <a:lumOff val="20000"/>
                </a:schemeClr>
              </a:solidFill>
              <a:latin typeface="+mn-ea"/>
              <a:sym typeface="+mn-ea"/>
            </a:endParaRPr>
          </a:p>
        </p:txBody>
      </p:sp>
      <p:sp>
        <p:nvSpPr>
          <p:cNvPr id="10499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加强国际交流与合作：通过国际交流与合作，引进国外先进的设计理念和技术，提高国内建筑设计行业的整体水平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推动绿色建筑发展</a:t>
            </a:r>
            <a:endParaRPr altLang="en-US" lang="zh-CN"/>
          </a:p>
        </p:txBody>
      </p:sp>
      <p:sp>
        <p:nvSpPr>
          <p:cNvPr id="10499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绿色建筑技术：应用先进的节能、减排技术，提高建筑物的能源利用效率</a:t>
            </a:r>
            <a:endParaRPr altLang="zh-CN" dirty="0" lang="en-US">
              <a:solidFill>
                <a:schemeClr val="dk1">
                  <a:lumMod val="80000"/>
                  <a:lumOff val="20000"/>
                </a:schemeClr>
              </a:solidFill>
              <a:latin typeface="+mn-ea"/>
              <a:sym typeface="+mn-ea"/>
            </a:endParaRPr>
          </a:p>
        </p:txBody>
      </p:sp>
      <p:sp>
        <p:nvSpPr>
          <p:cNvPr id="10499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绿色建筑理念：倡导环保、节能、可持续发展的建筑设计理念</a:t>
            </a:r>
            <a:endParaRPr altLang="en-US" dirty="0" lang="zh-CN">
              <a:solidFill>
                <a:schemeClr val="dk1">
                  <a:lumMod val="80000"/>
                  <a:lumOff val="20000"/>
                </a:schemeClr>
              </a:solidFill>
              <a:latin typeface="+mn-ea"/>
              <a:sym typeface="+mn-ea"/>
            </a:endParaRPr>
          </a:p>
        </p:txBody>
      </p:sp>
      <p:sp>
        <p:nvSpPr>
          <p:cNvPr id="10499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绿色建筑材料：采用环保、可再生、低能耗的建筑材料</a:t>
            </a:r>
            <a:endParaRPr altLang="en-US" dirty="0" lang="zh-CN">
              <a:solidFill>
                <a:schemeClr val="dk1">
                  <a:lumMod val="80000"/>
                  <a:lumOff val="20000"/>
                </a:schemeClr>
              </a:solidFill>
              <a:latin typeface="+mn-ea"/>
              <a:sym typeface="+mn-ea"/>
            </a:endParaRPr>
          </a:p>
        </p:txBody>
      </p:sp>
      <p:sp>
        <p:nvSpPr>
          <p:cNvPr id="10499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政策支持：政府加大对绿色建筑发展的政策支持力度，推动行业可持续发展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加强国际合作与交流</a:t>
            </a:r>
            <a:endParaRPr altLang="en-US" lang="zh-CN"/>
          </a:p>
        </p:txBody>
      </p:sp>
      <p:sp>
        <p:nvSpPr>
          <p:cNvPr id="10500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学习借鉴国际先进的设计理念和技术，提高本土建筑设计水平</a:t>
            </a:r>
            <a:endParaRPr altLang="zh-CN" dirty="0" lang="en-US">
              <a:solidFill>
                <a:schemeClr val="dk1">
                  <a:lumMod val="80000"/>
                  <a:lumOff val="20000"/>
                </a:schemeClr>
              </a:solidFill>
              <a:latin typeface="+mn-ea"/>
              <a:sym typeface="+mn-ea"/>
            </a:endParaRPr>
          </a:p>
        </p:txBody>
      </p:sp>
      <p:sp>
        <p:nvSpPr>
          <p:cNvPr id="10500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积极参与国际建筑设计竞赛和展览，提高行业知名度和影响力</a:t>
            </a:r>
            <a:endParaRPr altLang="en-US" dirty="0" lang="zh-CN">
              <a:solidFill>
                <a:schemeClr val="dk1">
                  <a:lumMod val="80000"/>
                  <a:lumOff val="20000"/>
                </a:schemeClr>
              </a:solidFill>
              <a:latin typeface="+mn-ea"/>
              <a:sym typeface="+mn-ea"/>
            </a:endParaRPr>
          </a:p>
        </p:txBody>
      </p:sp>
      <p:sp>
        <p:nvSpPr>
          <p:cNvPr id="10500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加强与国际建筑设计机构和企业的合作与交流，共同推动行业发展</a:t>
            </a:r>
            <a:endParaRPr altLang="en-US" dirty="0" lang="zh-CN">
              <a:solidFill>
                <a:schemeClr val="dk1">
                  <a:lumMod val="80000"/>
                  <a:lumOff val="20000"/>
                </a:schemeClr>
              </a:solidFill>
              <a:latin typeface="+mn-ea"/>
              <a:sym typeface="+mn-ea"/>
            </a:endParaRPr>
          </a:p>
        </p:txBody>
      </p:sp>
      <p:sp>
        <p:nvSpPr>
          <p:cNvPr id="10500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推动本土建筑设计企业走出国门，拓展海外市场，提高国际竞争力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00"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102"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104"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3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0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5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0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8.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2023-12-17T13:52:58Z</dcterms:created>
  <dcterms:modified xsi:type="dcterms:W3CDTF">2023-12-17T13:52:58Z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eff32b6b49de4903bb1e017070129f90_21</vt:lpwstr>
  </property>
</Properties>
</file>