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959" r:id="rId1"/>
    <p:sldMasterId id="2147497996" r:id="rId2"/>
  </p:sldMasterIdLst>
  <p:notesMasterIdLst>
    <p:notesMasterId r:id="rId3"/>
  </p:notesMasterIdLst>
  <p:sldIdLst>
    <p:sldId id="7083" r:id="rId4"/>
    <p:sldId id="7086" r:id="rId5"/>
    <p:sldId id="7089" r:id="rId6"/>
    <p:sldId id="7092" r:id="rId7"/>
    <p:sldId id="7098" r:id="rId9"/>
    <p:sldId id="7101" r:id="rId10"/>
    <p:sldId id="7104" r:id="rId11"/>
    <p:sldId id="7107" r:id="rId12"/>
    <p:sldId id="7110" r:id="rId13"/>
    <p:sldId id="7116" r:id="rId15"/>
    <p:sldId id="7119" r:id="rId16"/>
    <p:sldId id="7122" r:id="rId17"/>
    <p:sldId id="7125" r:id="rId18"/>
    <p:sldId id="7128" r:id="rId19"/>
    <p:sldId id="7134" r:id="rId21"/>
    <p:sldId id="7137" r:id="rId22"/>
    <p:sldId id="7140" r:id="rId23"/>
    <p:sldId id="7143" r:id="rId24"/>
    <p:sldId id="7146" r:id="rId25"/>
    <p:sldId id="7152" r:id="rId27"/>
    <p:sldId id="7155" r:id="rId28"/>
    <p:sldId id="7158" r:id="rId29"/>
    <p:sldId id="7161" r:id="rId30"/>
    <p:sldId id="7164" r:id="rId31"/>
    <p:sldId id="7167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960" r:id="rId1"/>
    <p:sldLayoutId id="2147497961" r:id="rId2"/>
    <p:sldLayoutId id="2147497962" r:id="rId3"/>
    <p:sldLayoutId id="2147497963" r:id="rId4"/>
    <p:sldLayoutId id="2147497964" r:id="rId5"/>
    <p:sldLayoutId id="2147497965" r:id="rId6"/>
    <p:sldLayoutId id="2147497966" r:id="rId7"/>
    <p:sldLayoutId id="2147497967" r:id="rId8"/>
    <p:sldLayoutId id="2147497968" r:id="rId9"/>
    <p:sldLayoutId id="2147497969" r:id="rId10"/>
    <p:sldLayoutId id="21474979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997" r:id="rId1"/>
    <p:sldLayoutId id="2147497998" r:id="rId2"/>
    <p:sldLayoutId id="2147497999" r:id="rId3"/>
    <p:sldLayoutId id="2147498000" r:id="rId4"/>
    <p:sldLayoutId id="2147498001" r:id="rId5"/>
    <p:sldLayoutId id="2147498002" r:id="rId6"/>
    <p:sldLayoutId id="2147498003" r:id="rId7"/>
    <p:sldLayoutId id="2147498004" r:id="rId8"/>
    <p:sldLayoutId id="2147498005" r:id="rId9"/>
    <p:sldLayoutId id="2147498006" r:id="rId10"/>
    <p:sldLayoutId id="21474980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tags" Target="../tags/tag11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2024年教育行业工作总结与展望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工作亮点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存在问题与挑战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展望与建议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2024年教育行业整体情况</a:t>
            </a:r>
            <a:endParaRPr altLang="en-US" lang="zh-CN"/>
          </a:p>
        </p:txBody>
      </p:sp>
      <p:sp>
        <p:nvSpPr>
          <p:cNvPr id="1048974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行业规模：教育行业规模不断扩大，涵盖了学前教育、基础教育、高等教育、职业教育等多个领域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78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80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8982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政策环境：国家出台了一系列政策，推动教育行业的发展，如《关于进一步减轻义务教育阶段学生作业负担和校外培训负担的意见》等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86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88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8990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市场需求：随着社会经济的发展和人们受教育程度的提高，教育市场需求不断增长，尤其是线上教育和职业教育等领域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94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96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8998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竞争格局：教育行业竞争激烈，各大企业都在积极探索新的发展模式和业务模式，如在线教育、人工智能等技术的应用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02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04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数字化转型：教育行业不断推进数字化转型，提高教学效率和质量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在线教育崛起：在线教育成为教育行业的重要趋势，满足不同人群的学习需求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个性化教育：个性化教育逐渐成为主流，关注学生的个体差异和需求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跨界合作与创新：教育行业与其他领域进行跨界合作，推动教育创新发展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政策法规影响</a:t>
            </a:r>
            <a:endParaRPr altLang="en-US" lang="zh-CN"/>
          </a:p>
        </p:txBody>
      </p:sp>
      <p:sp>
        <p:nvSpPr>
          <p:cNvPr id="10490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政策法规对教育行业的影响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政策法规对教育行业发展的制约因素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政策法规对教育行业发展的未来展望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政策法规对教育行业发展的推动作用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市场竞争激烈，教育行业不断扩大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传统教育机构与新兴在线教育平台的竞争日益激烈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市场竞争格局将更加多元化和复杂化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线上教育市场迅速崛起，成为新的竞争焦点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工作亮点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创新教育模式</a:t>
            </a:r>
            <a:endParaRPr altLang="en-US" lang="zh-CN"/>
          </a:p>
        </p:txBody>
      </p:sp>
      <p:sp>
        <p:nvSpPr>
          <p:cNvPr id="10493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线上线下融合：利用互联网技术，实现线上线下的有机结合，提高教学效果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个性化教学：根据学生的特点和需求，采用个性化的教学方式，提高学生的学习体验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多元化评价：采用多种评价方式，包括考试、作业、课堂表现等，全面评价学生的学习成果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校企合作：与企业合作，共同培养人才，提高教育质量和就业率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提升教育质量</a:t>
            </a:r>
            <a:endParaRPr altLang="en-US" lang="zh-CN"/>
          </a:p>
        </p:txBody>
      </p:sp>
      <p:sp>
        <p:nvSpPr>
          <p:cNvPr id="10493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实施素质教育：注重学生的全面发展，提高综合素质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加强师资队伍建设：提高教师专业素养，优化教育资源配置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推进课程改革：更新教学内容，创新教学方式，提高教学效果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强化教育督导：加强对学校教育教学工作的监督和指导，确保教育质量稳步提升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推动教育公平</a:t>
            </a:r>
            <a:endParaRPr altLang="en-US" lang="zh-CN"/>
          </a:p>
        </p:txBody>
      </p:sp>
      <p:sp>
        <p:nvSpPr>
          <p:cNvPr id="10494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实施教育公平政策：通过制定和实施一系列教育公平政策，确保每个孩子都能获得平等的教育机会。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扩大优质教育资源：通过加大投入和引进优质教育资源，提高教育质量和水平，让更多孩子受益。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推进教育信息化：通过建设数字化教育平台和智能化教育系统，提高教育效率和质量，促进教育公平。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加强教师队伍建设：通过培训和引进优秀教师，提高教师素质和教学能力，为教育公平提供有力保障。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加强师资队伍建设</a:t>
            </a:r>
            <a:endParaRPr altLang="en-US" lang="zh-CN"/>
          </a:p>
        </p:txBody>
      </p:sp>
      <p:sp>
        <p:nvSpPr>
          <p:cNvPr id="10494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加强师资队伍建设：提高教师素质，加强教师培训和考核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推进教育信息化：利用信息技术手段，提高教学效果和效率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实施素质教育：注重学生的全面发展，加强德育、体育、美育等方面的教育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创新教育模式：探索新的教育模式，如在线教育、混合式教育等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存在问题与挑战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教育资源分配不均</a:t>
            </a:r>
            <a:endParaRPr altLang="en-US" lang="zh-CN"/>
          </a:p>
        </p:txBody>
      </p:sp>
      <p:sp>
        <p:nvSpPr>
          <p:cNvPr id="104959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教育资源浪费现象严重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优质教育资源匮乏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不同地区教育资源分配不均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城乡教育资源差距大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教育信息化程度不高</a:t>
            </a:r>
            <a:endParaRPr altLang="en-US" lang="zh-CN"/>
          </a:p>
        </p:txBody>
      </p:sp>
      <p:sp>
        <p:nvSpPr>
          <p:cNvPr id="10496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信息化基础设施建设滞后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信息化教学资源不足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教师信息化素养有待提高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信息化应用水平参差不齐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教育质量参差不齐</a:t>
            </a:r>
            <a:endParaRPr altLang="en-US" lang="zh-CN"/>
          </a:p>
        </p:txBody>
      </p:sp>
      <p:sp>
        <p:nvSpPr>
          <p:cNvPr id="10497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教育内容与实际需求脱节，缺乏实践性和创新性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不同地区、不同学校教育质量差异明显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优质教育资源不足，难以满足需求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教师素质参差不齐，影响教学质量和效果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教师队伍建设亟待加强</a:t>
            </a:r>
            <a:endParaRPr altLang="en-US" lang="zh-CN"/>
          </a:p>
        </p:txBody>
      </p:sp>
      <p:sp>
        <p:nvSpPr>
          <p:cNvPr id="10497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教师队伍素质参差不齐，亟待提高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当前教育行业教师队伍建设存在的问题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教师培训机制不完善，缺乏系统性和针对性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教师激励机制不足，影响工作积极性和投入度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展望与建议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深化教育改革，推动教育现代化</a:t>
            </a:r>
            <a:endParaRPr altLang="en-US" lang="zh-CN"/>
          </a:p>
        </p:txBody>
      </p:sp>
      <p:sp>
        <p:nvSpPr>
          <p:cNvPr id="10498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推进教育信息化：加强信息技术在教育领域的应用，提高教育质量和效率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改革教育体制：打破传统教育体制的束缚，建立更加灵活、开放、创新的教育体制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培养创新人才：注重培养学生的创新精神和实践能力，培养更多具有国际竞争力的优秀人才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加强教师队伍建设：提高教师素质和教学能力，为教育现代化提供有力保障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加强政策引导，促进教育公平</a:t>
            </a:r>
            <a:endParaRPr altLang="en-US" lang="zh-CN"/>
          </a:p>
        </p:txBody>
      </p:sp>
      <p:sp>
        <p:nvSpPr>
          <p:cNvPr id="10499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政策引导：政府应加大对教育行业的投入，制定相关政策，鼓励和支持教育公平的发展。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促进教育公平：通过改革教育体制、优化教育资源分配等方式，缩小城乡、区域、校际之间的教育差距，实现教育公平。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加强师资队伍建设：提高教师待遇，吸引更多优秀人才投身教育事业，提高教育质量。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推进数字化教育：利用现代信息技术手段，扩大优质教育资源覆盖面，让更多学生享受到优质教育资源。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加大投入力度，提升教育质量</a:t>
            </a:r>
            <a:endParaRPr altLang="en-US" lang="zh-CN"/>
          </a:p>
        </p:txBody>
      </p:sp>
      <p:sp>
        <p:nvSpPr>
          <p:cNvPr id="10499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加强教师队伍建设，提高教师素质和教学能力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增加教育经费投入，提高教育资源分配效率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推进教育信息化，利用现代科技手段提高教学效果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注重学生全面发展，加强素质教育和实践能力培养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加强教师队伍建设，提高教师素质</a:t>
            </a:r>
            <a:endParaRPr altLang="en-US" lang="zh-CN"/>
          </a:p>
        </p:txBody>
      </p:sp>
      <p:sp>
        <p:nvSpPr>
          <p:cNvPr id="10500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加强教师培训，提高教育教学能力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完善教师评价机制，激发教师工作热情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引进优秀人才，优化教师队伍结构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营造尊师重教氛围，提高教师社会地位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加强国际交流与合作，推动教育国际化发展</a:t>
            </a:r>
            <a:endParaRPr altLang="en-US" lang="zh-CN"/>
          </a:p>
        </p:txBody>
      </p:sp>
      <p:sp>
        <p:nvSpPr>
          <p:cNvPr id="10501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背景：随着全球化的加速，教育国际化已成为趋势，各国纷纷加强国际交流与合作，推动教育国际化发展。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意义：加强国际交流与合作，可以促进教育资源的共享，提高教育质量，培养具有国际视野和跨文化交流能力的人才，推动国家间的文化交流与合作。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措施：加强国际交流与合作，需要采取多种措施，如建立国际教育联盟、开展国际教育项目、引进国际先进教育理念和教学方法等。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展望：随着全球化的深入发展，教育国际化将更加重要。未来需要进一步加强国际交流与合作，推动教育国际化发展，为国家培养更多具有国际视野和跨文化交流能力的人才。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4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5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5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16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2023-12-17T10:15:51Z</dcterms:created>
  <dcterms:modified xsi:type="dcterms:W3CDTF">2023-12-17T10:15:51Z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e519f368b28c4067bf2191584654edf9_21</vt:lpwstr>
  </property>
</Properties>
</file>