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765" r:id="rId1"/>
    <p:sldMasterId id="2147496802" r:id="rId2"/>
  </p:sldMasterIdLst>
  <p:notesMasterIdLst>
    <p:notesMasterId r:id="rId3"/>
  </p:notesMasterIdLst>
  <p:sldIdLst>
    <p:sldId id="6407" r:id="rId4"/>
    <p:sldId id="6410" r:id="rId5"/>
    <p:sldId id="6413" r:id="rId6"/>
    <p:sldId id="6416" r:id="rId7"/>
    <p:sldId id="6419" r:id="rId8"/>
    <p:sldId id="6422" r:id="rId9"/>
    <p:sldId id="6425" r:id="rId10"/>
    <p:sldId id="6428" r:id="rId11"/>
    <p:sldId id="6431" r:id="rId12"/>
    <p:sldId id="6434" r:id="rId13"/>
    <p:sldId id="6437" r:id="rId14"/>
    <p:sldId id="6440" r:id="rId15"/>
    <p:sldId id="6443" r:id="rId16"/>
    <p:sldId id="6446" r:id="rId17"/>
    <p:sldId id="6449" r:id="rId18"/>
    <p:sldId id="6452" r:id="rId19"/>
    <p:sldId id="6455" r:id="rId20"/>
    <p:sldId id="6458" r:id="rId21"/>
    <p:sldId id="6461" r:id="rId22"/>
    <p:sldId id="6464" r:id="rId23"/>
    <p:sldId id="6467" r:id="rId24"/>
    <p:sldId id="6470" r:id="rId25"/>
    <p:sldId id="6473" r:id="rId26"/>
    <p:sldId id="6476" r:id="rId27"/>
    <p:sldId id="6479" r:id="rId28"/>
    <p:sldId id="6483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766" r:id="rId1"/>
    <p:sldLayoutId id="2147496767" r:id="rId2"/>
    <p:sldLayoutId id="2147496768" r:id="rId3"/>
    <p:sldLayoutId id="2147496769" r:id="rId4"/>
    <p:sldLayoutId id="2147496770" r:id="rId5"/>
    <p:sldLayoutId id="2147496771" r:id="rId6"/>
    <p:sldLayoutId id="2147496772" r:id="rId7"/>
    <p:sldLayoutId id="2147496773" r:id="rId8"/>
    <p:sldLayoutId id="2147496774" r:id="rId9"/>
    <p:sldLayoutId id="2147496775" r:id="rId10"/>
    <p:sldLayoutId id="214749677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03" r:id="rId1"/>
    <p:sldLayoutId id="2147496804" r:id="rId2"/>
    <p:sldLayoutId id="2147496805" r:id="rId3"/>
    <p:sldLayoutId id="2147496806" r:id="rId4"/>
    <p:sldLayoutId id="2147496807" r:id="rId5"/>
    <p:sldLayoutId id="2147496808" r:id="rId6"/>
    <p:sldLayoutId id="2147496809" r:id="rId7"/>
    <p:sldLayoutId id="2147496810" r:id="rId8"/>
    <p:sldLayoutId id="2147496811" r:id="rId9"/>
    <p:sldLayoutId id="2147496812" r:id="rId10"/>
    <p:sldLayoutId id="214749681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tags" Target="../tags/tag241.xml"/><Relationship Id="rId22" Type="http://schemas.openxmlformats.org/officeDocument/2006/relationships/tags" Target="../tags/tag242.xml"/><Relationship Id="rId23" Type="http://schemas.openxmlformats.org/officeDocument/2006/relationships/tags" Target="../tags/tag243.xml"/><Relationship Id="rId24" Type="http://schemas.openxmlformats.org/officeDocument/2006/relationships/tags" Target="../tags/tag244.xml"/><Relationship Id="rId25" Type="http://schemas.openxmlformats.org/officeDocument/2006/relationships/tags" Target="../tags/tag245.xml"/><Relationship Id="rId26" Type="http://schemas.openxmlformats.org/officeDocument/2006/relationships/tags" Target="../tags/tag246.xml"/><Relationship Id="rId27" Type="http://schemas.openxmlformats.org/officeDocument/2006/relationships/tags" Target="../tags/tag247.xml"/><Relationship Id="rId28" Type="http://schemas.openxmlformats.org/officeDocument/2006/relationships/tags" Target="../tags/tag248.xml"/><Relationship Id="rId29" Type="http://schemas.openxmlformats.org/officeDocument/2006/relationships/tags" Target="../tags/tag249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tags" Target="../tags/tag268.xml"/><Relationship Id="rId20" Type="http://schemas.openxmlformats.org/officeDocument/2006/relationships/tags" Target="../tags/tag269.xml"/><Relationship Id="rId21" Type="http://schemas.openxmlformats.org/officeDocument/2006/relationships/tags" Target="../tags/tag270.xml"/><Relationship Id="rId22" Type="http://schemas.openxmlformats.org/officeDocument/2006/relationships/tags" Target="../tags/tag271.xml"/><Relationship Id="rId23" Type="http://schemas.openxmlformats.org/officeDocument/2006/relationships/tags" Target="../tags/tag272.xml"/><Relationship Id="rId24" Type="http://schemas.openxmlformats.org/officeDocument/2006/relationships/tags" Target="../tags/tag273.xml"/><Relationship Id="rId25" Type="http://schemas.openxmlformats.org/officeDocument/2006/relationships/tags" Target="../tags/tag274.xml"/><Relationship Id="rId26" Type="http://schemas.openxmlformats.org/officeDocument/2006/relationships/tags" Target="../tags/tag275.xml"/><Relationship Id="rId27" Type="http://schemas.openxmlformats.org/officeDocument/2006/relationships/tags" Target="../tags/tag276.xml"/><Relationship Id="rId28" Type="http://schemas.openxmlformats.org/officeDocument/2006/relationships/tags" Target="../tags/tag277.xml"/><Relationship Id="rId29" Type="http://schemas.openxmlformats.org/officeDocument/2006/relationships/tags" Target="../tags/tag278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0000"/>
          </a:bodyPr>
          <a:p>
            <a:r>
              <a:rPr altLang="en-US" dirty="0" lang="zh-CN"/>
              <a:t>2024年销售行业跨境电商销售模式创新方案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跨境电商销售模式现状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创新方案的具体内容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创新方案的目标和原则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创新方案的实施步骤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创新方案的预期效果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1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跨境电商销售模式现状</a:t>
            </a:r>
            <a:endParaRPr altLang="en-US" dirty="0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跨境电商销售模式概述</a:t>
            </a:r>
            <a:endParaRPr altLang="en-US" lang="zh-CN"/>
          </a:p>
        </p:txBody>
      </p:sp>
      <p:sp>
        <p:nvSpPr>
          <p:cNvPr id="10489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跨境电商定义：指不同国家或地区的交易双方通过互联网、物流等方式实现商品或服务的跨国交易。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跨境电商销售模式：B2B、B2C、C2C等模式，其中B2B模式为主流。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跨境电商销售模式的优势：降低交易成本、扩大销售市场、提高品牌知名度等。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跨境电商销售模式的挑战：物流配送、支付结算、税收政策等。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跨境电商销售模式存在的问题</a:t>
            </a:r>
            <a:endParaRPr altLang="en-US" lang="zh-CN"/>
          </a:p>
        </p:txBody>
      </p:sp>
      <p:sp>
        <p:nvSpPr>
          <p:cNvPr id="10490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物流成本高昂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跨境支付不便捷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税收政策不明确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售后服务难以保障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跨境电商销售模式的发展趋势</a:t>
            </a:r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个性化定制成为主流：随着消费者需求的多样化，越来越多的企业开始提供个性化定制服务，以满足消费者的个性化需求。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62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 fontScale="77143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跨境电商与线下实体店结合：跨境电商和线下实体店各有优劣，因此，将两者结合的模式也逐渐成为一种趋势，消费者可以在线上浏览商品，然后在实体店体验和购买。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66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数字化转型加速：随着互联网技术的不断发展，越来越多的企业开始加速数字化转型，以适应消费者需求的变化。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070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社交电商的崛起：社交媒体平台已经成为人们日常生活中不可或缺的一部分，因此，利用社交媒体进行电商销售的模式也逐渐崛起。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创新方案的目标和原则</a:t>
            </a:r>
            <a:endParaRPr altLang="en-US" dirty="0" lang="zh-CN"/>
          </a:p>
        </p:txBody>
      </p:sp>
      <p:sp>
        <p:nvSpPr>
          <p:cNvPr id="10491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创新方案的目标</a:t>
            </a:r>
            <a:endParaRPr altLang="en-US" lang="zh-CN"/>
          </a:p>
        </p:txBody>
      </p:sp>
      <p:sp>
        <p:nvSpPr>
          <p:cNvPr id="10491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提高跨境电商销售效率和客户满意度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拓展销售渠道和市场覆盖范围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提升品牌知名度和竞争力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降低运营成本和风险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创新方案的原则</a:t>
            </a:r>
            <a:endParaRPr altLang="en-US" lang="zh-CN"/>
          </a:p>
        </p:txBody>
      </p:sp>
      <p:sp>
        <p:nvSpPr>
          <p:cNvPr id="10492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客户至上：以满足客户需求为首要原则，提供优质的产品和服务。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创新驱动：不断探索新的销售模式和策略，引领行业变革。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数据支撑：基于数据分析，精准定位目标客户，提高销售效果。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合作共赢：与供应商、物流合作伙伴等建立良好的合作关系，共同发展。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创新方案的具体内容</a:t>
            </a:r>
            <a:endParaRPr altLang="en-US" dirty="0" lang="zh-CN"/>
          </a:p>
        </p:txBody>
      </p:sp>
      <p:sp>
        <p:nvSpPr>
          <p:cNvPr id="10492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销售模式的创新</a:t>
            </a:r>
            <a:endParaRPr altLang="en-US" lang="zh-CN"/>
          </a:p>
        </p:txBody>
      </p:sp>
      <p:sp>
        <p:nvSpPr>
          <p:cNvPr id="104933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创新方案：采用跨境电商销售模式，拓展销售渠道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创新方案：优化物流配送体系，提高配送效率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创新方案：加强与供应商的合作，降低采购成本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创新方案：提高客户服务质量，提升客户满意度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产品定位的创新</a:t>
            </a:r>
            <a:endParaRPr altLang="en-US" lang="zh-CN"/>
          </a:p>
        </p:txBody>
      </p:sp>
      <p:sp>
        <p:nvSpPr>
          <p:cNvPr id="10493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深入挖掘消费者需求，提供定制化、个性化的产品服务。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针对不同市场和消费者群体，制定差异化的产品定位策略。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结合跨境电商的特点，打造具有竞争力的产品特色和卖点。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不断优化产品定位，根据市场反馈和竞争态势调整定位策略。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营销策略的创新</a:t>
            </a:r>
            <a:endParaRPr altLang="en-US" lang="zh-CN"/>
          </a:p>
        </p:txBody>
      </p:sp>
      <p:sp>
        <p:nvSpPr>
          <p:cNvPr id="104944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利用社交媒体平台进行精准营销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5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开展跨境电商合作，拓展海外市场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5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创新物流配送模式，提高配送效率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6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定制化产品服务，满足消费者个性化需求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服务体验的创新</a:t>
            </a:r>
            <a:endParaRPr altLang="en-US" lang="zh-CN"/>
          </a:p>
        </p:txBody>
      </p:sp>
      <p:sp>
        <p:nvSpPr>
          <p:cNvPr id="104950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创新点：提供个性化定制服务，满足不同客户需求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创新点：加强售后服务体系建设，提升客户满意度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创新点：优化物流配送体系，提升客户收货体验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创新点：引入智能客服系统，提高客户服务效率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物流配送的创新</a:t>
            </a:r>
            <a:endParaRPr altLang="en-US" lang="zh-CN"/>
          </a:p>
        </p:txBody>
      </p:sp>
      <p:sp>
        <p:nvSpPr>
          <p:cNvPr id="104958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建立智能化物流管理系统，实现物流信息的实时更新和监控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优化包装设计，降低物流成本并提高产品安全性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与国际物流公司合作，建立全球化的物流网络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引入无人配送技术，提高配送效率和客户满意度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创新方案的实施步骤</a:t>
            </a:r>
            <a:endParaRPr altLang="en-US" dirty="0" lang="zh-CN"/>
          </a:p>
        </p:txBody>
      </p:sp>
      <p:sp>
        <p:nvSpPr>
          <p:cNvPr id="10496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制定实施计划</a:t>
            </a:r>
            <a:endParaRPr altLang="en-US" lang="zh-CN"/>
          </a:p>
        </p:txBody>
      </p:sp>
      <p:sp>
        <p:nvSpPr>
          <p:cNvPr id="10497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确定目标：明确创新方案要解决的问题和目标，确保实施计划与公司战略一致。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组建团队：组建跨部门、跨领域的实施团队，明确团队成员的职责和分工。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制定时间表：根据实施计划，制定详细的时间表，确保每个阶段的任务按时完成。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资源整合：整合内外部资源，包括人力、物力、财力等，确保实施计划的顺利推进。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资源整合与配置</a:t>
            </a:r>
            <a:endParaRPr altLang="en-US" lang="zh-CN"/>
          </a:p>
        </p:txBody>
      </p:sp>
      <p:sp>
        <p:nvSpPr>
          <p:cNvPr id="10497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资源整合：分析现有资源，包括人力资源、技术资源、市场资源等，进行优化配置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资源配置：根据创新方案的需求，合理分配资源，确保方案的顺利实施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资源利用：提高资源利用效率，降低成本，提升企业竞争力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资源管理：建立有效的资源管理体系，确保资源的可持续利用和创新方案的长久发展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方案试运行与调整</a:t>
            </a:r>
            <a:endParaRPr altLang="en-US" lang="zh-CN"/>
          </a:p>
        </p:txBody>
      </p:sp>
      <p:sp>
        <p:nvSpPr>
          <p:cNvPr id="10498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确定试运行范围和目标受众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制定试运行计划和时间表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搭建试运行平台和测试环境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收集用户反馈和数据分析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全面推广与执行</a:t>
            </a:r>
            <a:endParaRPr altLang="en-US" lang="zh-CN"/>
          </a:p>
        </p:txBody>
      </p:sp>
      <p:sp>
        <p:nvSpPr>
          <p:cNvPr id="10498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制定详细计划：明确推广渠道、目标受众和预期效果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培训员工：确保团队了解创新方案的具体内容、操作流程和注意事项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合作与资源整合：与供应商、物流公司等合作伙伴建立良好关系，确保资源共享和协同工作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持续优化与改进：根据市场反馈和实际效果，对创新方案进行持续优化和改进，提升用户体验和销售业绩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创新方案的预期效果</a:t>
            </a:r>
            <a:endParaRPr altLang="en-US" dirty="0" lang="zh-CN"/>
          </a:p>
        </p:txBody>
      </p:sp>
      <p:sp>
        <p:nvSpPr>
          <p:cNvPr id="10499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提高销售业绩</a:t>
            </a:r>
            <a:endParaRPr altLang="en-US" lang="zh-CN"/>
          </a:p>
        </p:txBody>
      </p:sp>
      <p:sp>
        <p:nvSpPr>
          <p:cNvPr id="10499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增加销售额：通过创新销售模式，提高产品的曝光率和销售量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提高客户满意度：提供更好的购物体验，增强客户忠诚度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降低成本：优化供应链管理，降低运营成本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拓展市场：开拓新的销售渠道，扩大市场份额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提升客户满意度</a:t>
            </a:r>
            <a:endParaRPr altLang="en-US" lang="zh-CN"/>
          </a:p>
        </p:txBody>
      </p:sp>
      <p:sp>
        <p:nvSpPr>
          <p:cNvPr id="10500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创新方案将注重客户体验，优化购物流程，提供便捷、安全的支付方式，以及高效的物流配送服务，从而提升客户满意度。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创新方案将通过提供个性化服务和定制化产品来提高客户满意度。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方案将建立完善的客户服务体系，提供快速响应和解决问题的服务，以提升客户满意度。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方案将通过建立客户反馈机制，及时了解客户需求和意见，不断改进产品和服务，以提升客户满意度。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增强品牌影响力</a:t>
            </a:r>
            <a:endParaRPr altLang="en-US" lang="zh-CN"/>
          </a:p>
        </p:txBody>
      </p:sp>
      <p:sp>
        <p:nvSpPr>
          <p:cNvPr id="10500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促进品牌形象和品牌价值提升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提升品牌知名度和曝光率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增加客户忠诚度和口碑传播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提高品牌在跨境电商市场的竞争力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优化运营效率</a:t>
            </a:r>
            <a:endParaRPr altLang="en-US" lang="zh-CN"/>
          </a:p>
        </p:txBody>
      </p:sp>
      <p:sp>
        <p:nvSpPr>
          <p:cNvPr id="10501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提高销售流程自动化程度，减少人工干预，降低成本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通过数据分析优化库存管理，减少库存积压和滞销风险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精准营销提高转化率，扩大市场份额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提升客户体验，增强品牌忠诚度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0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20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0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5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8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8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1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77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2024-01-05T20:04:06Z</dcterms:created>
  <dcterms:modified xsi:type="dcterms:W3CDTF">2024-01-05T20:04:06Z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72211d5017e34514af73af9a83f01866_21</vt:lpwstr>
  </property>
</Properties>
</file>