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78" r:id="rId1"/>
    <p:sldMasterId id="2147485915" r:id="rId2"/>
  </p:sldMasterIdLst>
  <p:notesMasterIdLst>
    <p:notesMasterId r:id="rId3"/>
  </p:notesMasterIdLst>
  <p:sldIdLst>
    <p:sldId id="1269" r:id="rId4"/>
    <p:sldId id="1272" r:id="rId5"/>
    <p:sldId id="1275" r:id="rId6"/>
    <p:sldId id="1278" r:id="rId7"/>
    <p:sldId id="1281" r:id="rId8"/>
    <p:sldId id="1284" r:id="rId9"/>
    <p:sldId id="1287" r:id="rId10"/>
    <p:sldId id="1290" r:id="rId11"/>
    <p:sldId id="1293" r:id="rId12"/>
    <p:sldId id="1296" r:id="rId13"/>
    <p:sldId id="1299" r:id="rId14"/>
    <p:sldId id="1302" r:id="rId15"/>
    <p:sldId id="1305" r:id="rId16"/>
    <p:sldId id="1308" r:id="rId17"/>
    <p:sldId id="1311" r:id="rId18"/>
    <p:sldId id="1314" r:id="rId19"/>
    <p:sldId id="1317" r:id="rId20"/>
    <p:sldId id="1320" r:id="rId21"/>
    <p:sldId id="1323" r:id="rId22"/>
    <p:sldId id="1326" r:id="rId23"/>
    <p:sldId id="1329" r:id="rId24"/>
    <p:sldId id="1332" r:id="rId25"/>
    <p:sldId id="1335" r:id="rId26"/>
    <p:sldId id="1338" r:id="rId27"/>
    <p:sldId id="1341" r:id="rId28"/>
    <p:sldId id="1344" r:id="rId29"/>
    <p:sldId id="1347" r:id="rId30"/>
    <p:sldId id="1350" r:id="rId31"/>
    <p:sldId id="135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79" r:id="rId1"/>
    <p:sldLayoutId id="2147485880" r:id="rId2"/>
    <p:sldLayoutId id="2147485881" r:id="rId3"/>
    <p:sldLayoutId id="2147485882" r:id="rId4"/>
    <p:sldLayoutId id="2147485883" r:id="rId5"/>
    <p:sldLayoutId id="2147485884" r:id="rId6"/>
    <p:sldLayoutId id="2147485885" r:id="rId7"/>
    <p:sldLayoutId id="2147485886" r:id="rId8"/>
    <p:sldLayoutId id="2147485887" r:id="rId9"/>
    <p:sldLayoutId id="2147485888" r:id="rId10"/>
    <p:sldLayoutId id="21474858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16" r:id="rId1"/>
    <p:sldLayoutId id="2147485917" r:id="rId2"/>
    <p:sldLayoutId id="2147485918" r:id="rId3"/>
    <p:sldLayoutId id="2147485919" r:id="rId4"/>
    <p:sldLayoutId id="2147485920" r:id="rId5"/>
    <p:sldLayoutId id="2147485921" r:id="rId6"/>
    <p:sldLayoutId id="2147485922" r:id="rId7"/>
    <p:sldLayoutId id="2147485923" r:id="rId8"/>
    <p:sldLayoutId id="2147485924" r:id="rId9"/>
    <p:sldLayoutId id="2147485925" r:id="rId10"/>
    <p:sldLayoutId id="214748592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tags" Target="../tags/tag156.xml"/><Relationship Id="rId22" Type="http://schemas.openxmlformats.org/officeDocument/2006/relationships/tags" Target="../tags/tag157.xml"/><Relationship Id="rId23" Type="http://schemas.openxmlformats.org/officeDocument/2006/relationships/tags" Target="../tags/tag158.xml"/><Relationship Id="rId24" Type="http://schemas.openxmlformats.org/officeDocument/2006/relationships/tags" Target="../tags/tag159.xml"/><Relationship Id="rId25" Type="http://schemas.openxmlformats.org/officeDocument/2006/relationships/tags" Target="../tags/tag160.xml"/><Relationship Id="rId26" Type="http://schemas.openxmlformats.org/officeDocument/2006/relationships/tags" Target="../tags/tag161.xml"/><Relationship Id="rId27" Type="http://schemas.openxmlformats.org/officeDocument/2006/relationships/tags" Target="../tags/tag162.xml"/><Relationship Id="rId28" Type="http://schemas.openxmlformats.org/officeDocument/2006/relationships/tags" Target="../tags/tag163.xml"/><Relationship Id="rId29" Type="http://schemas.openxmlformats.org/officeDocument/2006/relationships/tags" Target="../tags/tag164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tags" Target="../tags/tag415.xml"/><Relationship Id="rId18" Type="http://schemas.openxmlformats.org/officeDocument/2006/relationships/tags" Target="../tags/tag416.xml"/><Relationship Id="rId19" Type="http://schemas.openxmlformats.org/officeDocument/2006/relationships/tags" Target="../tags/tag417.xml"/><Relationship Id="rId20" Type="http://schemas.openxmlformats.org/officeDocument/2006/relationships/tags" Target="../tags/tag418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tags" Target="../tags/tag431.xml"/><Relationship Id="rId14" Type="http://schemas.openxmlformats.org/officeDocument/2006/relationships/tags" Target="../tags/tag432.xml"/><Relationship Id="rId15" Type="http://schemas.openxmlformats.org/officeDocument/2006/relationships/tags" Target="../tags/tag433.xml"/><Relationship Id="rId16" Type="http://schemas.openxmlformats.org/officeDocument/2006/relationships/tags" Target="../tags/tag434.xml"/><Relationship Id="rId17" Type="http://schemas.openxmlformats.org/officeDocument/2006/relationships/tags" Target="../tags/tag435.xml"/><Relationship Id="rId18" Type="http://schemas.openxmlformats.org/officeDocument/2006/relationships/tags" Target="../tags/tag436.xml"/><Relationship Id="rId19" Type="http://schemas.openxmlformats.org/officeDocument/2006/relationships/tags" Target="../tags/tag437.xml"/><Relationship Id="rId20" Type="http://schemas.openxmlformats.org/officeDocument/2006/relationships/tags" Target="../tags/tag438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初中教育国际交流合作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初中教育国际交流合作的背景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初中教育国际交流合作的挑战与问题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初中教育国际交流合作的现状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初中教育国际交流合作的策略与建议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初中教育国际交流合作的成功案例分析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初中教育国际交流合作的未来展望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初中教育国际交流合作的背景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全球化趋势下的教育发展</a:t>
            </a:r>
            <a:endParaRPr altLang="en-US" lang="zh-CN"/>
          </a:p>
        </p:txBody>
      </p:sp>
      <p:sp>
        <p:nvSpPr>
          <p:cNvPr id="10490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全球化对教育的影响：推动各国教育交流与合作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促进教育创新：国际交流合作促进教育理念、教学方法的创新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培养国际视野：通过国际交流合作，培养学生的国际视野和跨文化沟通能力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教育资源共享：跨国教育资源共享，提高教育质量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国内教育改革的需求</a:t>
            </a:r>
            <a:endParaRPr altLang="en-US" lang="zh-CN"/>
          </a:p>
        </p:txBody>
      </p:sp>
      <p:sp>
        <p:nvSpPr>
          <p:cNvPr id="10491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国内教育改革的背景和目标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国内教育改革对初中教育国际交流合作的需求和期望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初中教育国际交流合作对国内教育改革的影响和推动作用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初中教育国际交流合作的意义和价值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国际交流合作的意义</a:t>
            </a:r>
            <a:endParaRPr altLang="en-US" lang="zh-CN"/>
          </a:p>
        </p:txBody>
      </p:sp>
      <p:sp>
        <p:nvSpPr>
          <p:cNvPr id="10491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培养具有国际视野的人才，为国家发展提供支持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促进教育资源共享，提高教育质量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加强文化交流，增进国际友谊与合作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推动全球教育的发展，为构建人类命运共同体贡献力量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初中教育国际交流合作的现状</a:t>
            </a:r>
            <a:endParaRPr altLang="en-US" dirty="0" lang="zh-CN"/>
          </a:p>
        </p:txBody>
      </p:sp>
      <p:sp>
        <p:nvSpPr>
          <p:cNvPr id="10492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合作模式与类型</a:t>
            </a:r>
            <a:endParaRPr altLang="en-US" lang="zh-CN"/>
          </a:p>
        </p:txBody>
      </p:sp>
      <p:sp>
        <p:nvSpPr>
          <p:cNvPr id="10492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合作模式：交换生项目、教师交流项目、学术研讨会等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合作类型：校际合作、政府间合作、企业与学校合作等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合作领域：课程开发、师资培训、科研合作等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合作成果：学生国际化视野提升、教师专业成长、学术研究成果共享等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合作项目与课程</a:t>
            </a:r>
            <a:endParaRPr altLang="en-US" lang="zh-CN"/>
          </a:p>
        </p:txBody>
      </p:sp>
      <p:sp>
        <p:nvSpPr>
          <p:cNvPr id="10493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合作项目：交换生项目、教师交流项目、学术研讨会等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合作形式：合作办学、课程互认、学分互换等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合作成果：学生国际化视野拓展、教师专业发展、学术研究交流等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合作课程：国际课程、双语课程、在线课程等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合作成果与影响</a:t>
            </a:r>
            <a:endParaRPr altLang="en-US" lang="zh-CN"/>
          </a:p>
        </p:txBody>
      </p:sp>
      <p:sp>
        <p:nvSpPr>
          <p:cNvPr id="10494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合作项目数量增加，覆盖范围更广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合作形式多样化，包括师生交流、课程开发等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合作成果显著，提高了双方教育水平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合作影响深远，促进了国际间的友好关系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初中教育国际交流合作的挑战与问题</a:t>
            </a:r>
            <a:endParaRPr altLang="en-US" dirty="0" lang="zh-CN"/>
          </a:p>
        </p:txBody>
      </p:sp>
      <p:sp>
        <p:nvSpPr>
          <p:cNvPr id="10494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文化差异与教育理念冲突</a:t>
            </a:r>
            <a:endParaRPr altLang="en-US" lang="zh-CN"/>
          </a:p>
        </p:txBody>
      </p:sp>
      <p:sp>
        <p:nvSpPr>
          <p:cNvPr id="1049532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36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8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文化差异：不同国家、地区之间的文化背景、价值观和习俗存在差异，影响交流与合作的效果。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教育理念冲突：各国初中教育的理念、目标和方法不尽相同，可能导致合作中的矛盾和分歧。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教育资源不均衡问题</a:t>
            </a:r>
            <a:endParaRPr altLang="en-US" lang="zh-CN"/>
          </a:p>
        </p:txBody>
      </p:sp>
      <p:sp>
        <p:nvSpPr>
          <p:cNvPr id="10495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地区间教育资源差异大，影响国际交流合作的公平性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不同国家教育体系和标准不统一，导致合作困难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语言和文化差异增加交流难度，影响教学质量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教师资源不足且素质参差不齐，影响教育质量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教师与学生跨文化能力不足</a:t>
            </a:r>
            <a:endParaRPr altLang="en-US" lang="zh-CN"/>
          </a:p>
        </p:txBody>
      </p:sp>
      <p:sp>
        <p:nvSpPr>
          <p:cNvPr id="10496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学生语言沟通能力和文化理解能力有限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教师缺乏跨文化教学经验和能力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不同文化背景下的教育理念和教学方法存在差异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缺乏统一的跨文化教学标准和评估体系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初中教育国际交流合作的策略与建议</a:t>
            </a:r>
            <a:endParaRPr altLang="en-US" dirty="0" lang="zh-CN"/>
          </a:p>
        </p:txBody>
      </p:sp>
      <p:sp>
        <p:nvSpPr>
          <p:cNvPr id="10496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建立共同的教育目标与价值观</a:t>
            </a:r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强调共同的教育理念和目标，确保合作双方在教育领域有共同的认识和追求。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促进文化交流与理解，通过互相学习和借鉴，形成更广泛的教育共识。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建立稳定的教育合作机制，确保双方在教育领域的合作能够持续发展。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鼓励开展教育领域的创新实践，共同探索教育发展的新路径和新模式。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优化资源配置与共享资源</a:t>
            </a:r>
            <a:endParaRPr altLang="en-US" lang="zh-CN"/>
          </a:p>
        </p:txBody>
      </p:sp>
      <p:sp>
        <p:nvSpPr>
          <p:cNvPr id="10497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优化教育资源分配，提高教育资源利用效率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鼓励跨国教育合作，共同开发优质教育资源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建立教育资源共享平台，实现资源互通有无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加强国际教育资源共享，促进教育公平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加强教师与学生跨文化能力的培养</a:t>
            </a:r>
            <a:endParaRPr altLang="en-US" lang="zh-CN"/>
          </a:p>
        </p:txBody>
      </p:sp>
      <p:sp>
        <p:nvSpPr>
          <p:cNvPr id="10498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培养教师跨文化教学能力，提高教学质量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加强国际合作，为学生提供更多跨文化交流机会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建立跨文化交流平台，促进师生互动与交流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开设跨文化交流课程，增强学生跨文化意识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建立有效的合作机制与平台</a:t>
            </a:r>
            <a:endParaRPr altLang="en-US" lang="zh-CN"/>
          </a:p>
        </p:txBody>
      </p:sp>
      <p:sp>
        <p:nvSpPr>
          <p:cNvPr id="10499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建立定期交流机制，促进教育理念和教学方法的分享与更新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制定合作计划，明确合作目标、内容、方式和时间表，确保合作的有效性和可持续性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建立合作评估机制，对合作效果进行定期评估和反馈，不断优化合作内容和方式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搭建合作平台，鼓励学校、教师、学生之间的跨国交流与合作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初中教育国际交流合作的成功案例分析</a:t>
            </a:r>
            <a:endParaRPr altLang="en-US" dirty="0" lang="zh-CN"/>
          </a:p>
        </p:txBody>
      </p:sp>
      <p:sp>
        <p:nvSpPr>
          <p:cNvPr id="1050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成功案例一：某中学与国外中学的合作办学项目</a:t>
            </a:r>
            <a:endParaRPr altLang="en-US" lang="zh-CN"/>
          </a:p>
        </p:txBody>
      </p:sp>
      <p:sp>
        <p:nvSpPr>
          <p:cNvPr id="10500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合作内容：双方共同制定教学计划、选派教师互访、学生交流等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项目背景：某中学与国外中学建立合作关系，共同开展合作办学项目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实施效果：提高了学生的综合素质和国际视野，加强了两校之间的交流与合作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经验总结：合作办学需要双方深入了解、互相信任，共同制定合适的合作方案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成功案例二：某中学引进的国际课程项目</a:t>
            </a:r>
            <a:endParaRPr altLang="en-US" lang="zh-CN"/>
          </a:p>
        </p:txBody>
      </p:sp>
      <p:sp>
        <p:nvSpPr>
          <p:cNvPr id="10501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项目成果：提高了学生的综合素质和国际竞争力，吸引了更多优质生源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项目背景：某中学为了提高教育国际化水平，引进国际课程项目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项目实施：与国外知名教育机构合作，共同开发国际课程，并派遣教师参加培训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经验总结：引进国际课程项目需要充分调研和评估，结合学校实际情况制定实施方案，注重课程内容和师资培训的本土化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成功案例三：某中学开展的师生国际交流活动</a:t>
            </a:r>
            <a:endParaRPr altLang="en-US" lang="zh-CN"/>
          </a:p>
        </p:txBody>
      </p:sp>
      <p:sp>
        <p:nvSpPr>
          <p:cNvPr id="10502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案例背景：某中学为了提高教育质量和师生素质，积极开展师生国际交流活动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交流内容：双方师生互相访问、学习、研讨，共同开展教育科研项目等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交流效果：通过交流，该校师生的国际视野和跨文化沟通能力得到了显著提高，教育质量也得到了提升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推广价值：该案例具有较高的推广价值，可以为其他初中开展国际交流合作提供有益的借鉴和参考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成功案例四：某中学与国外教育机构的合作项目</a:t>
            </a:r>
            <a:endParaRPr altLang="en-US" lang="zh-CN"/>
          </a:p>
        </p:txBody>
      </p:sp>
      <p:sp>
        <p:nvSpPr>
          <p:cNvPr id="10502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合作背景：某中学与国外教育机构共同关注教育国际化趋势，寻求合作机会。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合作内容：双方共同制定教学计划，互派教师和学生交流，开展课程合作。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合作成果：通过合作，提高了学校的教学质量和国际化水平，培养了具有国际视野的人才。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经验总结：成功的国际交流合作需要双方深入了解、互相信任、持续投入和不断调整完善。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初中教育国际交流合作的未来展望</a:t>
            </a:r>
            <a:endParaRPr altLang="en-US" dirty="0" lang="zh-CN"/>
          </a:p>
        </p:txBody>
      </p:sp>
      <p:sp>
        <p:nvSpPr>
          <p:cNvPr id="10503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教育全球化趋势下的机遇与挑战</a:t>
            </a:r>
            <a:endParaRPr altLang="en-US" lang="zh-CN"/>
          </a:p>
        </p:txBody>
      </p:sp>
      <p:sp>
        <p:nvSpPr>
          <p:cNvPr id="10503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挑战：文化差异、语言沟通、教育体制不匹配等问题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机遇：促进教育资源共享，提高教育质量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应对策略：加强国际合作，推动教育改革，提高教师素质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未来展望：教育全球化将继续发展，初中教育国际交流合作将更加频繁和深入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未来发展方向与重点领域</a:t>
            </a:r>
            <a:endParaRPr altLang="en-US" lang="zh-CN"/>
          </a:p>
        </p:txBody>
      </p:sp>
      <p:sp>
        <p:nvSpPr>
          <p:cNvPr id="10504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数字化教育：利用信息技术推动教育国际化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教师交流：加强国际教师之间的交流与合作，提升教师国际化水平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课程共享：推动国际课程互认，促进教育资源共享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合作办学：开展跨国教育项目，培养具有国际视野的人才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政策建议与措施</a:t>
            </a:r>
            <a:endParaRPr altLang="en-US" lang="zh-CN"/>
          </a:p>
        </p:txBody>
      </p:sp>
      <p:sp>
        <p:nvSpPr>
          <p:cNvPr id="10505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制定优惠政策，鼓励初中教育国际交流合作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建立国际交流合作平台，促进资源共享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推进教育信息化，提高教育国际化水平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加强师资队伍建设，提高教育质量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9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9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3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6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3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9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4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2023-12-31T13:28:43Z</dcterms:created>
  <dcterms:modified xsi:type="dcterms:W3CDTF">2023-12-31T13:28:43Z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d55de16eedf746e889782208b9a4ff02_21</vt:lpwstr>
  </property>
</Properties>
</file>