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01" r:id="rId1"/>
    <p:sldMasterId id="2147488238" r:id="rId2"/>
  </p:sldMasterIdLst>
  <p:notesMasterIdLst>
    <p:notesMasterId r:id="rId3"/>
  </p:notesMasterIdLst>
  <p:sldIdLst>
    <p:sldId id="2319" r:id="rId4"/>
    <p:sldId id="2323" r:id="rId5"/>
    <p:sldId id="2326" r:id="rId6"/>
    <p:sldId id="2329" r:id="rId7"/>
    <p:sldId id="2332" r:id="rId8"/>
    <p:sldId id="2335" r:id="rId9"/>
    <p:sldId id="2338" r:id="rId10"/>
    <p:sldId id="2341" r:id="rId11"/>
    <p:sldId id="2344" r:id="rId12"/>
    <p:sldId id="2347" r:id="rId13"/>
    <p:sldId id="2350" r:id="rId14"/>
    <p:sldId id="2353" r:id="rId15"/>
    <p:sldId id="2356" r:id="rId16"/>
    <p:sldId id="2359" r:id="rId17"/>
    <p:sldId id="2362" r:id="rId18"/>
    <p:sldId id="2365" r:id="rId19"/>
    <p:sldId id="2368" r:id="rId20"/>
    <p:sldId id="2371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02" r:id="rId1"/>
    <p:sldLayoutId id="2147488203" r:id="rId2"/>
    <p:sldLayoutId id="2147488204" r:id="rId3"/>
    <p:sldLayoutId id="2147488205" r:id="rId4"/>
    <p:sldLayoutId id="2147488206" r:id="rId5"/>
    <p:sldLayoutId id="2147488207" r:id="rId6"/>
    <p:sldLayoutId id="2147488208" r:id="rId7"/>
    <p:sldLayoutId id="2147488209" r:id="rId8"/>
    <p:sldLayoutId id="2147488210" r:id="rId9"/>
    <p:sldLayoutId id="2147488211" r:id="rId10"/>
    <p:sldLayoutId id="21474882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239" r:id="rId1"/>
    <p:sldLayoutId id="2147488240" r:id="rId2"/>
    <p:sldLayoutId id="2147488241" r:id="rId3"/>
    <p:sldLayoutId id="2147488242" r:id="rId4"/>
    <p:sldLayoutId id="2147488243" r:id="rId5"/>
    <p:sldLayoutId id="2147488244" r:id="rId6"/>
    <p:sldLayoutId id="2147488245" r:id="rId7"/>
    <p:sldLayoutId id="2147488246" r:id="rId8"/>
    <p:sldLayoutId id="2147488247" r:id="rId9"/>
    <p:sldLayoutId id="2147488248" r:id="rId10"/>
    <p:sldLayoutId id="214748824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双减政策与学校教学质量的关系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1701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2"/>
          <p:cNvSpPr txBox="1"/>
          <p:nvPr>
            <p:custDataLst>
              <p:tags r:id="rId4"/>
            </p:custDataLst>
          </p:nvPr>
        </p:nvSpPr>
        <p:spPr>
          <a:xfrm>
            <a:off x="5483225" y="365252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4" name="文本框 8"/>
          <p:cNvSpPr txBox="1"/>
          <p:nvPr>
            <p:custDataLst>
              <p:tags r:id="rId5"/>
            </p:custDataLst>
          </p:nvPr>
        </p:nvSpPr>
        <p:spPr>
          <a:xfrm>
            <a:off x="5483225" y="267716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9"/>
          <p:cNvSpPr txBox="1"/>
          <p:nvPr>
            <p:custDataLst>
              <p:tags r:id="rId6"/>
            </p:custDataLst>
          </p:nvPr>
        </p:nvSpPr>
        <p:spPr>
          <a:xfrm>
            <a:off x="5483225" y="462788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8" name="文本框 10"/>
          <p:cNvSpPr txBox="1"/>
          <p:nvPr>
            <p:custDataLst>
              <p:tags r:id="rId7"/>
            </p:custDataLst>
          </p:nvPr>
        </p:nvSpPr>
        <p:spPr>
          <a:xfrm>
            <a:off x="7139940" y="1837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双减政策背景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8"/>
            </p:custDataLst>
          </p:nvPr>
        </p:nvSpPr>
        <p:spPr>
          <a:xfrm>
            <a:off x="7139940" y="3743960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双减政策实施过程中的问题与对策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2" name="文本框 15"/>
          <p:cNvSpPr txBox="1"/>
          <p:nvPr>
            <p:custDataLst>
              <p:tags r:id="rId9"/>
            </p:custDataLst>
          </p:nvPr>
        </p:nvSpPr>
        <p:spPr>
          <a:xfrm>
            <a:off x="7139940" y="279082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双减政策对学校教学质量的影响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0"/>
            </p:custDataLst>
          </p:nvPr>
        </p:nvSpPr>
        <p:spPr>
          <a:xfrm>
            <a:off x="7139940" y="469773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双减政策的未来展望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2545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5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634355" y="349821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634355" y="445135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540448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2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98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降低教育焦虑情绪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提高学校教学质量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政策目标</a:t>
            </a:r>
            <a:endParaRPr altLang="en-US" lang="zh-CN"/>
          </a:p>
        </p:txBody>
      </p:sp>
      <p:sp>
        <p:nvSpPr>
          <p:cNvPr id="1049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优化教育生态，促进教育公平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推进素质教育，提高教育质量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深化教育改革，培养创新型人才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政策实施情况</a:t>
            </a:r>
            <a:endParaRPr altLang="en-US" lang="zh-CN"/>
          </a:p>
        </p:txBody>
      </p:sp>
      <p:sp>
        <p:nvSpPr>
          <p:cNvPr id="1049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政策发布时间：XXXX年XX月XX日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政策实施范围：全国范围内义务教育阶段学校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政策实施方式：通过减少作业和校外培训负担来减轻学生和家庭的负担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政策实施效果：提高了学生的综合素质和创新能力，促进了学校教学质量的提升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双减政策对学校教学质量的影响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减轻学生负担</a:t>
            </a:r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减少作业量：双减政策下，学校减少学生的作业量，减轻学生的学习负担。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减轻考试压力：通过减少考试次数、优化考试内容等措施，减轻学生的考试压力。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增加学生课外活动时间：双减政策让学生有更多的时间参与课外活动，发展兴趣爱好。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提高课堂教学质量：双减政策促使学校提高课堂教学质量，让学生更高效地学习知识。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2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减轻学生作业负担，增加课堂互动和探究性学习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加强教师培训，提升教师的专业素养和教学能力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建立科学的评价体系，对课堂教学质量进行科学评估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优化课程设置，提高课堂教学内容的针对性和实用性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优化作业布置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优化作业布置可以提高作业质量，让学生更好地掌握知识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双减政策要求减少作业总量和时长，减轻学生负担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优化作业布置可以促进教师对作业的重视和设计能力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优化作业布置可以减轻教师批改作业的负担，提高教学效率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提升教师素质</a:t>
            </a:r>
            <a:endParaRPr altLang="en-US" lang="zh-CN"/>
          </a:p>
        </p:txBody>
      </p:sp>
      <p:sp>
        <p:nvSpPr>
          <p:cNvPr id="10494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双减政策要求教师提高课堂效率，促进教师专业成长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双减政策减轻学生负担，让教师有更多时间研究教学方法和策略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双减政策推动教师参与课外辅导和培训，提高教学质量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双减政策促进教师与家长的沟通与合作，共同提升学生成绩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8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双减政策实施过程中的问题与对策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问题分析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学科类培训机构减少：可能导致学科教学质量下降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考试评价方式不变：学生和教师可能面临更大的压力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家庭教育责任加重：家长需要更高的教育素养和能力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教育资源不均衡问题：双减政策可能加剧教育资源不均衡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6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加强家校合作与沟通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鼓励学校创新教学方式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完善监督机制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强化政策宣传与培训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双减政策的未来展望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政策发展趋势</a:t>
            </a:r>
            <a:endParaRPr altLang="en-US" lang="zh-CN"/>
          </a:p>
        </p:txBody>
      </p:sp>
      <p:sp>
        <p:nvSpPr>
          <p:cNvPr id="10497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政策目标：减轻学生和家长负担，提高学校教学质量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挑战与机遇：应对可能出现的问题，抓住机遇推动教育改革发展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未来展望：不断完善政策，提高实施效果，促进教育公平和质量提升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实施情况：各地积极推进，取得一定成效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学校教学质量提升方向</a:t>
            </a:r>
            <a:endParaRPr altLang="en-US" lang="zh-CN"/>
          </a:p>
        </p:txBody>
      </p:sp>
      <p:sp>
        <p:nvSpPr>
          <p:cNvPr id="10498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优化课程设置：注重学生综合素质和个性化发展，增加课外活动和社会实践课程。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提升教师素质：加强教师培训和考核，提高教师的教学水平和专业素养。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创新教学方法：采用多样化的教学方式，如项目式学习、翻转课堂等，激发学生的学习兴趣和主动性。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完善评价体系：建立多元评价机制，注重学生的过程性评价和表现性评价，促进学生的全面发展。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498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988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4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2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1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3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2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16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a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1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2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3_2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4*l_h_i*1_4_1"/>
  <p:tag name="KSO_WM_TEMPLATE_CATEGORY" val="custom"/>
  <p:tag name="KSO_WM_TEMPLATE_INDEX" val="2023122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SLIDE_ID" val="custom2023122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2024-01-03T13:14:47Z</dcterms:created>
  <dcterms:modified xsi:type="dcterms:W3CDTF">2024-01-03T13:14:47Z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fefbeb9c021d48c8a7db5ac0a0b73fd5_21</vt:lpwstr>
  </property>
</Properties>
</file>