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notesMasterIdLst>
    <p:notesMasterId r:id="rId2"/>
  </p:notesMasterIdLst>
  <p:sldIdLst>
    <p:sldId id="261" r:id="rId3"/>
    <p:sldId id="264" r:id="rId4"/>
    <p:sldId id="267" r:id="rId5"/>
    <p:sldId id="270" r:id="rId6"/>
    <p:sldId id="273" r:id="rId7"/>
    <p:sldId id="276" r:id="rId8"/>
    <p:sldId id="279" r:id="rId9"/>
    <p:sldId id="282" r:id="rId10"/>
    <p:sldId id="285" r:id="rId11"/>
    <p:sldId id="288" r:id="rId12"/>
    <p:sldId id="291" r:id="rId13"/>
    <p:sldId id="294" r:id="rId14"/>
    <p:sldId id="297" r:id="rId15"/>
    <p:sldId id="300" r:id="rId16"/>
    <p:sldId id="303" r:id="rId17"/>
    <p:sldId id="306" r:id="rId18"/>
    <p:sldId id="309" r:id="rId19"/>
    <p:sldId id="312" r:id="rId20"/>
  </p:sldIdLst>
  <p:sldSz cx="12192000" cy="6858000"/>
  <p:notesSz cx="6858000" cy="9144000"/>
  <p:embeddedFontLst>
    <p:embeddedFont>
      <p:font typeface="微软雅黑" panose="020B0503020204020204" charset="-122"/>
      <p:regular r:id="rId22"/>
    </p:embeddedFont>
    <p:embeddedFont>
      <p:font typeface="等线" panose="02010600030101010101" charset="-122"/>
      <p:regular r:id="rId23"/>
    </p:embeddedFont>
  </p:embeddedFontLst>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91B7"/>
    <a:srgbClr val="BDD7E5"/>
    <a:srgbClr val="EDEDED"/>
    <a:srgbClr val="66447C"/>
    <a:srgbClr val="A17EB8"/>
    <a:srgbClr val="EC32D3"/>
    <a:srgbClr val="4FBDDE"/>
    <a:srgbClr val="F26083"/>
    <a:srgbClr val="FFABCD"/>
    <a:srgbClr val="6534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58" autoAdjust="0"/>
    <p:restoredTop sz="96509" autoAdjust="0"/>
  </p:normalViewPr>
  <p:slideViewPr>
    <p:cSldViewPr snapToGrid="0">
      <p:cViewPr>
        <p:scale>
          <a:sx n="100" d="100"/>
          <a:sy n="100" d="100"/>
        </p:scale>
        <p:origin x="1038" y="13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tags" Target="tags/tag19.xml" /><Relationship Id="rId22" Type="http://schemas.openxmlformats.org/officeDocument/2006/relationships/font" Target="fonts/font1.fntdata" /><Relationship Id="rId23" Type="http://schemas.openxmlformats.org/officeDocument/2006/relationships/font" Target="fonts/font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56805C-8049-4AAC-99EE-10E4170A8FE1}"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2F451-1921-43AD-A225-AE302A655ABB}"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1_标题幻灯片">
    <p:spTree>
      <p:nvGrpSpPr>
        <p:cNvPr id="1" name=""/>
        <p:cNvGrpSpPr/>
        <p:nvPr/>
      </p:nvGrpSpPr>
      <p:grpSpPr>
        <a:xfrm>
          <a:off x="0" y="0"/>
          <a:ext cx="0" cy="0"/>
        </a:xfrm>
      </p:grpSpPr>
      <p:sp>
        <p:nvSpPr>
          <p:cNvPr id="7" name="矩形 6"/>
          <p:cNvSpPr/>
          <p:nvPr userDrawn="1"/>
        </p:nvSpPr>
        <p:spPr>
          <a:xfrm>
            <a:off x="0" y="0"/>
            <a:ext cx="12192000" cy="6858000"/>
          </a:xfrm>
          <a:prstGeom prst="rect">
            <a:avLst/>
          </a:prstGeom>
          <a:solidFill>
            <a:srgbClr val="BDD7E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grpSp>
        <p:nvGrpSpPr>
          <p:cNvPr id="18" name="组合 17"/>
          <p:cNvGrpSpPr/>
          <p:nvPr userDrawn="1"/>
        </p:nvGrpSpPr>
        <p:grpSpPr>
          <a:xfrm>
            <a:off x="216694" y="228600"/>
            <a:ext cx="11758612" cy="6400800"/>
            <a:chOff x="1123950" y="819150"/>
            <a:chExt cx="9944100" cy="5219700"/>
          </a:xfrm>
          <a:effectLst>
            <a:outerShdw blurRad="228600" algn="ctr" rotWithShape="0">
              <a:schemeClr val="tx1">
                <a:lumMod val="65000"/>
                <a:lumOff val="35000"/>
                <a:alpha val="40000"/>
              </a:schemeClr>
            </a:outerShdw>
          </a:effectLst>
        </p:grpSpPr>
        <p:sp>
          <p:nvSpPr>
            <p:cNvPr id="20" name="矩形: 圆角 19"/>
            <p:cNvSpPr/>
            <p:nvPr/>
          </p:nvSpPr>
          <p:spPr>
            <a:xfrm>
              <a:off x="1123950" y="819150"/>
              <a:ext cx="9944100" cy="5219700"/>
            </a:xfrm>
            <a:prstGeom prst="roundRect">
              <a:avLst>
                <a:gd name="adj" fmla="val 55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圆角 20"/>
            <p:cNvSpPr/>
            <p:nvPr/>
          </p:nvSpPr>
          <p:spPr>
            <a:xfrm>
              <a:off x="1257300" y="946305"/>
              <a:ext cx="9677400" cy="4965389"/>
            </a:xfrm>
            <a:prstGeom prst="roundRect">
              <a:avLst>
                <a:gd name="adj" fmla="val 4309"/>
              </a:avLst>
            </a:prstGeom>
            <a:solidFill>
              <a:schemeClr val="bg1"/>
            </a:solidFill>
            <a:ln>
              <a:solidFill>
                <a:srgbClr val="83B2C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pic>
        <p:nvPicPr>
          <p:cNvPr id="29" name="图片 28" descr="图片包含 游戏机, 食物&#10;&#10;描述已自动生成"/>
          <p:cNvPicPr>
            <a:picLocks noChangeAspect="1"/>
          </p:cNvPicPr>
          <p:nvPr userDrawn="1"/>
        </p:nvPicPr>
        <p:blipFill>
          <a:blip r:embed="rId1">
            <a:extLst>
              <a:ext uri="{28A0092B-C50C-407E-A947-70E740481C1C}">
                <a14:useLocalDpi xmlns:a14="http://schemas.microsoft.com/office/drawing/2010/main" val="0"/>
              </a:ext>
            </a:extLst>
          </a:blip>
          <a:srcRect t="39376" r="48318" b="32761"/>
          <a:stretch>
            <a:fillRect/>
          </a:stretch>
        </p:blipFill>
        <p:spPr>
          <a:xfrm rot="19562732" flipH="1">
            <a:off x="10894060" y="5675630"/>
            <a:ext cx="957580" cy="675640"/>
          </a:xfrm>
          <a:custGeom>
            <a:gdLst>
              <a:gd name="connsiteX0" fmla="*/ 0 w 4062421"/>
              <a:gd name="connsiteY0" fmla="*/ 0 h 2864590"/>
              <a:gd name="connsiteX1" fmla="*/ 4062421 w 4062421"/>
              <a:gd name="connsiteY1" fmla="*/ 0 h 2864590"/>
              <a:gd name="connsiteX2" fmla="*/ 4062421 w 4062421"/>
              <a:gd name="connsiteY2" fmla="*/ 2864590 h 2864590"/>
              <a:gd name="connsiteX3" fmla="*/ 0 w 4062421"/>
              <a:gd name="connsiteY3" fmla="*/ 2864590 h 2864590"/>
            </a:gdLst>
            <a:cxnLst>
              <a:cxn ang="0">
                <a:pos x="connsiteX0" y="connsiteY0"/>
              </a:cxn>
              <a:cxn ang="0">
                <a:pos x="connsiteX1" y="connsiteY1"/>
              </a:cxn>
              <a:cxn ang="0">
                <a:pos x="connsiteX2" y="connsiteY2"/>
              </a:cxn>
              <a:cxn ang="0">
                <a:pos x="connsiteX3" y="connsiteY3"/>
              </a:cxn>
            </a:cxnLst>
            <a:rect l="l" t="t" r="r" b="b"/>
            <a:pathLst>
              <a:path w="4062421" h="2864590">
                <a:moveTo>
                  <a:pt x="0" y="0"/>
                </a:moveTo>
                <a:lnTo>
                  <a:pt x="4062421" y="0"/>
                </a:lnTo>
                <a:lnTo>
                  <a:pt x="4062421" y="2864590"/>
                </a:lnTo>
                <a:lnTo>
                  <a:pt x="0" y="2864590"/>
                </a:lnTo>
                <a:close/>
              </a:path>
            </a:pathLst>
          </a:custGeom>
          <a:effectLst>
            <a:outerShdw blurRad="50800" dist="38100" dir="2700000" algn="tl" rotWithShape="0">
              <a:prstClr val="black">
                <a:alpha val="40000"/>
              </a:prstClr>
            </a:outerShdw>
          </a:effectLst>
        </p:spPr>
      </p:pic>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8" name="矩形 7"/>
          <p:cNvSpPr/>
          <p:nvPr userDrawn="1"/>
        </p:nvSpPr>
        <p:spPr>
          <a:xfrm>
            <a:off x="0" y="-19685"/>
            <a:ext cx="12192000" cy="6858000"/>
          </a:xfrm>
          <a:prstGeom prst="rect">
            <a:avLst/>
          </a:prstGeom>
          <a:solidFill>
            <a:srgbClr val="BDD7E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39D78-F4AE-414A-A15B-BEA5663DBA51}" type="slidenum">
              <a:rPr lang="zh-CN" altLang="en-US" smtClean="0"/>
              <a:t/>
            </a:fld>
            <a:endParaRPr lang="zh-CN" altLang="en-US"/>
          </a:p>
        </p:txBody>
      </p:sp>
      <p:grpSp>
        <p:nvGrpSpPr>
          <p:cNvPr id="18" name="组合 17"/>
          <p:cNvGrpSpPr/>
          <p:nvPr userDrawn="1"/>
        </p:nvGrpSpPr>
        <p:grpSpPr>
          <a:xfrm>
            <a:off x="216059" y="208915"/>
            <a:ext cx="11758612" cy="6400800"/>
            <a:chOff x="1123950" y="819150"/>
            <a:chExt cx="9944100" cy="5219700"/>
          </a:xfrm>
          <a:effectLst>
            <a:outerShdw blurRad="228600" algn="ctr" rotWithShape="0">
              <a:schemeClr val="tx1">
                <a:lumMod val="65000"/>
                <a:lumOff val="35000"/>
                <a:alpha val="40000"/>
              </a:schemeClr>
            </a:outerShdw>
          </a:effectLst>
        </p:grpSpPr>
        <p:sp>
          <p:nvSpPr>
            <p:cNvPr id="20" name="矩形: 圆角 19"/>
            <p:cNvSpPr/>
            <p:nvPr/>
          </p:nvSpPr>
          <p:spPr>
            <a:xfrm>
              <a:off x="1123950" y="819150"/>
              <a:ext cx="9944100" cy="5219700"/>
            </a:xfrm>
            <a:prstGeom prst="roundRect">
              <a:avLst>
                <a:gd name="adj" fmla="val 55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圆角 20"/>
            <p:cNvSpPr/>
            <p:nvPr/>
          </p:nvSpPr>
          <p:spPr>
            <a:xfrm>
              <a:off x="1257300" y="946305"/>
              <a:ext cx="9677400" cy="4965389"/>
            </a:xfrm>
            <a:prstGeom prst="roundRect">
              <a:avLst>
                <a:gd name="adj" fmla="val 4309"/>
              </a:avLst>
            </a:prstGeom>
            <a:solidFill>
              <a:schemeClr val="bg1"/>
            </a:solidFill>
            <a:ln>
              <a:solidFill>
                <a:srgbClr val="83B2C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矩形 6"/>
          <p:cNvSpPr/>
          <p:nvPr userDrawn="1"/>
        </p:nvSpPr>
        <p:spPr>
          <a:xfrm>
            <a:off x="452755" y="441960"/>
            <a:ext cx="11284585" cy="593471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8.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694055" y="506095"/>
            <a:ext cx="10264140" cy="4923155"/>
          </a:xfrm>
          <a:prstGeom prst="rect">
            <a:avLst/>
          </a:prstGeom>
          <a:noFill/>
          <a:ln w="9525">
            <a:noFill/>
          </a:ln>
        </p:spPr>
        <p:txBody>
          <a:bodyPr wrap="square" anchor="t">
            <a:spAutoFit/>
          </a:bodyPr>
          <a:lstStyle>
            <a:defPPr>
              <a:defRPr lang="zh-CN"/>
            </a:defPPr>
          </a:lstStyle>
          <a:p>
            <a:pPr algn="ctr"/>
            <a:endParaRPr lang="zh-CN" altLang="en-US" sz="48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lang="zh-CN" sz="54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世界历史</a:t>
            </a:r>
            <a:r>
              <a:rPr lang="en-US" altLang="zh-CN" sz="54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 </a:t>
            </a:r>
            <a:r>
              <a:rPr lang="zh-CN" altLang="en-US" sz="54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九年级下册</a:t>
            </a:r>
          </a:p>
          <a:p>
            <a:pPr algn="ctr"/>
            <a:endParaRPr lang="zh-CN" altLang="en-US" sz="44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lang="zh-CN" altLang="en-US" sz="44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  第一单元  殖民地人民的反抗与资本主义制度的扩展</a:t>
            </a:r>
          </a:p>
          <a:p>
            <a:pPr algn="ctr"/>
            <a:endParaRPr lang="zh-CN" altLang="en-US" sz="40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lang="zh-CN" altLang="en-US" sz="40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第4课  日本明治维新</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 name="矩形 17"/>
          <p:cNvSpPr/>
          <p:nvPr/>
        </p:nvSpPr>
        <p:spPr>
          <a:xfrm>
            <a:off x="3096895" y="1483995"/>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考点解读</a:t>
            </a:r>
          </a:p>
        </p:txBody>
      </p:sp>
      <p:sp>
        <p:nvSpPr>
          <p:cNvPr id="20" name="矩形 19"/>
          <p:cNvSpPr/>
          <p:nvPr/>
        </p:nvSpPr>
        <p:spPr>
          <a:xfrm>
            <a:off x="3096895" y="2597785"/>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考点秘籍</a:t>
            </a:r>
          </a:p>
        </p:txBody>
      </p:sp>
      <p:sp>
        <p:nvSpPr>
          <p:cNvPr id="22" name="矩形 21"/>
          <p:cNvSpPr/>
          <p:nvPr/>
        </p:nvSpPr>
        <p:spPr>
          <a:xfrm>
            <a:off x="3096895" y="3538855"/>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名师讲解</a:t>
            </a:r>
          </a:p>
        </p:txBody>
      </p:sp>
      <p:sp>
        <p:nvSpPr>
          <p:cNvPr id="24" name="矩形 23"/>
          <p:cNvSpPr/>
          <p:nvPr/>
        </p:nvSpPr>
        <p:spPr>
          <a:xfrm>
            <a:off x="3096895" y="4622800"/>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基础闯关</a:t>
            </a:r>
          </a:p>
        </p:txBody>
      </p:sp>
      <p:sp>
        <p:nvSpPr>
          <p:cNvPr id="8" name="矩形 7"/>
          <p:cNvSpPr/>
          <p:nvPr userDrawn="1"/>
        </p:nvSpPr>
        <p:spPr>
          <a:xfrm>
            <a:off x="2092960" y="1483995"/>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01</a:t>
            </a:r>
            <a:endParaRPr lang="zh-CN" altLang="en-US" sz="3200" b="1">
              <a:solidFill>
                <a:srgbClr val="FFFFFF"/>
              </a:solidFill>
            </a:endParaRPr>
          </a:p>
        </p:txBody>
      </p:sp>
      <p:sp>
        <p:nvSpPr>
          <p:cNvPr id="19" name="矩形 18"/>
          <p:cNvSpPr/>
          <p:nvPr userDrawn="1"/>
        </p:nvSpPr>
        <p:spPr>
          <a:xfrm>
            <a:off x="2092960" y="2597785"/>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02</a:t>
            </a:r>
            <a:endParaRPr lang="zh-CN" altLang="en-US" sz="3200" b="1">
              <a:solidFill>
                <a:srgbClr val="FFFFFF"/>
              </a:solidFill>
            </a:endParaRPr>
          </a:p>
        </p:txBody>
      </p:sp>
      <p:sp>
        <p:nvSpPr>
          <p:cNvPr id="7" name="矩形 6"/>
          <p:cNvSpPr/>
          <p:nvPr userDrawn="1"/>
        </p:nvSpPr>
        <p:spPr>
          <a:xfrm>
            <a:off x="2092960" y="3538855"/>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03</a:t>
            </a:r>
            <a:endParaRPr lang="zh-CN" altLang="en-US" sz="3200" b="1">
              <a:solidFill>
                <a:srgbClr val="FFFFFF"/>
              </a:solidFill>
            </a:endParaRPr>
          </a:p>
        </p:txBody>
      </p:sp>
      <p:sp>
        <p:nvSpPr>
          <p:cNvPr id="21" name="矩形 20"/>
          <p:cNvSpPr/>
          <p:nvPr userDrawn="1"/>
        </p:nvSpPr>
        <p:spPr>
          <a:xfrm>
            <a:off x="2092960" y="4622800"/>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04</a:t>
            </a:r>
            <a:endParaRPr lang="zh-CN" altLang="en-US" sz="3200" b="1">
              <a:solidFill>
                <a:srgbClr val="FFFFFF"/>
              </a:solidFill>
            </a:endParaRPr>
          </a:p>
        </p:txBody>
      </p:sp>
      <p:sp>
        <p:nvSpPr>
          <p:cNvPr id="2" name="矩形 1"/>
          <p:cNvSpPr/>
          <p:nvPr/>
        </p:nvSpPr>
        <p:spPr>
          <a:xfrm>
            <a:off x="3096895" y="5598160"/>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提分强化练</a:t>
            </a:r>
          </a:p>
        </p:txBody>
      </p:sp>
      <p:sp>
        <p:nvSpPr>
          <p:cNvPr id="3" name="矩形 2"/>
          <p:cNvSpPr/>
          <p:nvPr userDrawn="1"/>
        </p:nvSpPr>
        <p:spPr>
          <a:xfrm>
            <a:off x="2092960" y="5598160"/>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05</a:t>
            </a:r>
            <a:endParaRPr lang="zh-CN" altLang="en-US" sz="3200" b="1">
              <a:solidFill>
                <a:srgbClr val="FFFFFF"/>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a:xfrm>
            <a:off x="942975" y="1091073"/>
            <a:ext cx="10515600" cy="1823577"/>
          </a:xfrm>
        </p:spPr>
        <p:txBody>
          <a:bodyPr/>
          <a:lstStyle/>
          <a:p>
            <a:r>
              <a:rPr lang="en-US" altLang="zh-CN"/>
              <a:t>01</a:t>
            </a:r>
          </a:p>
        </p:txBody>
      </p:sp>
      <p:sp>
        <p:nvSpPr>
          <p:cNvPr id="3" name="标题 2"/>
          <p:cNvSpPr>
            <a:spLocks noGrp="1"/>
          </p:cNvSpPr>
          <p:nvPr>
            <p:ph type="title"/>
          </p:nvPr>
        </p:nvSpPr>
        <p:spPr>
          <a:xfrm>
            <a:off x="838200" y="3715080"/>
            <a:ext cx="10515600" cy="1391570"/>
          </a:xfrm>
        </p:spPr>
        <p:txBody>
          <a:bodyPr/>
          <a:lstStyle/>
          <a:p>
            <a:r>
              <a:rPr lang="zh-CN" altLang="en-US" sz="4800"/>
              <a:t>考点解读</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019743" y="403759"/>
            <a:ext cx="1808480" cy="583565"/>
          </a:xfrm>
          <a:prstGeom prst="rect">
            <a:avLst/>
          </a:prstGeom>
        </p:spPr>
        <p:txBody>
          <a:bodyPr wrap="none">
            <a:spAutoFit/>
          </a:bodyPr>
          <a:lstStyle>
            <a:defPPr>
              <a:defRPr lang="zh-CN"/>
            </a:defPPr>
          </a:lstStyle>
          <a:p>
            <a:pPr eaLnBrk="0"/>
            <a:r>
              <a:rPr lang="zh-CN" altLang="zh-CN" sz="3200" b="1" u="sng">
                <a:solidFill>
                  <a:srgbClr val="00B0F0"/>
                </a:solidFill>
              </a:rPr>
              <a:t>考点解读</a:t>
            </a:r>
            <a:endParaRPr lang="zh-CN" altLang="zh-CN" sz="4000" b="1" u="sng">
              <a:solidFill>
                <a:srgbClr val="00B0F0"/>
              </a:solidFill>
            </a:endParaRPr>
          </a:p>
        </p:txBody>
      </p:sp>
      <p:sp>
        <p:nvSpPr>
          <p:cNvPr id="3" name="文本框 2"/>
          <p:cNvSpPr txBox="1"/>
          <p:nvPr/>
        </p:nvSpPr>
        <p:spPr>
          <a:xfrm>
            <a:off x="1407795" y="1360170"/>
            <a:ext cx="9848850" cy="1383665"/>
          </a:xfrm>
          <a:prstGeom prst="rect">
            <a:avLst/>
          </a:prstGeom>
          <a:noFill/>
        </p:spPr>
        <p:txBody>
          <a:bodyPr wrap="square" rtlCol="0" anchor="t">
            <a:spAutoFit/>
          </a:bodyPr>
          <a:lstStyle>
            <a:defPPr>
              <a:defRPr lang="zh-CN"/>
            </a:defPPr>
          </a:lstStyle>
          <a:p>
            <a:pPr fontAlgn="auto">
              <a:lnSpc>
                <a:spcPct val="150000"/>
              </a:lnSpc>
            </a:pPr>
            <a:r>
              <a:rPr lang="zh-CN" altLang="en-US" sz="2800">
                <a:solidFill>
                  <a:srgbClr val="FF0000"/>
                </a:solidFill>
                <a:latin typeface="宋体" panose="02010600030101010101" pitchFamily="2" charset="-122"/>
                <a:ea typeface="宋体" panose="02010600030101010101" pitchFamily="2" charset="-122"/>
              </a:rPr>
              <a:t>★★★★</a:t>
            </a:r>
            <a:r>
              <a:rPr lang="zh-CN" altLang="en-US" sz="2800">
                <a:latin typeface="宋体" panose="02010600030101010101" pitchFamily="2" charset="-122"/>
                <a:ea typeface="宋体" panose="02010600030101010101" pitchFamily="2" charset="-122"/>
              </a:rPr>
              <a:t>知道</a:t>
            </a:r>
            <a:r>
              <a:rPr lang="zh-CN" altLang="en-US" sz="2800">
                <a:solidFill>
                  <a:srgbClr val="FF0000"/>
                </a:solidFill>
                <a:latin typeface="宋体" panose="02010600030101010101" pitchFamily="2" charset="-122"/>
                <a:ea typeface="宋体" panose="02010600030101010101" pitchFamily="2" charset="-122"/>
              </a:rPr>
              <a:t>明治维新</a:t>
            </a:r>
            <a:r>
              <a:rPr lang="zh-CN" altLang="en-US" sz="2800">
                <a:latin typeface="宋体" panose="02010600030101010101" pitchFamily="2" charset="-122"/>
                <a:ea typeface="宋体" panose="02010600030101010101" pitchFamily="2" charset="-122"/>
              </a:rPr>
              <a:t>的主要政策，理解明治维新在日本历史发展中的作用。</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t>02</a:t>
            </a:r>
          </a:p>
        </p:txBody>
      </p:sp>
      <p:sp>
        <p:nvSpPr>
          <p:cNvPr id="3" name="标题 2"/>
          <p:cNvSpPr>
            <a:spLocks noGrp="1"/>
          </p:cNvSpPr>
          <p:nvPr>
            <p:ph type="title"/>
          </p:nvPr>
        </p:nvSpPr>
        <p:spPr/>
        <p:txBody>
          <a:bodyPr/>
          <a:lstStyle/>
          <a:p>
            <a:r>
              <a:rPr lang="zh-CN" altLang="en-US" sz="4800" b="1"/>
              <a:t>考点秘籍</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考点秘籍</a:t>
            </a:r>
          </a:p>
        </p:txBody>
      </p:sp>
      <p:sp>
        <p:nvSpPr>
          <p:cNvPr id="2" name="文本框 1"/>
          <p:cNvSpPr txBox="1"/>
          <p:nvPr/>
        </p:nvSpPr>
        <p:spPr>
          <a:xfrm>
            <a:off x="810895" y="788670"/>
            <a:ext cx="10742930" cy="5908040"/>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1.</a:t>
            </a:r>
            <a:r>
              <a:rPr sz="2800">
                <a:latin typeface="宋体" panose="02010600030101010101" pitchFamily="2" charset="-122"/>
                <a:ea typeface="宋体" panose="02010600030101010101" pitchFamily="2" charset="-122"/>
                <a:cs typeface="宋体" panose="02010600030101010101" pitchFamily="2" charset="-122"/>
              </a:rPr>
              <a:t>明治维新的背景：</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①19世纪中期，日本处于德川</a:t>
            </a:r>
            <a:r>
              <a:rPr sz="2800">
                <a:solidFill>
                  <a:srgbClr val="00B0F0"/>
                </a:solidFill>
                <a:latin typeface="宋体" panose="02010600030101010101" pitchFamily="2" charset="-122"/>
                <a:ea typeface="宋体" panose="02010600030101010101" pitchFamily="2" charset="-122"/>
                <a:cs typeface="宋体" panose="02010600030101010101" pitchFamily="2" charset="-122"/>
              </a:rPr>
              <a:t>幕府的统治</a:t>
            </a:r>
            <a:r>
              <a:rPr sz="2800">
                <a:latin typeface="宋体" panose="02010600030101010101" pitchFamily="2" charset="-122"/>
                <a:ea typeface="宋体" panose="02010600030101010101" pitchFamily="2" charset="-122"/>
                <a:cs typeface="宋体" panose="02010600030101010101" pitchFamily="2" charset="-122"/>
              </a:rPr>
              <a:t>之下（天皇是名义君主，</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rPr>
              <a:t>实权掌握在幕府将军手中</a:t>
            </a:r>
            <a:r>
              <a:rPr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②德川幕府推行锁国政策，阻碍了</a:t>
            </a:r>
            <a:r>
              <a:rPr sz="2800">
                <a:solidFill>
                  <a:srgbClr val="00B0F0"/>
                </a:solidFill>
                <a:latin typeface="宋体" panose="02010600030101010101" pitchFamily="2" charset="-122"/>
                <a:ea typeface="宋体" panose="02010600030101010101" pitchFamily="2" charset="-122"/>
                <a:cs typeface="宋体" panose="02010600030101010101" pitchFamily="2" charset="-122"/>
              </a:rPr>
              <a:t>日本社会、经济</a:t>
            </a:r>
            <a:r>
              <a:rPr sz="2800">
                <a:latin typeface="宋体" panose="02010600030101010101" pitchFamily="2" charset="-122"/>
                <a:ea typeface="宋体" panose="02010600030101010101" pitchFamily="2" charset="-122"/>
                <a:cs typeface="宋体" panose="02010600030101010101" pitchFamily="2" charset="-122"/>
              </a:rPr>
              <a:t>的发展；</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③1853—1854年美国入侵，日本被迫开放，幕府统治发生动摇。</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2</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明治维新。</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①时间：1868年起。</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②目的：</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rPr>
              <a:t>富国强兵</a:t>
            </a:r>
            <a:r>
              <a:rPr sz="2800">
                <a:latin typeface="宋体" panose="02010600030101010101" pitchFamily="2" charset="-122"/>
                <a:ea typeface="宋体" panose="02010600030101010101" pitchFamily="2" charset="-122"/>
                <a:cs typeface="宋体" panose="02010600030101010101" pitchFamily="2" charset="-122"/>
              </a:rPr>
              <a:t>。③措施：政治上，</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rPr>
              <a:t>废藩置县，加强中央集权</a:t>
            </a:r>
            <a:r>
              <a:rPr sz="2800">
                <a:latin typeface="宋体" panose="02010600030101010101" pitchFamily="2" charset="-122"/>
                <a:ea typeface="宋体" panose="02010600030101010101" pitchFamily="2" charset="-122"/>
                <a:cs typeface="宋体" panose="02010600030101010101" pitchFamily="2" charset="-122"/>
              </a:rPr>
              <a:t>；军事上，实行</a:t>
            </a:r>
            <a:r>
              <a:rPr sz="2800">
                <a:solidFill>
                  <a:srgbClr val="00B0F0"/>
                </a:solidFill>
                <a:latin typeface="宋体" panose="02010600030101010101" pitchFamily="2" charset="-122"/>
                <a:ea typeface="宋体" panose="02010600030101010101" pitchFamily="2" charset="-122"/>
                <a:cs typeface="宋体" panose="02010600030101010101" pitchFamily="2" charset="-122"/>
              </a:rPr>
              <a:t>征兵制</a:t>
            </a:r>
            <a:r>
              <a:rPr sz="2800">
                <a:latin typeface="宋体" panose="02010600030101010101" pitchFamily="2" charset="-122"/>
                <a:ea typeface="宋体" panose="02010600030101010101" pitchFamily="2" charset="-122"/>
                <a:cs typeface="宋体" panose="02010600030101010101" pitchFamily="2" charset="-122"/>
              </a:rPr>
              <a:t>，建立</a:t>
            </a:r>
            <a:r>
              <a:rPr sz="2800">
                <a:solidFill>
                  <a:srgbClr val="00B0F0"/>
                </a:solidFill>
                <a:latin typeface="宋体" panose="02010600030101010101" pitchFamily="2" charset="-122"/>
                <a:ea typeface="宋体" panose="02010600030101010101" pitchFamily="2" charset="-122"/>
                <a:cs typeface="宋体" panose="02010600030101010101" pitchFamily="2" charset="-122"/>
              </a:rPr>
              <a:t>新式军队</a:t>
            </a:r>
            <a:r>
              <a:rPr sz="2800">
                <a:latin typeface="宋体" panose="02010600030101010101" pitchFamily="2" charset="-122"/>
                <a:ea typeface="宋体" panose="02010600030101010101" pitchFamily="2" charset="-122"/>
                <a:cs typeface="宋体" panose="02010600030101010101" pitchFamily="2" charset="-122"/>
              </a:rPr>
              <a:t>；</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53110" y="939800"/>
            <a:ext cx="10685145" cy="5262245"/>
          </a:xfrm>
          <a:prstGeom prst="rect">
            <a:avLst/>
          </a:prstGeom>
          <a:noFill/>
        </p:spPr>
        <p:txBody>
          <a:bodyPr wrap="square" rtlCol="0" anchor="t">
            <a:spAutoFit/>
          </a:bodyPr>
          <a:lstStyle>
            <a:defPPr>
              <a:defRPr lang="zh-CN"/>
            </a:defPPr>
          </a:lstStyle>
          <a:p>
            <a:pPr algn="l" fontAlgn="auto">
              <a:lnSpc>
                <a:spcPct val="150000"/>
              </a:lnSpc>
            </a:pP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经济上</a:t>
            </a:r>
            <a:r>
              <a:rPr sz="2800">
                <a:latin typeface="宋体" panose="02010600030101010101" pitchFamily="2" charset="-122"/>
                <a:ea typeface="宋体" panose="02010600030101010101" pitchFamily="2" charset="-122"/>
                <a:cs typeface="宋体" panose="02010600030101010101" pitchFamily="2" charset="-122"/>
                <a:sym typeface="+mn-ea"/>
              </a:rPr>
              <a:t>，推行地税改革，以“</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殖产兴业</a:t>
            </a:r>
            <a:r>
              <a:rPr sz="2800">
                <a:latin typeface="宋体" panose="02010600030101010101" pitchFamily="2" charset="-122"/>
                <a:ea typeface="宋体" panose="02010600030101010101" pitchFamily="2" charset="-122"/>
                <a:cs typeface="宋体" panose="02010600030101010101" pitchFamily="2" charset="-122"/>
                <a:sym typeface="+mn-ea"/>
              </a:rPr>
              <a:t>”为口号，大力发展近代经济；社会</a:t>
            </a: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生活上</a:t>
            </a:r>
            <a:r>
              <a:rPr sz="2800">
                <a:latin typeface="宋体" panose="02010600030101010101" pitchFamily="2" charset="-122"/>
                <a:ea typeface="宋体" panose="02010600030101010101" pitchFamily="2" charset="-122"/>
                <a:cs typeface="宋体" panose="02010600030101010101" pitchFamily="2" charset="-122"/>
                <a:sym typeface="+mn-ea"/>
              </a:rPr>
              <a:t>，提倡“</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文明开化</a:t>
            </a:r>
            <a:r>
              <a:rPr sz="2800">
                <a:latin typeface="宋体" panose="02010600030101010101" pitchFamily="2" charset="-122"/>
                <a:ea typeface="宋体" panose="02010600030101010101" pitchFamily="2" charset="-122"/>
                <a:cs typeface="宋体" panose="02010600030101010101" pitchFamily="2" charset="-122"/>
                <a:sym typeface="+mn-ea"/>
              </a:rPr>
              <a:t>”，向</a:t>
            </a: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西方学习</a:t>
            </a:r>
            <a:r>
              <a:rPr sz="2800">
                <a:latin typeface="宋体" panose="02010600030101010101" pitchFamily="2" charset="-122"/>
                <a:ea typeface="宋体" panose="02010600030101010101" pitchFamily="2" charset="-122"/>
                <a:cs typeface="宋体" panose="02010600030101010101" pitchFamily="2" charset="-122"/>
                <a:sym typeface="+mn-ea"/>
              </a:rPr>
              <a:t>，改造日本的教育、文化和生活方式。</a:t>
            </a:r>
            <a:endParaRPr sz="2800">
              <a:latin typeface="宋体" panose="02010600030101010101" pitchFamily="2" charset="-122"/>
              <a:ea typeface="宋体" panose="02010600030101010101" pitchFamily="2" charset="-122"/>
              <a:cs typeface="宋体" panose="02010600030101010101" pitchFamily="2" charset="-122"/>
            </a:endParaRP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3</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明治维新的意义。</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①特点：</a:t>
            </a: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以西方为榜样，全面改造日本</a:t>
            </a:r>
            <a:r>
              <a:rPr sz="2800">
                <a:latin typeface="宋体" panose="02010600030101010101" pitchFamily="2" charset="-122"/>
                <a:ea typeface="宋体" panose="02010600030101010101" pitchFamily="2" charset="-122"/>
                <a:cs typeface="宋体" panose="02010600030101010101" pitchFamily="2" charset="-122"/>
                <a:sym typeface="+mn-ea"/>
              </a:rPr>
              <a:t>。</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②性质：</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资产阶级改革</a:t>
            </a:r>
            <a:r>
              <a:rPr sz="2800">
                <a:latin typeface="宋体" panose="02010600030101010101" pitchFamily="2" charset="-122"/>
                <a:ea typeface="宋体" panose="02010600030101010101" pitchFamily="2" charset="-122"/>
                <a:cs typeface="宋体" panose="02010600030101010101" pitchFamily="2" charset="-122"/>
                <a:sym typeface="+mn-ea"/>
              </a:rPr>
              <a:t>。</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③地位：日本历史的重大</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转折点</a:t>
            </a:r>
            <a:r>
              <a:rPr sz="2800">
                <a:latin typeface="宋体" panose="02010600030101010101" pitchFamily="2" charset="-122"/>
                <a:ea typeface="宋体" panose="02010600030101010101" pitchFamily="2" charset="-122"/>
                <a:cs typeface="宋体" panose="02010600030101010101" pitchFamily="2" charset="-122"/>
                <a:sym typeface="+mn-ea"/>
              </a:rPr>
              <a:t>。</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④进步性：日本迅速</a:t>
            </a: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走上了</a:t>
            </a:r>
            <a:r>
              <a:rPr sz="2800">
                <a:latin typeface="宋体" panose="02010600030101010101" pitchFamily="2" charset="-122"/>
                <a:ea typeface="宋体" panose="02010600030101010101" pitchFamily="2" charset="-122"/>
                <a:cs typeface="宋体" panose="02010600030101010101" pitchFamily="2" charset="-122"/>
                <a:sym typeface="+mn-ea"/>
              </a:rPr>
              <a:t>发展</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资本主义的道路</a:t>
            </a:r>
            <a:r>
              <a:rPr sz="2800">
                <a:latin typeface="宋体" panose="02010600030101010101" pitchFamily="2" charset="-122"/>
                <a:ea typeface="宋体" panose="02010600030101010101" pitchFamily="2" charset="-122"/>
                <a:cs typeface="宋体" panose="02010600030101010101" pitchFamily="2" charset="-122"/>
                <a:sym typeface="+mn-ea"/>
              </a:rPr>
              <a:t>，实现了</a:t>
            </a: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富国  </a:t>
            </a:r>
            <a:r>
              <a:rPr sz="2800">
                <a:latin typeface="宋体" panose="02010600030101010101" pitchFamily="2" charset="-122"/>
                <a:ea typeface="宋体" panose="02010600030101010101" pitchFamily="2" charset="-122"/>
                <a:cs typeface="宋体" panose="02010600030101010101" pitchFamily="2" charset="-122"/>
                <a:sym typeface="+mn-ea"/>
              </a:rPr>
              <a:t> </a:t>
            </a:r>
            <a:endParaRPr lang="zh-CN" altLang="en-US"/>
          </a:p>
        </p:txBody>
      </p:sp>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考点秘籍</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22680" y="356235"/>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考点秘籍</a:t>
            </a:r>
          </a:p>
        </p:txBody>
      </p:sp>
      <p:sp>
        <p:nvSpPr>
          <p:cNvPr id="2" name="文本框 1"/>
          <p:cNvSpPr txBox="1"/>
          <p:nvPr/>
        </p:nvSpPr>
        <p:spPr>
          <a:xfrm>
            <a:off x="687070" y="1089025"/>
            <a:ext cx="10581640" cy="3322955"/>
          </a:xfrm>
          <a:prstGeom prst="rect">
            <a:avLst/>
          </a:prstGeom>
          <a:noFill/>
        </p:spPr>
        <p:txBody>
          <a:bodyPr wrap="square" rtlCol="0" anchor="t">
            <a:spAutoFit/>
          </a:bodyPr>
          <a:lstStyle>
            <a:defPPr>
              <a:defRPr lang="zh-CN"/>
            </a:defPPr>
          </a:lstStyle>
          <a:p>
            <a:pPr fontAlgn="auto">
              <a:lnSpc>
                <a:spcPct val="150000"/>
              </a:lnSpc>
            </a:pP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强兵</a:t>
            </a:r>
            <a:r>
              <a:rPr sz="2800">
                <a:latin typeface="宋体" panose="02010600030101010101" pitchFamily="2" charset="-122"/>
                <a:ea typeface="宋体" panose="02010600030101010101" pitchFamily="2" charset="-122"/>
                <a:cs typeface="宋体" panose="02010600030101010101" pitchFamily="2" charset="-122"/>
                <a:sym typeface="+mn-ea"/>
              </a:rPr>
              <a:t>，开始跻身资本主义</a:t>
            </a: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强国之列</a:t>
            </a:r>
            <a:r>
              <a:rPr sz="2800">
                <a:latin typeface="宋体" panose="02010600030101010101" pitchFamily="2" charset="-122"/>
                <a:ea typeface="宋体" panose="02010600030101010101" pitchFamily="2" charset="-122"/>
                <a:cs typeface="宋体" panose="02010600030101010101" pitchFamily="2" charset="-122"/>
                <a:sym typeface="+mn-ea"/>
              </a:rPr>
              <a:t>。</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⑤局限性：保留了</a:t>
            </a:r>
            <a:r>
              <a:rPr sz="28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大量旧制度的残余，军国主义色彩浓厚</a:t>
            </a:r>
            <a:r>
              <a:rPr sz="2800">
                <a:latin typeface="宋体" panose="02010600030101010101" pitchFamily="2" charset="-122"/>
                <a:ea typeface="宋体" panose="02010600030101010101" pitchFamily="2" charset="-122"/>
                <a:cs typeface="宋体" panose="02010600030101010101" pitchFamily="2" charset="-122"/>
                <a:sym typeface="+mn-ea"/>
              </a:rPr>
              <a:t>。日本强大起来后，很快走上了</a:t>
            </a:r>
            <a:r>
              <a:rPr sz="2800">
                <a:solidFill>
                  <a:srgbClr val="00B0F0"/>
                </a:solidFill>
                <a:latin typeface="宋体" panose="02010600030101010101" pitchFamily="2" charset="-122"/>
                <a:ea typeface="宋体" panose="02010600030101010101" pitchFamily="2" charset="-122"/>
                <a:cs typeface="宋体" panose="02010600030101010101" pitchFamily="2" charset="-122"/>
                <a:sym typeface="+mn-ea"/>
              </a:rPr>
              <a:t>对外侵略扩张</a:t>
            </a:r>
            <a:r>
              <a:rPr sz="2800">
                <a:latin typeface="宋体" panose="02010600030101010101" pitchFamily="2" charset="-122"/>
                <a:ea typeface="宋体" panose="02010600030101010101" pitchFamily="2" charset="-122"/>
                <a:cs typeface="宋体" panose="02010600030101010101" pitchFamily="2" charset="-122"/>
                <a:sym typeface="+mn-ea"/>
              </a:rPr>
              <a:t>的道路。</a:t>
            </a:r>
            <a:endParaRPr sz="2800">
              <a:latin typeface="宋体" panose="02010600030101010101" pitchFamily="2" charset="-122"/>
              <a:ea typeface="宋体" panose="02010600030101010101" pitchFamily="2" charset="-122"/>
              <a:cs typeface="宋体" panose="02010600030101010101" pitchFamily="2" charset="-122"/>
            </a:endParaRPr>
          </a:p>
          <a:p>
            <a:pPr fontAlgn="auto">
              <a:lnSpc>
                <a:spcPct val="150000"/>
              </a:lnSpc>
            </a:pPr>
            <a:endParaRPr sz="2800">
              <a:latin typeface="宋体" panose="02010600030101010101" pitchFamily="2" charset="-122"/>
              <a:ea typeface="宋体" panose="02010600030101010101" pitchFamily="2" charset="-122"/>
              <a:cs typeface="宋体" panose="02010600030101010101" pitchFamily="2" charset="-122"/>
            </a:endParaRP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t>03</a:t>
            </a:r>
          </a:p>
        </p:txBody>
      </p:sp>
      <p:sp>
        <p:nvSpPr>
          <p:cNvPr id="3" name="标题 2"/>
          <p:cNvSpPr>
            <a:spLocks noGrp="1"/>
          </p:cNvSpPr>
          <p:nvPr>
            <p:ph type="title"/>
          </p:nvPr>
        </p:nvSpPr>
        <p:spPr/>
        <p:txBody>
          <a:bodyPr/>
          <a:lstStyle/>
          <a:p>
            <a:r>
              <a:rPr lang="zh-CN" altLang="en-US" sz="4800"/>
              <a:t>名师讲解</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111885" y="345440"/>
            <a:ext cx="1864995" cy="583565"/>
          </a:xfrm>
          <a:prstGeom prst="rect">
            <a:avLst/>
          </a:prstGeom>
          <a:noFill/>
        </p:spPr>
        <p:txBody>
          <a:bodyPr wrap="square" rtlCol="0" anchor="t">
            <a:spAutoFit/>
          </a:bodyPr>
          <a:lstStyle>
            <a:defPPr>
              <a:defRPr lang="zh-CN"/>
            </a:defPPr>
          </a:lstStyle>
          <a:p>
            <a:pPr eaLnBrk="0"/>
            <a:r>
              <a:rPr lang="zh-CN" altLang="zh-CN" sz="3200" b="1" u="sng">
                <a:solidFill>
                  <a:srgbClr val="00B0F0"/>
                </a:solidFill>
              </a:rPr>
              <a:t>名师讲解</a:t>
            </a:r>
          </a:p>
        </p:txBody>
      </p:sp>
      <p:sp>
        <p:nvSpPr>
          <p:cNvPr id="5" name="文本框 4"/>
          <p:cNvSpPr txBox="1"/>
          <p:nvPr/>
        </p:nvSpPr>
        <p:spPr>
          <a:xfrm>
            <a:off x="815975" y="996315"/>
            <a:ext cx="10861040" cy="5262245"/>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sz="2800">
                <a:latin typeface="宋体" panose="02010600030101010101" pitchFamily="2" charset="-122"/>
                <a:ea typeface="宋体" panose="02010600030101010101" pitchFamily="2" charset="-122"/>
                <a:cs typeface="宋体" panose="02010600030101010101" pitchFamily="2" charset="-122"/>
              </a:rPr>
              <a:t>有学者认为：“没有一个国家能像日本那样在西方经济和军事技术优势的挑战面前做出这样迅速和成功的反应。”19世纪中期，日本面对西方挑战做出的“反应”是（    ）</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A</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实行大化改新    B</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 废除农奴制</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C</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实行明治维新    D</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 颁布《权利法案》</a:t>
            </a:r>
          </a:p>
          <a:p>
            <a:pPr fontAlgn="auto">
              <a:lnSpc>
                <a:spcPct val="150000"/>
              </a:lnSpc>
            </a:pPr>
            <a:r>
              <a:rPr sz="2800">
                <a:solidFill>
                  <a:srgbClr val="FF0000"/>
                </a:solidFill>
                <a:latin typeface="楷体" panose="02010609060101010101" charset="-122"/>
                <a:ea typeface="楷体" panose="02010609060101010101" charset="-122"/>
                <a:cs typeface="楷体" panose="02010609060101010101" charset="-122"/>
              </a:rPr>
              <a:t>  </a:t>
            </a:r>
            <a:r>
              <a:rPr sz="2800" b="1">
                <a:solidFill>
                  <a:srgbClr val="FF0000"/>
                </a:solidFill>
                <a:latin typeface="楷体" panose="02010609060101010101" charset="-122"/>
                <a:ea typeface="楷体" panose="02010609060101010101" charset="-122"/>
                <a:cs typeface="楷体" panose="02010609060101010101" charset="-122"/>
              </a:rPr>
              <a:t> 【答案】C</a:t>
            </a:r>
            <a:endParaRPr sz="2800">
              <a:solidFill>
                <a:srgbClr val="FF0000"/>
              </a:solidFill>
              <a:latin typeface="楷体" panose="02010609060101010101" charset="-122"/>
              <a:ea typeface="楷体" panose="02010609060101010101" charset="-122"/>
              <a:cs typeface="楷体" panose="02010609060101010101" charset="-122"/>
            </a:endParaRPr>
          </a:p>
          <a:p>
            <a:pPr fontAlgn="auto">
              <a:lnSpc>
                <a:spcPct val="150000"/>
              </a:lnSpc>
            </a:pPr>
            <a:r>
              <a:rPr sz="2800">
                <a:solidFill>
                  <a:srgbClr val="00B0F0"/>
                </a:solidFill>
                <a:latin typeface="楷体" panose="02010609060101010101" charset="-122"/>
                <a:ea typeface="楷体" panose="02010609060101010101" charset="-122"/>
                <a:cs typeface="楷体" panose="02010609060101010101" charset="-122"/>
              </a:rPr>
              <a:t>   【解析】</a:t>
            </a:r>
            <a:r>
              <a:rPr sz="2800">
                <a:latin typeface="楷体" panose="02010609060101010101" charset="-122"/>
                <a:ea typeface="楷体" panose="02010609060101010101" charset="-122"/>
                <a:cs typeface="楷体" panose="02010609060101010101" charset="-122"/>
              </a:rPr>
              <a:t>根据题干中“19世纪中期”“面对西方挑战”，结合所学知识可得出答案为1868年开始实施的明治维新，故选C。</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anim calcmode="lin" valueType="num">
                                      <p:cBhvr additive="base">
                                        <p:cTn id="1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占位符 3"/>
          <p:cNvSpPr>
            <a:spLocks noGrp="1"/>
          </p:cNvSpPr>
          <p:nvPr>
            <p:ph type="body" idx="1"/>
          </p:nvPr>
        </p:nvSpPr>
        <p:spPr/>
        <p:txBody>
          <a:bodyPr/>
          <a:lstStyle/>
          <a:p>
            <a:r>
              <a:rPr lang="en-US" altLang="zh-CN"/>
              <a:t>04</a:t>
            </a:r>
          </a:p>
        </p:txBody>
      </p:sp>
      <p:sp>
        <p:nvSpPr>
          <p:cNvPr id="5" name="标题 4"/>
          <p:cNvSpPr>
            <a:spLocks noGrp="1"/>
          </p:cNvSpPr>
          <p:nvPr>
            <p:ph type="title"/>
          </p:nvPr>
        </p:nvSpPr>
        <p:spPr/>
        <p:txBody>
          <a:bodyPr/>
          <a:lstStyle/>
          <a:p>
            <a:r>
              <a:rPr lang="zh-CN" altLang="en-US" sz="4800" b="1"/>
              <a:t>基础闯关</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71550" y="51498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rPr>
              <a:t>基础闯关</a:t>
            </a:r>
          </a:p>
        </p:txBody>
      </p:sp>
      <p:sp>
        <p:nvSpPr>
          <p:cNvPr id="2" name="文本框 1"/>
          <p:cNvSpPr txBox="1"/>
          <p:nvPr/>
        </p:nvSpPr>
        <p:spPr>
          <a:xfrm>
            <a:off x="654685" y="1325880"/>
            <a:ext cx="10948670" cy="4615815"/>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1.</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（2019·广西贵港）</a:t>
            </a:r>
            <a:r>
              <a:rPr lang="zh-CN" altLang="en-US" sz="2800">
                <a:latin typeface="宋体" panose="02010600030101010101" pitchFamily="2" charset="-122"/>
                <a:ea typeface="宋体" panose="02010600030101010101" pitchFamily="2" charset="-122"/>
                <a:cs typeface="宋体" panose="02010600030101010101" pitchFamily="2" charset="-122"/>
              </a:rPr>
              <a:t>俄日走上资本主义道路是以改革而不是以革命方式完成的主要原因是（    ）</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政局动荡，阶级矛盾尖锐</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为了维护地主阶级的统治</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资本主义发展水平较低</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资产阶级与封建统治者的目的一致</a:t>
            </a:r>
            <a:r>
              <a:rPr lang="zh-CN" altLang="en-US" sz="2800" b="1">
                <a:solidFill>
                  <a:srgbClr val="FF0000"/>
                </a:solidFill>
                <a:latin typeface="楷体" panose="02010609060101010101" charset="-122"/>
                <a:ea typeface="楷体" panose="02010609060101010101" charset="-122"/>
                <a:cs typeface="楷体" panose="02010609060101010101" charset="-122"/>
                <a:sym typeface="+mn-ea"/>
              </a:rPr>
              <a:t>   </a:t>
            </a:r>
          </a:p>
          <a:p>
            <a:pPr fontAlgn="auto">
              <a:lnSpc>
                <a:spcPct val="150000"/>
              </a:lnSpc>
            </a:pPr>
            <a:r>
              <a:rPr lang="zh-CN" altLang="en-US" sz="2800" b="1">
                <a:solidFill>
                  <a:srgbClr val="FF0000"/>
                </a:solidFill>
                <a:latin typeface="楷体" panose="02010609060101010101" charset="-122"/>
                <a:ea typeface="楷体" panose="02010609060101010101" charset="-122"/>
                <a:cs typeface="楷体" panose="02010609060101010101" charset="-122"/>
                <a:sym typeface="+mn-ea"/>
              </a:rPr>
              <a:t>        【答案】</a:t>
            </a:r>
            <a:r>
              <a:rPr lang="en-US" altLang="zh-CN" sz="2800" b="1">
                <a:solidFill>
                  <a:srgbClr val="FF0000"/>
                </a:solidFill>
                <a:latin typeface="楷体" panose="02010609060101010101" charset="-122"/>
                <a:ea typeface="楷体" panose="02010609060101010101" charset="-122"/>
                <a:cs typeface="楷体" panose="02010609060101010101" charset="-122"/>
                <a:sym typeface="+mn-ea"/>
              </a:rPr>
              <a:t>C</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08660" y="1098550"/>
            <a:ext cx="10602595" cy="5477510"/>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2.</a:t>
            </a:r>
            <a:r>
              <a:rPr lang="zh-CN" altLang="en-US" sz="2800">
                <a:solidFill>
                  <a:srgbClr val="00B0F0"/>
                </a:solidFill>
                <a:latin typeface="宋体" panose="02010600030101010101" pitchFamily="2" charset="-122"/>
                <a:ea typeface="宋体" panose="02010600030101010101" pitchFamily="2" charset="-122"/>
                <a:cs typeface="宋体" panose="02010600030101010101" pitchFamily="2" charset="-122"/>
              </a:rPr>
              <a:t>（2020·广西桂林）</a:t>
            </a:r>
            <a:r>
              <a:rPr lang="zh-CN" altLang="en-US" sz="2800">
                <a:solidFill>
                  <a:srgbClr val="00B0F0"/>
                </a:solidFill>
                <a:latin typeface="楷体" panose="02010609060101010101" charset="-122"/>
                <a:ea typeface="楷体" panose="02010609060101010101" charset="-122"/>
                <a:cs typeface="宋体" panose="02010600030101010101" pitchFamily="2" charset="-122"/>
              </a:rPr>
              <a:t>材料</a:t>
            </a:r>
            <a:r>
              <a:rPr lang="zh-CN" altLang="en-US" sz="2800">
                <a:latin typeface="楷体" panose="02010609060101010101" charset="-122"/>
                <a:ea typeface="楷体" panose="02010609060101010101" charset="-122"/>
                <a:cs typeface="宋体" panose="02010600030101010101" pitchFamily="2" charset="-122"/>
              </a:rPr>
              <a:t>：明治领导人预见到，这些新军队需要现代化经济为它们提供军需品。因此，他们通过发放津贴、购买原料或成立政府公司确保所需工业的建立。政府领导人不仅注意支持轻工业如纺织工业，而且注意支持重工业如采矿业、钢铁工业和造船业，因为后者是提供军需品所必不可少的。</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gn="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——斯塔夫里阿诺斯《全球通史》</a:t>
            </a:r>
          </a:p>
          <a:p>
            <a:pPr fontAlgn="auto">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请回答:</a:t>
            </a:r>
          </a:p>
          <a:p>
            <a:pPr fontAlgn="auto">
              <a:lnSpc>
                <a:spcPct val="100000"/>
              </a:lnSpc>
            </a:pPr>
            <a:r>
              <a:rPr lang="zh-CN" altLang="en-US" sz="2800">
                <a:latin typeface="宋体" panose="02010600030101010101" pitchFamily="2" charset="-122"/>
                <a:ea typeface="宋体" panose="02010600030101010101" pitchFamily="2" charset="-122"/>
                <a:cs typeface="宋体" panose="02010600030101010101" pitchFamily="2" charset="-122"/>
              </a:rPr>
              <a:t>    材料一描述的情况出现在哪个国家?(1分)结合材料评价这些经济措施的影响。(不能照抄原文,2分)</a:t>
            </a:r>
          </a:p>
        </p:txBody>
      </p:sp>
      <p:sp>
        <p:nvSpPr>
          <p:cNvPr id="6" name="文本框 5"/>
          <p:cNvSpPr txBox="1"/>
          <p:nvPr/>
        </p:nvSpPr>
        <p:spPr>
          <a:xfrm>
            <a:off x="971550" y="51498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rPr>
              <a:t>基础闯关</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71550" y="51498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rPr>
              <a:t>基础闯关</a:t>
            </a:r>
          </a:p>
        </p:txBody>
      </p:sp>
      <p:sp>
        <p:nvSpPr>
          <p:cNvPr id="2" name="文本框 1"/>
          <p:cNvSpPr txBox="1"/>
          <p:nvPr/>
        </p:nvSpPr>
        <p:spPr>
          <a:xfrm>
            <a:off x="580390" y="1657350"/>
            <a:ext cx="11031220" cy="2030095"/>
          </a:xfrm>
          <a:prstGeom prst="rect">
            <a:avLst/>
          </a:prstGeom>
          <a:noFill/>
        </p:spPr>
        <p:txBody>
          <a:bodyPr wrap="square" rtlCol="0" anchor="t">
            <a:spAutoFit/>
          </a:bodyPr>
          <a:lstStyle>
            <a:defPPr>
              <a:defRPr lang="zh-CN"/>
            </a:defPPr>
          </a:lstStyle>
          <a:p>
            <a:pPr fontAlgn="auto">
              <a:lnSpc>
                <a:spcPct val="150000"/>
              </a:lnSpc>
            </a:pPr>
            <a:r>
              <a:rPr lang="en-US" altLang="zh-CN" sz="2800">
                <a:solidFill>
                  <a:srgbClr val="FF0000"/>
                </a:solidFill>
                <a:latin typeface="楷体" panose="02010609060101010101" charset="-122"/>
                <a:ea typeface="楷体" panose="02010609060101010101" charset="-122"/>
              </a:rPr>
              <a:t>  </a:t>
            </a:r>
            <a:r>
              <a:rPr lang="zh-CN" altLang="en-US" sz="2800">
                <a:solidFill>
                  <a:srgbClr val="FF0000"/>
                </a:solidFill>
                <a:latin typeface="楷体" panose="02010609060101010101" charset="-122"/>
                <a:ea typeface="楷体" panose="02010609060101010101" charset="-122"/>
              </a:rPr>
              <a:t>【答案】</a:t>
            </a:r>
          </a:p>
          <a:p>
            <a:pPr fontAlgn="auto">
              <a:lnSpc>
                <a:spcPct val="150000"/>
              </a:lnSpc>
            </a:pPr>
            <a:r>
              <a:rPr lang="zh-CN" altLang="en-US" sz="2800">
                <a:solidFill>
                  <a:srgbClr val="FF0000"/>
                </a:solidFill>
                <a:latin typeface="楷体" panose="02010609060101010101" charset="-122"/>
                <a:ea typeface="楷体" panose="02010609060101010101" charset="-122"/>
              </a:rPr>
              <a:t>  国家:日本。评价:积极方面发展日本经济;增强日本军事力量。消极方面军国主义色彩浓厚，加速日本的对外扩张。</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占位符 3"/>
          <p:cNvSpPr>
            <a:spLocks noGrp="1"/>
          </p:cNvSpPr>
          <p:nvPr>
            <p:ph type="body" idx="1"/>
          </p:nvPr>
        </p:nvSpPr>
        <p:spPr/>
        <p:txBody>
          <a:bodyPr/>
          <a:lstStyle/>
          <a:p>
            <a:r>
              <a:rPr lang="en-US" altLang="zh-CN"/>
              <a:t>05</a:t>
            </a:r>
          </a:p>
        </p:txBody>
      </p:sp>
      <p:sp>
        <p:nvSpPr>
          <p:cNvPr id="5" name="标题 4"/>
          <p:cNvSpPr>
            <a:spLocks noGrp="1"/>
          </p:cNvSpPr>
          <p:nvPr>
            <p:ph type="title"/>
          </p:nvPr>
        </p:nvSpPr>
        <p:spPr/>
        <p:txBody>
          <a:bodyPr/>
          <a:lstStyle/>
          <a:p>
            <a:r>
              <a:rPr lang="zh-CN" altLang="en-US" sz="4800" b="1">
                <a:solidFill>
                  <a:schemeClr val="tx1"/>
                </a:solidFill>
                <a:sym typeface="+mn-ea"/>
              </a:rPr>
              <a:t>提分强化练</a:t>
            </a:r>
            <a:endParaRPr lang="zh-CN" altLang="zh-CN" sz="4800" b="1">
              <a:solidFill>
                <a:schemeClr val="tx1"/>
              </a:solidFill>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49960" y="51498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sym typeface="+mn-ea"/>
              </a:rPr>
              <a:t>提分强化练</a:t>
            </a:r>
            <a:endParaRPr lang="zh-CN" altLang="zh-CN" sz="3200" b="1" u="sng">
              <a:solidFill>
                <a:srgbClr val="00B0F0"/>
              </a:solidFill>
            </a:endParaRPr>
          </a:p>
        </p:txBody>
      </p:sp>
      <p:sp>
        <p:nvSpPr>
          <p:cNvPr id="2" name="文本框 1"/>
          <p:cNvSpPr txBox="1"/>
          <p:nvPr/>
        </p:nvSpPr>
        <p:spPr>
          <a:xfrm>
            <a:off x="692785" y="1098550"/>
            <a:ext cx="11021060" cy="5262245"/>
          </a:xfrm>
          <a:prstGeom prst="rect">
            <a:avLst/>
          </a:prstGeom>
          <a:noFill/>
        </p:spPr>
        <p:txBody>
          <a:bodyPr wrap="square" rtlCol="0" anchor="t">
            <a:spAutoFit/>
          </a:bodyPr>
          <a:lstStyle>
            <a:defPPr>
              <a:defRPr lang="zh-CN"/>
            </a:defPPr>
          </a:lstStyle>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sz="2800">
                <a:solidFill>
                  <a:srgbClr val="00B0F0"/>
                </a:solidFill>
                <a:latin typeface="宋体" panose="02010600030101010101" pitchFamily="2" charset="-122"/>
                <a:ea typeface="宋体" panose="02010600030101010101" pitchFamily="2" charset="-122"/>
                <a:cs typeface="宋体" panose="02010600030101010101" pitchFamily="2" charset="-122"/>
              </a:rPr>
              <a:t>（2020·广西玉林）</a:t>
            </a:r>
            <a:r>
              <a:rPr sz="2800">
                <a:latin typeface="宋体" panose="02010600030101010101" pitchFamily="2" charset="-122"/>
                <a:ea typeface="宋体" panose="02010600030101010101" pitchFamily="2" charset="-122"/>
                <a:cs typeface="宋体" panose="02010600030101010101" pitchFamily="2" charset="-122"/>
              </a:rPr>
              <a:t>阅读材料，完成下列要求。</a:t>
            </a:r>
          </a:p>
          <a:p>
            <a:pPr fontAlgn="auto">
              <a:lnSpc>
                <a:spcPct val="150000"/>
              </a:lnSpc>
            </a:pPr>
            <a:r>
              <a:rPr sz="2800">
                <a:latin typeface="宋体" panose="02010600030101010101" pitchFamily="2" charset="-122"/>
                <a:ea typeface="宋体" panose="02010600030101010101" pitchFamily="2" charset="-122"/>
                <a:cs typeface="宋体" panose="02010600030101010101" pitchFamily="2" charset="-122"/>
              </a:rPr>
              <a:t>    </a:t>
            </a:r>
            <a:r>
              <a:rPr sz="2800">
                <a:solidFill>
                  <a:srgbClr val="00B0F0"/>
                </a:solidFill>
                <a:latin typeface="楷体" panose="02010609060101010101" charset="-122"/>
                <a:ea typeface="楷体" panose="02010609060101010101" charset="-122"/>
                <a:cs typeface="楷体" panose="02010609060101010101" charset="-122"/>
              </a:rPr>
              <a:t>材料</a:t>
            </a:r>
            <a:r>
              <a:rPr sz="2800">
                <a:latin typeface="楷体" panose="02010609060101010101" charset="-122"/>
                <a:ea typeface="楷体" panose="02010609060101010101" charset="-122"/>
                <a:cs typeface="楷体" panose="02010609060101010101" charset="-122"/>
              </a:rPr>
              <a:t>：1639年，德川幕府发布“锁国令”，使日本几乎与世界隔绝。进入19世纪后，日本的资本主义有了很大发展，也造成了日本封建制度的衰落和深刻的危机。从1853年开始，日本接连被欧美国家叩关入侵，强迫开港、开国。开港通商后，日本对外贸易飞速发展，幕府采取了压制措施，导致市场混乱、物价飞涨，大批下级武士破产，广大农民日益贫困，反抗斗争不断高涨。1868年，倒幕派武力推翻了德川幕府的统治。随后，新建立的明治政府在政治、经济、军事和文</a:t>
            </a:r>
            <a:endParaRPr sz="28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949960" y="51498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sym typeface="+mn-ea"/>
              </a:rPr>
              <a:t>提分强化练</a:t>
            </a:r>
            <a:endParaRPr lang="zh-CN" altLang="zh-CN" sz="3200" b="1" u="sng">
              <a:solidFill>
                <a:srgbClr val="00B0F0"/>
              </a:solidFill>
            </a:endParaRPr>
          </a:p>
        </p:txBody>
      </p:sp>
      <p:sp>
        <p:nvSpPr>
          <p:cNvPr id="2" name="文本框 1"/>
          <p:cNvSpPr txBox="1"/>
          <p:nvPr/>
        </p:nvSpPr>
        <p:spPr>
          <a:xfrm>
            <a:off x="782955" y="1181735"/>
            <a:ext cx="10710545" cy="5262245"/>
          </a:xfrm>
          <a:prstGeom prst="rect">
            <a:avLst/>
          </a:prstGeom>
          <a:noFill/>
        </p:spPr>
        <p:txBody>
          <a:bodyPr wrap="square" rtlCol="0" anchor="t">
            <a:spAutoFit/>
          </a:bodyPr>
          <a:lstStyle>
            <a:defPPr>
              <a:defRPr lang="zh-CN"/>
            </a:defPPr>
          </a:lstStyle>
          <a:p>
            <a:pPr algn="l">
              <a:lnSpc>
                <a:spcPct val="150000"/>
              </a:lnSpc>
            </a:pPr>
            <a:r>
              <a:rPr sz="2800">
                <a:latin typeface="楷体" panose="02010609060101010101" charset="-122"/>
                <a:ea typeface="楷体" panose="02010609060101010101" charset="-122"/>
                <a:cs typeface="楷体" panose="02010609060101010101" charset="-122"/>
                <a:sym typeface="+mn-ea"/>
              </a:rPr>
              <a:t>化等领域推行全面改革，还派出庞大使团考察欧美12国，历时20个月，并在改革中加以借鉴。明治维新是日本历史的转折点。</a:t>
            </a:r>
            <a:endParaRPr sz="2800">
              <a:latin typeface="宋体" panose="02010600030101010101" pitchFamily="2" charset="-122"/>
              <a:ea typeface="宋体" panose="02010600030101010101" pitchFamily="2" charset="-122"/>
              <a:cs typeface="宋体" panose="02010600030101010101" pitchFamily="2" charset="-122"/>
            </a:endParaRPr>
          </a:p>
          <a:p>
            <a:pPr algn="r">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——摘编自齐世荣等《15世纪以来世界九强兴衰史》</a:t>
            </a:r>
            <a:endParaRPr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（1）根据材料，概括日本明治维新的背景。</a:t>
            </a:r>
            <a:endParaRPr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sz="2800">
                <a:solidFill>
                  <a:srgbClr val="FF0000"/>
                </a:solidFill>
                <a:latin typeface="楷体" panose="02010609060101010101" charset="-122"/>
                <a:ea typeface="楷体" panose="02010609060101010101" charset="-122"/>
                <a:cs typeface="楷体" panose="02010609060101010101" charset="-122"/>
              </a:rPr>
              <a:t>    幕府统治危机四伏;民族危机严重;倒幕派推翻幕府统治。</a:t>
            </a:r>
            <a:r>
              <a:rPr sz="2800">
                <a:latin typeface="宋体" panose="02010600030101010101" pitchFamily="2" charset="-122"/>
                <a:ea typeface="宋体" panose="02010600030101010101" pitchFamily="2" charset="-122"/>
                <a:cs typeface="宋体" panose="02010600030101010101" pitchFamily="2" charset="-122"/>
                <a:sym typeface="+mn-ea"/>
              </a:rPr>
              <a:t>  </a:t>
            </a:r>
          </a:p>
          <a:p>
            <a:pPr algn="l">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（2）根据材料并结合所学知识，列举明治维新的一条主要措施。</a:t>
            </a:r>
            <a:endParaRPr sz="2800">
              <a:latin typeface="宋体" panose="02010600030101010101" pitchFamily="2" charset="-122"/>
              <a:ea typeface="宋体" panose="02010600030101010101" pitchFamily="2" charset="-122"/>
              <a:cs typeface="宋体" panose="02010600030101010101" pitchFamily="2" charset="-122"/>
            </a:endParaRPr>
          </a:p>
          <a:p>
            <a:pPr algn="l" fontAlgn="auto">
              <a:lnSpc>
                <a:spcPct val="100000"/>
              </a:lnSpc>
            </a:pPr>
            <a:r>
              <a:rPr sz="2800">
                <a:solidFill>
                  <a:srgbClr val="FF0000"/>
                </a:solidFill>
                <a:latin typeface="楷体" panose="02010609060101010101" charset="-122"/>
                <a:ea typeface="楷体" panose="02010609060101010101" charset="-122"/>
                <a:cs typeface="楷体" panose="02010609060101010101" charset="-122"/>
              </a:rPr>
              <a:t>    提倡“文明开化”，改造日本的教育、文化和生活方式;废藩置县，加强中央集权;实行征兵制，建立新式军队;推行地税改革，大力发展近代经济。(只需回答出1点)</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08660" y="1401445"/>
            <a:ext cx="10774045" cy="3969385"/>
          </a:xfrm>
          <a:prstGeom prst="rect">
            <a:avLst/>
          </a:prstGeom>
          <a:noFill/>
        </p:spPr>
        <p:txBody>
          <a:bodyPr wrap="square" rtlCol="0" anchor="t">
            <a:spAutoFit/>
          </a:bodyPr>
          <a:lstStyle>
            <a:defPPr>
              <a:defRPr lang="zh-CN"/>
            </a:defPPr>
          </a:lstStyle>
          <a:p>
            <a:pPr algn="l">
              <a:lnSpc>
                <a:spcPct val="150000"/>
              </a:lnSpc>
            </a:pPr>
            <a:r>
              <a:rPr lang="en-US" sz="2800">
                <a:latin typeface="宋体" panose="02010600030101010101" pitchFamily="2" charset="-122"/>
                <a:ea typeface="宋体" panose="02010600030101010101" pitchFamily="2" charset="-122"/>
                <a:cs typeface="宋体" panose="02010600030101010101" pitchFamily="2" charset="-122"/>
                <a:sym typeface="+mn-ea"/>
              </a:rPr>
              <a:t>  </a:t>
            </a:r>
            <a:r>
              <a:rPr sz="2800">
                <a:latin typeface="宋体" panose="02010600030101010101" pitchFamily="2" charset="-122"/>
                <a:ea typeface="宋体" panose="02010600030101010101" pitchFamily="2" charset="-122"/>
                <a:cs typeface="宋体" panose="02010600030101010101" pitchFamily="2" charset="-122"/>
                <a:sym typeface="+mn-ea"/>
              </a:rPr>
              <a:t>（3）根据材料，概括日本明治维新的特点。</a:t>
            </a:r>
            <a:endParaRPr sz="2800">
              <a:latin typeface="宋体" panose="02010600030101010101" pitchFamily="2" charset="-122"/>
              <a:ea typeface="宋体" panose="02010600030101010101" pitchFamily="2" charset="-122"/>
              <a:cs typeface="宋体" panose="02010600030101010101" pitchFamily="2" charset="-122"/>
            </a:endParaRPr>
          </a:p>
          <a:p>
            <a:pPr algn="l">
              <a:lnSpc>
                <a:spcPct val="150000"/>
              </a:lnSpc>
            </a:pPr>
            <a:r>
              <a:rPr sz="2800">
                <a:solidFill>
                  <a:srgbClr val="FF0000"/>
                </a:solidFill>
                <a:latin typeface="楷体" panose="02010609060101010101" charset="-122"/>
                <a:ea typeface="楷体" panose="02010609060101010101" charset="-122"/>
                <a:cs typeface="宋体" panose="02010600030101010101" pitchFamily="2" charset="-122"/>
              </a:rPr>
              <a:t>   特点:向西方学习;全面改革:自上而下。(只需回答1点)</a:t>
            </a:r>
          </a:p>
          <a:p>
            <a:pPr algn="l">
              <a:lnSpc>
                <a:spcPct val="150000"/>
              </a:lnSpc>
            </a:pPr>
            <a:r>
              <a:rPr sz="2800">
                <a:latin typeface="宋体" panose="02010600030101010101" pitchFamily="2" charset="-122"/>
                <a:ea typeface="宋体" panose="02010600030101010101" pitchFamily="2" charset="-122"/>
                <a:cs typeface="宋体" panose="02010600030101010101" pitchFamily="2" charset="-122"/>
                <a:sym typeface="+mn-ea"/>
              </a:rPr>
              <a:t>  （4）综合以上材料并结合所学知识，谈谈你如何理解“明治维新是日本历史的转折点”。</a:t>
            </a:r>
          </a:p>
          <a:p>
            <a:pPr algn="l">
              <a:lnSpc>
                <a:spcPct val="150000"/>
              </a:lnSpc>
            </a:pPr>
            <a:r>
              <a:rPr sz="2800">
                <a:solidFill>
                  <a:srgbClr val="FF0000"/>
                </a:solidFill>
                <a:latin typeface="楷体" panose="02010609060101010101" charset="-122"/>
                <a:ea typeface="楷体" panose="02010609060101010101" charset="-122"/>
                <a:cs typeface="宋体" panose="02010600030101010101" pitchFamily="2" charset="-122"/>
              </a:rPr>
              <a:t>   通过明治维新、日本迅速走上了发展资本主义的道路，实现了富国强兵，开始跻身资本主义强国之列。</a:t>
            </a:r>
          </a:p>
        </p:txBody>
      </p:sp>
      <p:sp>
        <p:nvSpPr>
          <p:cNvPr id="6" name="文本框 5"/>
          <p:cNvSpPr txBox="1"/>
          <p:nvPr/>
        </p:nvSpPr>
        <p:spPr>
          <a:xfrm>
            <a:off x="949960" y="514985"/>
            <a:ext cx="2747010" cy="583565"/>
          </a:xfrm>
          <a:prstGeom prst="rect">
            <a:avLst/>
          </a:prstGeom>
          <a:noFill/>
        </p:spPr>
        <p:txBody>
          <a:bodyPr wrap="square" rtlCol="0" anchor="t">
            <a:spAutoFit/>
          </a:bodyPr>
          <a:lstStyle>
            <a:defPPr>
              <a:defRPr lang="zh-CN"/>
            </a:defPPr>
          </a:lstStyle>
          <a:p>
            <a:r>
              <a:rPr lang="zh-CN" altLang="zh-CN" sz="3200" b="1" u="sng">
                <a:solidFill>
                  <a:srgbClr val="00B0F0"/>
                </a:solidFill>
                <a:sym typeface="+mn-ea"/>
              </a:rPr>
              <a:t>提分强化练</a:t>
            </a:r>
            <a:endParaRPr lang="zh-CN" altLang="zh-CN" sz="3200" b="1" u="sng">
              <a:solidFill>
                <a:srgbClr val="00B0F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4licmk53">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80</Paragraphs>
  <Slides>18</Slides>
  <Notes>0</Notes>
  <TotalTime>0</TotalTime>
  <HiddenSlides>0</HiddenSlides>
  <MMClips>0</MMClips>
  <ScaleCrop>0</ScaleCrop>
  <HeadingPairs>
    <vt:vector baseType="variant" size="4">
      <vt:variant>
        <vt:lpstr>Theme</vt:lpstr>
      </vt:variant>
      <vt:variant>
        <vt:i4>1</vt:i4>
      </vt:variant>
      <vt:variant>
        <vt:lpstr>Slide Titles</vt:lpstr>
      </vt:variant>
      <vt:variant>
        <vt:i4>18</vt:i4>
      </vt:variant>
    </vt:vector>
  </HeadingPairs>
  <TitlesOfParts>
    <vt:vector baseType="lpstr" size="19">
      <vt:lpstr>Office 主题​​</vt:lpstr>
      <vt:lpstr>Slide 1</vt:lpstr>
      <vt:lpstr>Slide 2</vt:lpstr>
      <vt:lpstr>考点解读</vt:lpstr>
      <vt:lpstr>Slide 4</vt:lpstr>
      <vt:lpstr>考点秘籍</vt:lpstr>
      <vt:lpstr>Slide 6</vt:lpstr>
      <vt:lpstr>Slide 7</vt:lpstr>
      <vt:lpstr>Slide 8</vt:lpstr>
      <vt:lpstr>名师讲解</vt:lpstr>
      <vt:lpstr>Slide 10</vt:lpstr>
      <vt:lpstr>基础闯关</vt:lpstr>
      <vt:lpstr>Slide 12</vt:lpstr>
      <vt:lpstr>Slide 13</vt:lpstr>
      <vt:lpstr>Slide 14</vt:lpstr>
      <vt:lpstr>提分强化练</vt:lpstr>
      <vt:lpstr>Slide 16</vt:lpstr>
      <vt:lpstr>Slide 17</vt:lpstr>
      <vt:lpstr>Slide 18</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lastModifiedBy>天天向上</cp:lastModifiedBy>
  <cp:revision>2</cp:revision>
  <dcterms:created xsi:type="dcterms:W3CDTF">2022-03-04T02:55:00Z</dcterms:created>
  <dcterms:modified xsi:type="dcterms:W3CDTF">2021-10-21T01:17:37Z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1A0596D79D4449279512839365372EBF</vt:lpwstr>
  </property>
  <property fmtid="{D5CDD505-2E9C-101B-9397-08002B2CF9AE}" pid="3" name="KSOProductBuildVer">
    <vt:lpwstr>2052-11.1.0.11365</vt:lpwstr>
  </property>
  <property fmtid="{D5CDD505-2E9C-101B-9397-08002B2CF9AE}" pid="4" name="KSOTemplateUUID">
    <vt:lpwstr>v1.0_library_jILthEpMIJVWZ5AQgiMFQQ==</vt:lpwstr>
  </property>
</Properties>
</file>