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656" r:id="rId1"/>
    <p:sldMasterId id="2147504693" r:id="rId2"/>
  </p:sldMasterIdLst>
  <p:notesMasterIdLst>
    <p:notesMasterId r:id="rId3"/>
  </p:notesMasterIdLst>
  <p:sldIdLst>
    <p:sldId id="9965" r:id="rId4"/>
    <p:sldId id="9968" r:id="rId5"/>
    <p:sldId id="9971" r:id="rId6"/>
    <p:sldId id="9974" r:id="rId7"/>
    <p:sldId id="9977" r:id="rId8"/>
    <p:sldId id="9980" r:id="rId9"/>
    <p:sldId id="9983" r:id="rId10"/>
    <p:sldId id="9986" r:id="rId11"/>
    <p:sldId id="9989" r:id="rId12"/>
    <p:sldId id="9992" r:id="rId13"/>
    <p:sldId id="9995" r:id="rId14"/>
    <p:sldId id="9998" r:id="rId15"/>
    <p:sldId id="10001" r:id="rId16"/>
    <p:sldId id="10004" r:id="rId17"/>
    <p:sldId id="10007" r:id="rId18"/>
    <p:sldId id="10010" r:id="rId19"/>
    <p:sldId id="10013" r:id="rId20"/>
    <p:sldId id="10016" r:id="rId21"/>
    <p:sldId id="10019" r:id="rId22"/>
    <p:sldId id="10022" r:id="rId23"/>
    <p:sldId id="10025" r:id="rId24"/>
    <p:sldId id="10028" r:id="rId25"/>
    <p:sldId id="10031" r:id="rId26"/>
    <p:sldId id="10034" r:id="rId27"/>
    <p:sldId id="10037" r:id="rId28"/>
    <p:sldId id="10040" r:id="rId29"/>
    <p:sldId id="10043" r:id="rId30"/>
    <p:sldId id="1004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657" r:id="rId1"/>
    <p:sldLayoutId id="2147504658" r:id="rId2"/>
    <p:sldLayoutId id="2147504659" r:id="rId3"/>
    <p:sldLayoutId id="2147504660" r:id="rId4"/>
    <p:sldLayoutId id="2147504661" r:id="rId5"/>
    <p:sldLayoutId id="2147504662" r:id="rId6"/>
    <p:sldLayoutId id="2147504663" r:id="rId7"/>
    <p:sldLayoutId id="2147504664" r:id="rId8"/>
    <p:sldLayoutId id="2147504665" r:id="rId9"/>
    <p:sldLayoutId id="2147504666" r:id="rId10"/>
    <p:sldLayoutId id="214750466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4694" r:id="rId1"/>
    <p:sldLayoutId id="2147504695" r:id="rId2"/>
    <p:sldLayoutId id="2147504696" r:id="rId3"/>
    <p:sldLayoutId id="2147504697" r:id="rId4"/>
    <p:sldLayoutId id="2147504698" r:id="rId5"/>
    <p:sldLayoutId id="2147504699" r:id="rId6"/>
    <p:sldLayoutId id="2147504700" r:id="rId7"/>
    <p:sldLayoutId id="2147504701" r:id="rId8"/>
    <p:sldLayoutId id="2147504702" r:id="rId9"/>
    <p:sldLayoutId id="2147504703" r:id="rId10"/>
    <p:sldLayoutId id="214750470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tags" Target="../tags/tag184.xml"/><Relationship Id="rId20" Type="http://schemas.openxmlformats.org/officeDocument/2006/relationships/tags" Target="../tags/tag185.xml"/><Relationship Id="rId21" Type="http://schemas.openxmlformats.org/officeDocument/2006/relationships/tags" Target="../tags/tag186.xml"/><Relationship Id="rId22" Type="http://schemas.openxmlformats.org/officeDocument/2006/relationships/tags" Target="../tags/tag187.xml"/><Relationship Id="rId23" Type="http://schemas.openxmlformats.org/officeDocument/2006/relationships/tags" Target="../tags/tag188.xml"/><Relationship Id="rId24" Type="http://schemas.openxmlformats.org/officeDocument/2006/relationships/tags" Target="../tags/tag189.xml"/><Relationship Id="rId25" Type="http://schemas.openxmlformats.org/officeDocument/2006/relationships/tags" Target="../tags/tag190.xml"/><Relationship Id="rId26" Type="http://schemas.openxmlformats.org/officeDocument/2006/relationships/tags" Target="../tags/tag191.xml"/><Relationship Id="rId27" Type="http://schemas.openxmlformats.org/officeDocument/2006/relationships/tags" Target="../tags/tag192.xml"/><Relationship Id="rId28" Type="http://schemas.openxmlformats.org/officeDocument/2006/relationships/tags" Target="../tags/tag193.xml"/><Relationship Id="rId29" Type="http://schemas.openxmlformats.org/officeDocument/2006/relationships/tags" Target="../tags/tag194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tags" Target="../tags/tag258.xml"/><Relationship Id="rId22" Type="http://schemas.openxmlformats.org/officeDocument/2006/relationships/tags" Target="../tags/tag259.xml"/><Relationship Id="rId23" Type="http://schemas.openxmlformats.org/officeDocument/2006/relationships/tags" Target="../tags/tag260.xml"/><Relationship Id="rId24" Type="http://schemas.openxmlformats.org/officeDocument/2006/relationships/tags" Target="../tags/tag261.xml"/><Relationship Id="rId25" Type="http://schemas.openxmlformats.org/officeDocument/2006/relationships/tags" Target="../tags/tag262.xml"/><Relationship Id="rId26" Type="http://schemas.openxmlformats.org/officeDocument/2006/relationships/tags" Target="../tags/tag263.xml"/><Relationship Id="rId27" Type="http://schemas.openxmlformats.org/officeDocument/2006/relationships/tags" Target="../tags/tag264.xml"/><Relationship Id="rId28" Type="http://schemas.openxmlformats.org/officeDocument/2006/relationships/tags" Target="../tags/tag265.xml"/><Relationship Id="rId29" Type="http://schemas.openxmlformats.org/officeDocument/2006/relationships/tags" Target="../tags/tag266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tags" Target="../tags/tag332.xml"/><Relationship Id="rId17" Type="http://schemas.openxmlformats.org/officeDocument/2006/relationships/tags" Target="../tags/tag333.xml"/><Relationship Id="rId18" Type="http://schemas.openxmlformats.org/officeDocument/2006/relationships/tags" Target="../tags/tag334.xml"/><Relationship Id="rId19" Type="http://schemas.openxmlformats.org/officeDocument/2006/relationships/tags" Target="../tags/tag335.xml"/><Relationship Id="rId20" Type="http://schemas.openxmlformats.org/officeDocument/2006/relationships/tags" Target="../tags/tag336.xml"/><Relationship Id="rId21" Type="http://schemas.openxmlformats.org/officeDocument/2006/relationships/tags" Target="../tags/tag337.xml"/><Relationship Id="rId22" Type="http://schemas.openxmlformats.org/officeDocument/2006/relationships/tags" Target="../tags/tag338.xml"/><Relationship Id="rId23" Type="http://schemas.openxmlformats.org/officeDocument/2006/relationships/tags" Target="../tags/tag339.xml"/><Relationship Id="rId24" Type="http://schemas.openxmlformats.org/officeDocument/2006/relationships/tags" Target="../tags/tag340.xml"/><Relationship Id="rId25" Type="http://schemas.openxmlformats.org/officeDocument/2006/relationships/tags" Target="../tags/tag341.xml"/><Relationship Id="rId26" Type="http://schemas.openxmlformats.org/officeDocument/2006/relationships/tags" Target="../tags/tag342.xml"/><Relationship Id="rId27" Type="http://schemas.openxmlformats.org/officeDocument/2006/relationships/tags" Target="../tags/tag343.xml"/><Relationship Id="rId28" Type="http://schemas.openxmlformats.org/officeDocument/2006/relationships/tags" Target="../tags/tag344.xml"/><Relationship Id="rId29" Type="http://schemas.openxmlformats.org/officeDocument/2006/relationships/tags" Target="../tags/tag345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tags" Target="../tags/tag405.xml"/><Relationship Id="rId6" Type="http://schemas.openxmlformats.org/officeDocument/2006/relationships/tags" Target="../tags/tag406.xml"/><Relationship Id="rId7" Type="http://schemas.openxmlformats.org/officeDocument/2006/relationships/tags" Target="../tags/tag407.xml"/><Relationship Id="rId8" Type="http://schemas.openxmlformats.org/officeDocument/2006/relationships/tags" Target="../tags/tag408.xml"/><Relationship Id="rId9" Type="http://schemas.openxmlformats.org/officeDocument/2006/relationships/tags" Target="../tags/tag409.xml"/><Relationship Id="rId10" Type="http://schemas.openxmlformats.org/officeDocument/2006/relationships/tags" Target="../tags/tag410.xml"/><Relationship Id="rId11" Type="http://schemas.openxmlformats.org/officeDocument/2006/relationships/tags" Target="../tags/tag411.xml"/><Relationship Id="rId12" Type="http://schemas.openxmlformats.org/officeDocument/2006/relationships/tags" Target="../tags/tag412.xml"/><Relationship Id="rId13" Type="http://schemas.openxmlformats.org/officeDocument/2006/relationships/tags" Target="../tags/tag413.xml"/><Relationship Id="rId14" Type="http://schemas.openxmlformats.org/officeDocument/2006/relationships/tags" Target="../tags/tag414.xml"/><Relationship Id="rId15" Type="http://schemas.openxmlformats.org/officeDocument/2006/relationships/tags" Target="../tags/tag415.xml"/><Relationship Id="rId16" Type="http://schemas.openxmlformats.org/officeDocument/2006/relationships/tags" Target="../tags/tag416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tags" Target="../tags/tag420.xml"/><Relationship Id="rId5" Type="http://schemas.openxmlformats.org/officeDocument/2006/relationships/tags" Target="../tags/tag421.xml"/><Relationship Id="rId6" Type="http://schemas.openxmlformats.org/officeDocument/2006/relationships/tags" Target="../tags/tag422.xml"/><Relationship Id="rId7" Type="http://schemas.openxmlformats.org/officeDocument/2006/relationships/tags" Target="../tags/tag423.xml"/><Relationship Id="rId8" Type="http://schemas.openxmlformats.org/officeDocument/2006/relationships/tags" Target="../tags/tag424.xml"/><Relationship Id="rId9" Type="http://schemas.openxmlformats.org/officeDocument/2006/relationships/tags" Target="../tags/tag425.xml"/><Relationship Id="rId10" Type="http://schemas.openxmlformats.org/officeDocument/2006/relationships/tags" Target="../tags/tag426.xml"/><Relationship Id="rId11" Type="http://schemas.openxmlformats.org/officeDocument/2006/relationships/tags" Target="../tags/tag427.xml"/><Relationship Id="rId12" Type="http://schemas.openxmlformats.org/officeDocument/2006/relationships/tags" Target="../tags/tag42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2024年智能手机行业市场趋势分析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66541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2766540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2923425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 lnSpcReduction="2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2024年智能手机市场趋势分析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40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98549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5098548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5255433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 lnSpcReduction="2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智能手机行业面临的挑战和机遇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47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30557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7430556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7587441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 lnSpcReduction="1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智能手机行业的发展策略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5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9762564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9762564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9919449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 lnSpcReduction="2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智能手机行业的政策环境分析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434533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434532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591417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智能手机行业概述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5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智能手机行业概述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智能手机行业发展历程</a:t>
            </a:r>
            <a:endParaRPr altLang="en-US" lang="zh-CN"/>
          </a:p>
        </p:txBody>
      </p:sp>
      <p:sp>
        <p:nvSpPr>
          <p:cNvPr id="104902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起步阶段：2007年，苹果公司发布iPhone，引领智能手机行业起步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高速发展：2010年，安卓系统崛起，智能手机市场竞争加剧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创新不断：2016年，全面屏、人工智能等技术应用，智能手机功能日益丰富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5G时代：2020年，5G技术商用，智能手机进入高速网络时代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智能手机行业市场规模</a:t>
            </a:r>
            <a:endParaRPr altLang="en-US" lang="zh-CN"/>
          </a:p>
        </p:txBody>
      </p:sp>
      <p:sp>
        <p:nvSpPr>
          <p:cNvPr id="104908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2024年中国智能手机市场规模将达到3.85亿台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2024年全球智能手机市场规模将达到4.65亿台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2024年全球智能手机市场将呈现增长趋势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2024年中国智能手机市场将呈现增长趋势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智能手机行业竞争格局</a:t>
            </a:r>
            <a:endParaRPr altLang="en-US" lang="zh-CN"/>
          </a:p>
        </p:txBody>
      </p:sp>
      <p:sp>
        <p:nvSpPr>
          <p:cNvPr id="10491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市场份额：苹果、三星、华为等品牌占据大部分市场份额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技术创新：不断推出新技术和新产品，提高用户体验和竞争优势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7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价格竞争：各品牌之间通过价格竞争抢占市场份额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品牌形象：品牌形象和口碑成为影响消费者选择的重要因素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智能手机行业发展趋势</a:t>
            </a:r>
            <a:endParaRPr altLang="en-US" lang="zh-CN"/>
          </a:p>
        </p:txBody>
      </p:sp>
      <p:sp>
        <p:nvSpPr>
          <p:cNvPr id="104923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5G技术普及，带动智能手机行业快速发展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智能手机与物联网、可穿戴设备等领域的融合发展，拓展应用场景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折叠屏手机等新型智能手机的出现，满足消费者多样化需求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人工智能技术应用，提升用户体验和产品竞争力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32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2024年智能手机市场趋势分析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5G技术的普及和应用</a:t>
            </a:r>
            <a:endParaRPr altLang="en-US" lang="zh-CN"/>
          </a:p>
        </p:txBody>
      </p:sp>
      <p:sp>
        <p:nvSpPr>
          <p:cNvPr id="10493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5G技术将进一步渗透到智能手机行业，提升用户体验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5G技术将加速智能手机行业的发展，扩大市场规模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5G技术将为智能手机行业带来新的商业模式和盈利机会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5G技术将促进智能手机行业的技术创新和产品升级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人工智能技术的融合</a:t>
            </a:r>
            <a:endParaRPr altLang="en-US" lang="zh-CN"/>
          </a:p>
        </p:txBody>
      </p:sp>
      <p:sp>
        <p:nvSpPr>
          <p:cNvPr id="104949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机器学习：提高手机性能和用户体验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语音助手：更智能、更高效地完成任务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智能相机：自动优化拍摄效果，提升用户拍照体验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智能家居：实现家庭智能化，方便用户生活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折叠屏手机的兴起</a:t>
            </a:r>
            <a:endParaRPr altLang="en-US" lang="zh-CN"/>
          </a:p>
        </p:txBody>
      </p:sp>
      <p:sp>
        <p:nvSpPr>
          <p:cNvPr id="104955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折叠屏手机成为新趋势，市场规模不断扩大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折叠屏手机技术不断成熟，用户体验不断提升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折叠屏手机在高端市场占据一定份额，成为品牌竞争的新焦点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折叠屏手机在创新设计、功能和用户体验方面仍有提升空间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物联网技术的发展</a:t>
            </a:r>
            <a:endParaRPr altLang="en-US" lang="zh-CN"/>
          </a:p>
        </p:txBody>
      </p:sp>
      <p:sp>
        <p:nvSpPr>
          <p:cNvPr id="104963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物联网技术将推动智能手机行业的发展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物联网技术将促进智能手机与其他智能设备的互联互通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物联网技术将改变智能手机的使用方式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物联网技术将提高智能手机的智能化程度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智能手机与可穿戴设备的融合</a:t>
            </a:r>
            <a:endParaRPr altLang="en-US" lang="zh-CN"/>
          </a:p>
        </p:txBody>
      </p:sp>
      <p:sp>
        <p:nvSpPr>
          <p:cNvPr id="104973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用户体验的优化，如无缝切换、智能识别等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产业链的整合，如硬件厂商与软件服务商的合作，共同推动融合发展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智能手机与可穿戴设备在功能上的融合，如健康监测、智能提醒等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技术创新推动两者在硬件上的融合，如屏幕共享、无线充电等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80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智能手机行业面临的挑战和机遇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智能手机行业的挑战</a:t>
            </a:r>
            <a:endParaRPr altLang="en-US" lang="zh-CN"/>
          </a:p>
        </p:txBody>
      </p:sp>
      <p:sp>
        <p:nvSpPr>
          <p:cNvPr id="104987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技术更新迅速：不断涌现的新技术和新产品对传统智能手机厂商构成压力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竞争激烈：众多品牌争夺市场份额，价格战、营销战不断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用户需求多样化：不同用户群体对智能手机的功能和外观有不同需求，厂商需不断创新以满足用户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信息安全问题：随着智能手机的普及，信息安全问题日益突出，厂商需加强安全防护措施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智能手机行业的机遇</a:t>
            </a:r>
            <a:endParaRPr altLang="en-US" lang="zh-CN"/>
          </a:p>
        </p:txBody>
      </p:sp>
      <p:sp>
        <p:nvSpPr>
          <p:cNvPr id="10499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5G技术的普及将带动智能手机行业的发展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人工智能技术的融合将提升智能手机的用户体验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物联网的发展将为智能手机提供更多的应用场景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全球经济的发展将促进智能手机市场的需求增长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智能手机行业的发展前景</a:t>
            </a:r>
            <a:endParaRPr altLang="en-US" lang="zh-CN"/>
          </a:p>
        </p:txBody>
      </p:sp>
      <p:sp>
        <p:nvSpPr>
          <p:cNvPr id="105002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挑战：随着5G、AI等技术的快速发展，智能手机行业面临市场竞争加剧、产品同质化等问题。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机遇：技术创新为智能手机行业带来新的增长点，如折叠屏、屏下指纹等技术成为行业亮点。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趋势：未来智能手机行业将朝着更加智能化、个性化、场景化的方向发展，满足用户多元化需求。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前景：随着5G网络的普及和物联网时代的到来，智能手机行业有望迎来新的发展机遇，市场规模有望持续扩大。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5009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智能手机行业的发展策略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提高产品创新能力和技术含量</a:t>
            </a:r>
            <a:endParaRPr altLang="en-US" lang="zh-CN"/>
          </a:p>
        </p:txBody>
      </p:sp>
      <p:sp>
        <p:nvSpPr>
          <p:cNvPr id="105016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加大研发投入，提升自主创新能力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积极参与国际竞争，提升品牌影响力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加强与产业链上下游企业的合作，共同推动技术进步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关注用户体验，不断优化产品设计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加强品牌建设和市场营销</a:t>
            </a:r>
            <a:endParaRPr altLang="en-US" lang="zh-CN"/>
          </a:p>
        </p:txBody>
      </p:sp>
      <p:sp>
        <p:nvSpPr>
          <p:cNvPr id="1050262" name="对角圆角矩形 52"/>
          <p:cNvSpPr/>
          <p:nvPr>
            <p:custDataLst>
              <p:tags r:id="rId1"/>
            </p:custDataLst>
          </p:nvPr>
        </p:nvSpPr>
        <p:spPr>
          <a:xfrm>
            <a:off x="608400" y="2685832"/>
            <a:ext cx="10969199" cy="92348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对角圆角矩形 53"/>
          <p:cNvSpPr/>
          <p:nvPr>
            <p:custDataLst>
              <p:tags r:id="rId2"/>
            </p:custDataLst>
          </p:nvPr>
        </p:nvSpPr>
        <p:spPr>
          <a:xfrm>
            <a:off x="608400" y="2517437"/>
            <a:ext cx="679399" cy="63630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直角三角形 54"/>
          <p:cNvSpPr/>
          <p:nvPr>
            <p:custDataLst>
              <p:tags r:id="rId3"/>
            </p:custDataLst>
          </p:nvPr>
        </p:nvSpPr>
        <p:spPr>
          <a:xfrm>
            <a:off x="1287700" y="2518072"/>
            <a:ext cx="100470" cy="167450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文本框 56"/>
          <p:cNvSpPr txBox="1"/>
          <p:nvPr>
            <p:custDataLst>
              <p:tags r:id="rId4"/>
            </p:custDataLst>
          </p:nvPr>
        </p:nvSpPr>
        <p:spPr>
          <a:xfrm>
            <a:off x="1331546" y="2730949"/>
            <a:ext cx="9899642" cy="825072"/>
          </a:xfrm>
          <a:prstGeom prst="rect"/>
          <a:noFill/>
        </p:spPr>
        <p:txBody>
          <a:bodyPr anchor="ctr" anchorCtr="0" bIns="107950" rtlCol="0" tIns="0" wrap="square">
            <a:normAutofit fontScale="95833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品牌建设：提升品牌知名度和美誉度，增强消费者忠诚度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对角圆角矩形 5"/>
          <p:cNvSpPr/>
          <p:nvPr>
            <p:custDataLst>
              <p:tags r:id="rId5"/>
            </p:custDataLst>
          </p:nvPr>
        </p:nvSpPr>
        <p:spPr>
          <a:xfrm>
            <a:off x="608400" y="4299884"/>
            <a:ext cx="10969199" cy="92348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对角圆角矩形 6"/>
          <p:cNvSpPr/>
          <p:nvPr>
            <p:custDataLst>
              <p:tags r:id="rId6"/>
            </p:custDataLst>
          </p:nvPr>
        </p:nvSpPr>
        <p:spPr>
          <a:xfrm>
            <a:off x="608400" y="4131489"/>
            <a:ext cx="679399" cy="63630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直角三角形 7"/>
          <p:cNvSpPr/>
          <p:nvPr>
            <p:custDataLst>
              <p:tags r:id="rId7"/>
            </p:custDataLst>
          </p:nvPr>
        </p:nvSpPr>
        <p:spPr>
          <a:xfrm>
            <a:off x="1287700" y="4132760"/>
            <a:ext cx="100470" cy="167450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文本框 8"/>
          <p:cNvSpPr txBox="1"/>
          <p:nvPr>
            <p:custDataLst>
              <p:tags r:id="rId8"/>
            </p:custDataLst>
          </p:nvPr>
        </p:nvSpPr>
        <p:spPr>
          <a:xfrm>
            <a:off x="1331546" y="4353898"/>
            <a:ext cx="9899642" cy="825072"/>
          </a:xfrm>
          <a:prstGeom prst="rect"/>
          <a:noFill/>
        </p:spPr>
        <p:txBody>
          <a:bodyPr anchor="ctr" anchorCtr="0" bIns="107950" rtlCol="0" tIns="0" wrap="square">
            <a:normAutofit fontScale="95833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市场营销：采用多元化营销策略，扩大市场份额，提高销售业绩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拓展海外市场和加强国际合作</a:t>
            </a:r>
            <a:endParaRPr altLang="en-US" lang="zh-CN"/>
          </a:p>
        </p:txBody>
      </p:sp>
      <p:sp>
        <p:nvSpPr>
          <p:cNvPr id="10503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3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拓展海外市场：随着全球智能手机市场的不断扩大，企业应积极拓展海外市场，提高品牌知名度和市场份额。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3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加强国际合作：通过与国际知名品牌、技术厂商和渠道商的合作，共同研发新产品、开拓新市场，提升企业整体竞争力。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4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本地化运营：针对不同国家和地区的市场特点，制定符合当地用户需求的营销策略，提高用户粘性和忠诚度。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4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5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持续创新：不断推出具有创新性和差异化特点的产品和服务，满足用户不断升级的需求，提升品牌形象和市场地位。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提升产业链整合能力和降低成本</a:t>
            </a:r>
            <a:endParaRPr altLang="en-US" lang="zh-CN"/>
          </a:p>
        </p:txBody>
      </p:sp>
      <p:sp>
        <p:nvSpPr>
          <p:cNvPr id="10504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产业链整合：提高供应链协同效率，优化资源配置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降低成本：通过技术创新、规模效应等方式降低生产成本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品质与价格：平衡品质与价格，满足不同消费者需求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持续优化：不断优化产业链，提升整体竞争力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48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智能手机行业的政策环境分析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国家政策对智能手机行业的影响</a:t>
            </a:r>
            <a:endParaRPr altLang="en-US" lang="zh-CN"/>
          </a:p>
        </p:txBody>
      </p:sp>
      <p:sp>
        <p:nvSpPr>
          <p:cNvPr id="105055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政策支持：国家出台相关政策，鼓励智能手机行业的发展，提高国产手机的市场份额。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规范市场：政策对智能手机行业进行规范，打击不正当竞争，维护市场秩序。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技术创新：政策鼓励企业进行技术创新，提高国产智能手机的竞争力。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投资环境：政策优化投资环境，吸引更多资本进入智能手机行业，推动行业发展。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国际经济形势对智能手机行业的影响</a:t>
            </a:r>
            <a:endParaRPr altLang="en-US" lang="zh-CN"/>
          </a:p>
        </p:txBody>
      </p:sp>
      <p:sp>
        <p:nvSpPr>
          <p:cNvPr id="105061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汇率波动对智能手机成本和价格的影响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全球经济增长放缓，智能手机市场需求疲软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贸易战和关税政策对智能手机供应链的影响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不同地区经济差异对智能手机市场发展的影响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贸易战对智能手机行业的影响</a:t>
            </a:r>
            <a:endParaRPr altLang="en-US" lang="zh-CN"/>
          </a:p>
        </p:txBody>
      </p:sp>
      <p:sp>
        <p:nvSpPr>
          <p:cNvPr id="105069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智能手机企业需要重新评估生产和采购策略，以降低关税影响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智能手机行业受到关税调整的影响，导致成本上升和竞争力下降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贸易战导致供应链不稳定，企业面临生产和交付风险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贸易战可能引发其他国家采取报复性措施，进一步影响全球智能手机市场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新冠疫情对智能手机行业的影响及应对策略</a:t>
            </a:r>
            <a:endParaRPr altLang="en-US" lang="zh-CN"/>
          </a:p>
        </p:txBody>
      </p:sp>
      <p:sp>
        <p:nvSpPr>
          <p:cNvPr id="105078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8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8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影响：疫情导致智能手机需求量下降，企业面临生产压力和销售困境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8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9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应对策略：加强线上销售渠道，推出适合疫情期间的创新产品和服务，加强与用户的互动和沟通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9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9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政策环境分析：政府出台相关政策支持智能手机行业的发展，如减税降费、提供贷款支持等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0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0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行业趋势分析：随着疫情得到控制，智能手机行业有望迎来复苏，未来将更加注重产品创新和用户体验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85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5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5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5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2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5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5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5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5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SLIDE_ID" val="custom20230303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1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1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6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80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31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2024-01-05T07:29:35Z</dcterms:created>
  <dcterms:modified xsi:type="dcterms:W3CDTF">2024-01-05T07:29:35Z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4209316e676248a390345d38d060df71_21</vt:lpwstr>
  </property>
</Properties>
</file>