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638" r:id="rId1"/>
    <p:sldMasterId id="2147487675" r:id="rId2"/>
  </p:sldMasterIdLst>
  <p:notesMasterIdLst>
    <p:notesMasterId r:id="rId3"/>
  </p:notesMasterIdLst>
  <p:sldIdLst>
    <p:sldId id="2070" r:id="rId4"/>
    <p:sldId id="2074" r:id="rId5"/>
    <p:sldId id="2077" r:id="rId6"/>
    <p:sldId id="2080" r:id="rId7"/>
    <p:sldId id="2086" r:id="rId9"/>
    <p:sldId id="2089" r:id="rId10"/>
    <p:sldId id="2092" r:id="rId11"/>
    <p:sldId id="2095" r:id="rId12"/>
    <p:sldId id="2101" r:id="rId14"/>
    <p:sldId id="2104" r:id="rId15"/>
    <p:sldId id="2107" r:id="rId16"/>
    <p:sldId id="2110" r:id="rId17"/>
    <p:sldId id="2113" r:id="rId18"/>
    <p:sldId id="2119" r:id="rId20"/>
    <p:sldId id="2122" r:id="rId21"/>
    <p:sldId id="2125" r:id="rId22"/>
    <p:sldId id="2128" r:id="rId23"/>
    <p:sldId id="2131" r:id="rId24"/>
    <p:sldId id="2137" r:id="rId26"/>
    <p:sldId id="2140" r:id="rId27"/>
    <p:sldId id="2143" r:id="rId28"/>
    <p:sldId id="2146" r:id="rId29"/>
    <p:sldId id="2149" r:id="rId30"/>
    <p:sldId id="2155" r:id="rId32"/>
    <p:sldId id="2158" r:id="rId33"/>
    <p:sldId id="2161" r:id="rId34"/>
    <p:sldId id="2164" r:id="rId35"/>
    <p:sldId id="2167"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639" r:id="rId1"/>
    <p:sldLayoutId id="2147487640" r:id="rId2"/>
    <p:sldLayoutId id="2147487641" r:id="rId3"/>
    <p:sldLayoutId id="2147487642" r:id="rId4"/>
    <p:sldLayoutId id="2147487643" r:id="rId5"/>
    <p:sldLayoutId id="2147487644" r:id="rId6"/>
    <p:sldLayoutId id="2147487645" r:id="rId7"/>
    <p:sldLayoutId id="2147487646" r:id="rId8"/>
    <p:sldLayoutId id="2147487647" r:id="rId9"/>
    <p:sldLayoutId id="2147487648" r:id="rId10"/>
    <p:sldLayoutId id="214748764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7676" r:id="rId1"/>
    <p:sldLayoutId id="2147487677" r:id="rId2"/>
    <p:sldLayoutId id="2147487678" r:id="rId3"/>
    <p:sldLayoutId id="2147487679" r:id="rId4"/>
    <p:sldLayoutId id="2147487680" r:id="rId5"/>
    <p:sldLayoutId id="2147487681" r:id="rId6"/>
    <p:sldLayoutId id="2147487682" r:id="rId7"/>
    <p:sldLayoutId id="2147487683" r:id="rId8"/>
    <p:sldLayoutId id="2147487684" r:id="rId9"/>
    <p:sldLayoutId id="2147487685" r:id="rId10"/>
    <p:sldLayoutId id="214748768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tags" Target="../tags/tag164.xml"/><Relationship Id="rId17" Type="http://schemas.openxmlformats.org/officeDocument/2006/relationships/tags" Target="../tags/tag165.xml"/><Relationship Id="rId18" Type="http://schemas.openxmlformats.org/officeDocument/2006/relationships/tags" Target="../tags/tag166.xml"/><Relationship Id="rId19" Type="http://schemas.openxmlformats.org/officeDocument/2006/relationships/tags" Target="../tags/tag167.xml"/><Relationship Id="rId20" Type="http://schemas.openxmlformats.org/officeDocument/2006/relationships/tags" Target="../tags/tag168.xml"/><Relationship Id="rId21" Type="http://schemas.openxmlformats.org/officeDocument/2006/relationships/tags" Target="../tags/tag169.xml"/><Relationship Id="rId22" Type="http://schemas.openxmlformats.org/officeDocument/2006/relationships/tags" Target="../tags/tag170.xml"/><Relationship Id="rId23" Type="http://schemas.openxmlformats.org/officeDocument/2006/relationships/tags" Target="../tags/tag171.xml"/><Relationship Id="rId24" Type="http://schemas.openxmlformats.org/officeDocument/2006/relationships/tags" Target="../tags/tag172.xml"/><Relationship Id="rId25" Type="http://schemas.openxmlformats.org/officeDocument/2006/relationships/tags" Target="../tags/tag173.xml"/><Relationship Id="rId26" Type="http://schemas.openxmlformats.org/officeDocument/2006/relationships/tags" Target="../tags/tag174.xml"/><Relationship Id="rId27" Type="http://schemas.openxmlformats.org/officeDocument/2006/relationships/tags" Target="../tags/tag175.xml"/><Relationship Id="rId28" Type="http://schemas.openxmlformats.org/officeDocument/2006/relationships/tags" Target="../tags/tag176.xml"/><Relationship Id="rId29" Type="http://schemas.openxmlformats.org/officeDocument/2006/relationships/tags" Target="../tags/tag177.xml"/><Relationship Id="rId30"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tags" Target="../tags/tag219.xml"/><Relationship Id="rId16" Type="http://schemas.openxmlformats.org/officeDocument/2006/relationships/tags" Target="../tags/tag220.xml"/><Relationship Id="rId17" Type="http://schemas.openxmlformats.org/officeDocument/2006/relationships/tags" Target="../tags/tag221.xml"/><Relationship Id="rId18" Type="http://schemas.openxmlformats.org/officeDocument/2006/relationships/tags" Target="../tags/tag222.xml"/><Relationship Id="rId19" Type="http://schemas.openxmlformats.org/officeDocument/2006/relationships/tags" Target="../tags/tag223.xml"/><Relationship Id="rId20" Type="http://schemas.openxmlformats.org/officeDocument/2006/relationships/tags" Target="../tags/tag224.xml"/><Relationship Id="rId2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tags" Target="../tags/tag272.xml"/><Relationship Id="rId18" Type="http://schemas.openxmlformats.org/officeDocument/2006/relationships/tags" Target="../tags/tag273.xml"/><Relationship Id="rId19" Type="http://schemas.openxmlformats.org/officeDocument/2006/relationships/tags" Target="../tags/tag274.xml"/><Relationship Id="rId20" Type="http://schemas.openxmlformats.org/officeDocument/2006/relationships/tags" Target="../tags/tag275.xml"/><Relationship Id="rId21" Type="http://schemas.openxmlformats.org/officeDocument/2006/relationships/tags" Target="../tags/tag276.xml"/><Relationship Id="rId22" Type="http://schemas.openxmlformats.org/officeDocument/2006/relationships/tags" Target="../tags/tag277.xml"/><Relationship Id="rId23" Type="http://schemas.openxmlformats.org/officeDocument/2006/relationships/tags" Target="../tags/tag278.xml"/><Relationship Id="rId24" Type="http://schemas.openxmlformats.org/officeDocument/2006/relationships/tags" Target="../tags/tag279.xml"/><Relationship Id="rId25" Type="http://schemas.openxmlformats.org/officeDocument/2006/relationships/tags" Target="../tags/tag280.xml"/><Relationship Id="rId26" Type="http://schemas.openxmlformats.org/officeDocument/2006/relationships/tags" Target="../tags/tag281.xml"/><Relationship Id="rId27" Type="http://schemas.openxmlformats.org/officeDocument/2006/relationships/tags" Target="../tags/tag282.xml"/><Relationship Id="rId28" Type="http://schemas.openxmlformats.org/officeDocument/2006/relationships/tags" Target="../tags/tag283.xml"/><Relationship Id="rId29" Type="http://schemas.openxmlformats.org/officeDocument/2006/relationships/tags" Target="../tags/tag284.xml"/><Relationship Id="rId30"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tags" Target="../tags/tag352.xml"/><Relationship Id="rId14" Type="http://schemas.openxmlformats.org/officeDocument/2006/relationships/tags" Target="../tags/tag353.xml"/><Relationship Id="rId15" Type="http://schemas.openxmlformats.org/officeDocument/2006/relationships/tags" Target="../tags/tag354.xml"/><Relationship Id="rId16" Type="http://schemas.openxmlformats.org/officeDocument/2006/relationships/tags" Target="../tags/tag355.xml"/><Relationship Id="rId17"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tags" Target="../tags/tag365.xml"/><Relationship Id="rId8" Type="http://schemas.openxmlformats.org/officeDocument/2006/relationships/tags" Target="../tags/tag366.xml"/><Relationship Id="rId9" Type="http://schemas.openxmlformats.org/officeDocument/2006/relationships/tags" Target="../tags/tag367.xml"/><Relationship Id="rId10" Type="http://schemas.openxmlformats.org/officeDocument/2006/relationships/tags" Target="../tags/tag368.xml"/><Relationship Id="rId11" Type="http://schemas.openxmlformats.org/officeDocument/2006/relationships/tags" Target="../tags/tag369.xml"/><Relationship Id="rId12" Type="http://schemas.openxmlformats.org/officeDocument/2006/relationships/tags" Target="../tags/tag370.xml"/><Relationship Id="rId13" Type="http://schemas.openxmlformats.org/officeDocument/2006/relationships/tags" Target="../tags/tag371.xml"/><Relationship Id="rId14" Type="http://schemas.openxmlformats.org/officeDocument/2006/relationships/tags" Target="../tags/tag372.xml"/><Relationship Id="rId15" Type="http://schemas.openxmlformats.org/officeDocument/2006/relationships/tags" Target="../tags/tag373.xml"/><Relationship Id="rId16" Type="http://schemas.openxmlformats.org/officeDocument/2006/relationships/tags" Target="../tags/tag374.xml"/><Relationship Id="rId17" Type="http://schemas.openxmlformats.org/officeDocument/2006/relationships/tags" Target="../tags/tag375.xml"/><Relationship Id="rId18" Type="http://schemas.openxmlformats.org/officeDocument/2006/relationships/tags" Target="../tags/tag376.xml"/><Relationship Id="rId19" Type="http://schemas.openxmlformats.org/officeDocument/2006/relationships/tags" Target="../tags/tag377.xml"/><Relationship Id="rId20" Type="http://schemas.openxmlformats.org/officeDocument/2006/relationships/tags" Target="../tags/tag378.xml"/><Relationship Id="rId21" Type="http://schemas.openxmlformats.org/officeDocument/2006/relationships/tags" Target="../tags/tag379.xml"/><Relationship Id="rId22" Type="http://schemas.openxmlformats.org/officeDocument/2006/relationships/tags" Target="../tags/tag380.xml"/><Relationship Id="rId23" Type="http://schemas.openxmlformats.org/officeDocument/2006/relationships/tags" Target="../tags/tag381.xml"/><Relationship Id="rId24" Type="http://schemas.openxmlformats.org/officeDocument/2006/relationships/tags" Target="../tags/tag382.xml"/><Relationship Id="rId25" Type="http://schemas.openxmlformats.org/officeDocument/2006/relationships/tags" Target="../tags/tag383.xml"/><Relationship Id="rId26" Type="http://schemas.openxmlformats.org/officeDocument/2006/relationships/tags" Target="../tags/tag384.xml"/><Relationship Id="rId27" Type="http://schemas.openxmlformats.org/officeDocument/2006/relationships/tags" Target="../tags/tag385.xml"/><Relationship Id="rId28" Type="http://schemas.openxmlformats.org/officeDocument/2006/relationships/tags" Target="../tags/tag386.xml"/><Relationship Id="rId29" Type="http://schemas.openxmlformats.org/officeDocument/2006/relationships/tags" Target="../tags/tag387.xml"/><Relationship Id="rId30"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88.xml"/><Relationship Id="rId2" Type="http://schemas.openxmlformats.org/officeDocument/2006/relationships/tags" Target="../tags/tag389.xml"/><Relationship Id="rId3" Type="http://schemas.openxmlformats.org/officeDocument/2006/relationships/tags" Target="../tags/tag390.xml"/><Relationship Id="rId4" Type="http://schemas.openxmlformats.org/officeDocument/2006/relationships/tags" Target="../tags/tag391.xml"/><Relationship Id="rId5" Type="http://schemas.openxmlformats.org/officeDocument/2006/relationships/tags" Target="../tags/tag392.xml"/><Relationship Id="rId6" Type="http://schemas.openxmlformats.org/officeDocument/2006/relationships/tags" Target="../tags/tag393.xml"/><Relationship Id="rId7" Type="http://schemas.openxmlformats.org/officeDocument/2006/relationships/tags" Target="../tags/tag394.xml"/><Relationship Id="rId8" Type="http://schemas.openxmlformats.org/officeDocument/2006/relationships/tags" Target="../tags/tag395.xml"/><Relationship Id="rId9" Type="http://schemas.openxmlformats.org/officeDocument/2006/relationships/tags" Target="../tags/tag396.xml"/><Relationship Id="rId10" Type="http://schemas.openxmlformats.org/officeDocument/2006/relationships/tags" Target="../tags/tag397.xml"/><Relationship Id="rId11" Type="http://schemas.openxmlformats.org/officeDocument/2006/relationships/tags" Target="../tags/tag398.xml"/><Relationship Id="rId12" Type="http://schemas.openxmlformats.org/officeDocument/2006/relationships/tags" Target="../tags/tag399.xml"/><Relationship Id="rId13"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tags" Target="../tags/tag403.xml"/><Relationship Id="rId5"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tags" Target="../tags/tag408.xml"/><Relationship Id="rId6" Type="http://schemas.openxmlformats.org/officeDocument/2006/relationships/tags" Target="../tags/tag409.xml"/><Relationship Id="rId7" Type="http://schemas.openxmlformats.org/officeDocument/2006/relationships/tags" Target="../tags/tag410.xml"/><Relationship Id="rId8" Type="http://schemas.openxmlformats.org/officeDocument/2006/relationships/tags" Target="../tags/tag411.xml"/><Relationship Id="rId9" Type="http://schemas.openxmlformats.org/officeDocument/2006/relationships/tags" Target="../tags/tag412.xml"/><Relationship Id="rId10" Type="http://schemas.openxmlformats.org/officeDocument/2006/relationships/tags" Target="../tags/tag413.xml"/><Relationship Id="rId11" Type="http://schemas.openxmlformats.org/officeDocument/2006/relationships/tags" Target="../tags/tag414.xml"/><Relationship Id="rId12" Type="http://schemas.openxmlformats.org/officeDocument/2006/relationships/tags" Target="../tags/tag415.xml"/><Relationship Id="rId13"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416.xml"/><Relationship Id="rId2" Type="http://schemas.openxmlformats.org/officeDocument/2006/relationships/tags" Target="../tags/tag417.xml"/><Relationship Id="rId3" Type="http://schemas.openxmlformats.org/officeDocument/2006/relationships/tags" Target="../tags/tag41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人工智能在零售行业的应用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5"/>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800" lang="zh-CN">
                <a:solidFill>
                  <a:schemeClr val="lt1">
                    <a:lumMod val="100000"/>
                  </a:schemeClr>
                </a:solidFill>
                <a:latin typeface="+mj-ea"/>
                <a:ea typeface="+mj-ea"/>
                <a:cs typeface="汉仪粗圆简" panose="02010600000101010101" charset="-122"/>
                <a:sym typeface="+mn-ea"/>
              </a:rPr>
              <a:t>添加目录标题</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人工智能在零售行业的应用背景</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人工智能在零售行业的应用场景</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人工智能在零售行业的优势</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人工智能在零售行业的挑战与风险</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6" name="序号"/>
          <p:cNvSpPr txBox="1"/>
          <p:nvPr>
            <p:custDataLst>
              <p:tags r:id="rId12"/>
            </p:custDataLst>
          </p:nvPr>
        </p:nvSpPr>
        <p:spPr>
          <a:xfrm>
            <a:off x="858329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Six</a:t>
            </a:r>
            <a:endParaRPr dirty="0" lang="en-US">
              <a:solidFill>
                <a:schemeClr val="accent5"/>
              </a:solidFill>
              <a:latin typeface="+mj-ea"/>
              <a:ea typeface="+mj-ea"/>
              <a:cs typeface="汉仪粗圆简" panose="02010600000101010101" charset="-122"/>
            </a:endParaRPr>
          </a:p>
        </p:txBody>
      </p:sp>
      <p:sp>
        <p:nvSpPr>
          <p:cNvPr id="1048868" name="标题"/>
          <p:cNvSpPr txBox="1"/>
          <p:nvPr>
            <p:custDataLst>
              <p:tags r:id="rId13"/>
            </p:custDataLst>
          </p:nvPr>
        </p:nvSpPr>
        <p:spPr>
          <a:xfrm>
            <a:off x="8583295" y="517144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人工智能在零售行业的未来展望</a:t>
            </a:r>
            <a:endParaRPr altLang="en-US" dirty="0" sz="2800" lang="zh-CN">
              <a:solidFill>
                <a:schemeClr val="lt1">
                  <a:lumMod val="100000"/>
                </a:schemeClr>
              </a:solidFill>
              <a:latin typeface="+mj-ea"/>
              <a:ea typeface="+mj-ea"/>
              <a:cs typeface="汉仪粗圆简" panose="02010600000101010101" charset="-122"/>
              <a:sym typeface="+mn-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10" name="文本占位符 2"/>
          <p:cNvSpPr>
            <a:spLocks noGrp="1"/>
          </p:cNvSpPr>
          <p:nvPr>
            <p:ph type="body" idx="2"/>
            <p:custDataLst>
              <p:tags r:id="rId1"/>
            </p:custDataLst>
          </p:nvPr>
        </p:nvSpPr>
        <p:spPr/>
        <p:txBody>
          <a:bodyPr/>
          <a:p>
            <a:r>
              <a:rPr altLang="en-US" lang="zh-CN"/>
              <a:t>PART ONE</a:t>
            </a:r>
            <a:endParaRPr altLang="en-US" lang="zh-CN"/>
          </a:p>
        </p:txBody>
      </p:sp>
      <p:sp>
        <p:nvSpPr>
          <p:cNvPr id="1048912"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79" name=""/>
        <p:cNvGrpSpPr/>
        <p:nvPr/>
      </p:nvGrpSpPr>
      <p:grpSpPr>
        <a:xfrm>
          <a:off x="0" y="0"/>
          <a:ext cx="0" cy="0"/>
          <a:chOff x="0" y="0"/>
          <a:chExt cx="0" cy="0"/>
        </a:xfrm>
      </p:grpSpPr>
      <p:sp>
        <p:nvSpPr>
          <p:cNvPr id="1048974" name="文本占位符 2"/>
          <p:cNvSpPr>
            <a:spLocks noGrp="1"/>
          </p:cNvSpPr>
          <p:nvPr>
            <p:ph type="body" idx="2"/>
            <p:custDataLst>
              <p:tags r:id="rId1"/>
            </p:custDataLst>
          </p:nvPr>
        </p:nvSpPr>
        <p:spPr/>
        <p:txBody>
          <a:bodyPr/>
          <a:p>
            <a:r>
              <a:rPr altLang="en-US" lang="zh-CN"/>
              <a:t>PART TWO</a:t>
            </a:r>
            <a:endParaRPr altLang="en-US" lang="zh-CN"/>
          </a:p>
        </p:txBody>
      </p:sp>
      <p:sp>
        <p:nvSpPr>
          <p:cNvPr id="1048976" name="标题 4"/>
          <p:cNvSpPr>
            <a:spLocks noGrp="1"/>
          </p:cNvSpPr>
          <p:nvPr>
            <p:ph type="title" idx="1"/>
            <p:custDataLst>
              <p:tags r:id="rId2"/>
            </p:custDataLst>
          </p:nvPr>
        </p:nvSpPr>
        <p:spPr/>
        <p:txBody>
          <a:bodyPr/>
          <a:p>
            <a:r>
              <a:rPr altLang="en-US" lang="zh-CN"/>
              <a:t>人工智能在零售行业的应用背景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78" name="标题 2"/>
          <p:cNvSpPr>
            <a:spLocks noGrp="1"/>
          </p:cNvSpPr>
          <p:nvPr>
            <p:ph type="title" idx="2"/>
          </p:nvPr>
        </p:nvSpPr>
        <p:spPr/>
        <p:txBody>
          <a:bodyPr/>
          <a:p>
            <a:r>
              <a:rPr altLang="en-US" lang="zh-CN"/>
              <a:t>零售行业的发展趋势</a:t>
            </a:r>
            <a:endParaRPr altLang="en-US" lang="zh-CN"/>
          </a:p>
        </p:txBody>
      </p:sp>
      <p:sp>
        <p:nvSpPr>
          <p:cNvPr id="1049080"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2"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84"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消费者行为的变化：个性化、便捷化、智能化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86"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8"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0"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市场竞争的加剧：多元化、跨界化、本土化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92"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4"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6"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技术的进步：大数据、云计算、物联网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98"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0"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2"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零售模式的创新：新零售、社交电商、无人便利店</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48" name="标题 2"/>
          <p:cNvSpPr>
            <a:spLocks noGrp="1"/>
          </p:cNvSpPr>
          <p:nvPr>
            <p:ph type="title" idx="2"/>
          </p:nvPr>
        </p:nvSpPr>
        <p:spPr/>
        <p:txBody>
          <a:bodyPr/>
          <a:p>
            <a:r>
              <a:rPr altLang="en-US" lang="zh-CN"/>
              <a:t>人工智能技术的兴起</a:t>
            </a:r>
            <a:endParaRPr altLang="en-US" lang="zh-CN"/>
          </a:p>
        </p:txBody>
      </p:sp>
      <p:sp>
        <p:nvSpPr>
          <p:cNvPr id="1049150"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2"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4"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6"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8"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0"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2"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4"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6"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8"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0"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2"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4"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6"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8"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0"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2"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4"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6"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人工智能技术的发展历程</a:t>
            </a:r>
            <a:endParaRPr altLang="en-US" dirty="0" sz="1200" lang="zh-CN" spc="150">
              <a:solidFill>
                <a:schemeClr val="tx1">
                  <a:lumMod val="65000"/>
                  <a:lumOff val="35000"/>
                </a:schemeClr>
              </a:solidFill>
              <a:latin typeface="+mn-ea"/>
              <a:sym typeface="+mn-ea"/>
            </a:endParaRPr>
          </a:p>
        </p:txBody>
      </p:sp>
      <p:sp>
        <p:nvSpPr>
          <p:cNvPr id="1049188"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人工智能技术在零售行业的应用前景</a:t>
            </a:r>
            <a:endParaRPr altLang="en-US" dirty="0" sz="1200" lang="zh-CN" spc="150">
              <a:solidFill>
                <a:schemeClr val="tx1">
                  <a:lumMod val="65000"/>
                  <a:lumOff val="35000"/>
                </a:schemeClr>
              </a:solidFill>
              <a:latin typeface="+mn-ea"/>
              <a:sym typeface="+mn-ea"/>
            </a:endParaRPr>
          </a:p>
        </p:txBody>
      </p:sp>
      <p:sp>
        <p:nvSpPr>
          <p:cNvPr id="1049190"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人工智能技术在零售行业的应用背景</a:t>
            </a:r>
            <a:endParaRPr altLang="en-US" dirty="0" sz="1200" lang="zh-CN" spc="150">
              <a:solidFill>
                <a:schemeClr val="tx1">
                  <a:lumMod val="65000"/>
                  <a:lumOff val="35000"/>
                </a:schemeClr>
              </a:solidFill>
              <a:latin typeface="+mn-ea"/>
              <a:sym typeface="+mn-ea"/>
            </a:endParaRPr>
          </a:p>
        </p:txBody>
      </p:sp>
      <p:sp>
        <p:nvSpPr>
          <p:cNvPr id="1049192"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人工智能技术的定义和分类</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38" name="标题 2"/>
          <p:cNvSpPr>
            <a:spLocks noGrp="1"/>
          </p:cNvSpPr>
          <p:nvPr>
            <p:ph type="title" idx="2"/>
          </p:nvPr>
        </p:nvSpPr>
        <p:spPr/>
        <p:txBody>
          <a:bodyPr/>
          <a:p>
            <a:r>
              <a:rPr altLang="en-US" lang="zh-CN"/>
              <a:t>人工智能在零售行业的应用意义</a:t>
            </a:r>
            <a:endParaRPr altLang="en-US" lang="zh-CN"/>
          </a:p>
        </p:txBody>
      </p:sp>
      <p:sp>
        <p:nvSpPr>
          <p:cNvPr id="1049240"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2"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244"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提高零售效率：通过自动化和智能化技术，提高零售行业的运营效率，降低成本。</a:t>
            </a:r>
            <a:endParaRPr altLang="en-US" dirty="0" sz="2000" lang="zh-CN" spc="200">
              <a:solidFill>
                <a:schemeClr val="tx1">
                  <a:lumMod val="85000"/>
                  <a:lumOff val="15000"/>
                </a:schemeClr>
              </a:solidFill>
              <a:latin typeface="+mn-ea"/>
              <a:sym typeface="+mn-ea"/>
            </a:endParaRPr>
          </a:p>
        </p:txBody>
      </p:sp>
      <p:sp>
        <p:nvSpPr>
          <p:cNvPr id="1049246"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8"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50"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提升客户体验：通过智能推荐、语音交互等技术，提供更加个性化、便捷的购物体验。</a:t>
            </a:r>
            <a:endParaRPr altLang="en-US" dirty="0" sz="2000" lang="zh-CN" spc="200">
              <a:solidFill>
                <a:schemeClr val="tx1">
                  <a:lumMod val="85000"/>
                  <a:lumOff val="15000"/>
                </a:schemeClr>
              </a:solidFill>
              <a:latin typeface="+mn-ea"/>
              <a:sym typeface="+mn-ea"/>
            </a:endParaRPr>
          </a:p>
        </p:txBody>
      </p:sp>
      <p:sp>
        <p:nvSpPr>
          <p:cNvPr id="1049252"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4"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56"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增强数据驱动决策：通过大数据分析和预测，为零售企业提供更加精准的市场洞察和决策支持。</a:t>
            </a:r>
            <a:endParaRPr altLang="en-US" dirty="0" sz="2000" lang="zh-CN" spc="200">
              <a:solidFill>
                <a:schemeClr val="tx1">
                  <a:lumMod val="85000"/>
                  <a:lumOff val="15000"/>
                </a:schemeClr>
              </a:solidFill>
              <a:latin typeface="+mn-ea"/>
              <a:sym typeface="+mn-ea"/>
            </a:endParaRPr>
          </a:p>
        </p:txBody>
      </p:sp>
      <p:sp>
        <p:nvSpPr>
          <p:cNvPr id="1049258"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60"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62"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创新商业模式：人工智能技术可以推动零售行业的商业模式创新，如无人便利店、智能货架等。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23" name=""/>
        <p:cNvGrpSpPr/>
        <p:nvPr/>
      </p:nvGrpSpPr>
      <p:grpSpPr>
        <a:xfrm>
          <a:off x="0" y="0"/>
          <a:ext cx="0" cy="0"/>
          <a:chOff x="0" y="0"/>
          <a:chExt cx="0" cy="0"/>
        </a:xfrm>
      </p:grpSpPr>
      <p:sp>
        <p:nvSpPr>
          <p:cNvPr id="1049308"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310" name="标题 4"/>
          <p:cNvSpPr>
            <a:spLocks noGrp="1"/>
          </p:cNvSpPr>
          <p:nvPr>
            <p:ph type="title" idx="1"/>
            <p:custDataLst>
              <p:tags r:id="rId2"/>
            </p:custDataLst>
          </p:nvPr>
        </p:nvSpPr>
        <p:spPr/>
        <p:txBody>
          <a:bodyPr/>
          <a:p>
            <a:r>
              <a:rPr altLang="en-US" lang="zh-CN"/>
              <a:t>人工智能在零售行业的应用场景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9412" name="标题 2"/>
          <p:cNvSpPr>
            <a:spLocks noGrp="1"/>
          </p:cNvSpPr>
          <p:nvPr>
            <p:ph type="title" idx="2"/>
          </p:nvPr>
        </p:nvSpPr>
        <p:spPr/>
        <p:txBody>
          <a:bodyPr/>
          <a:p>
            <a:r>
              <a:rPr altLang="en-US" lang="zh-CN"/>
              <a:t>智能推荐系统</a:t>
            </a:r>
            <a:endParaRPr altLang="en-US" lang="zh-CN"/>
          </a:p>
        </p:txBody>
      </p:sp>
      <p:sp>
        <p:nvSpPr>
          <p:cNvPr id="1049414"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6"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定义：基于人工智能技术的推荐系统</a:t>
            </a:r>
            <a:endParaRPr altLang="en-US" dirty="0" sz="2000" lang="zh-CN" spc="150">
              <a:solidFill>
                <a:schemeClr val="tx1">
                  <a:lumMod val="75000"/>
                  <a:lumOff val="25000"/>
                </a:schemeClr>
              </a:solidFill>
              <a:latin typeface="+mn-ea"/>
              <a:sym typeface="+mn-ea"/>
            </a:endParaRPr>
          </a:p>
        </p:txBody>
      </p:sp>
      <p:sp>
        <p:nvSpPr>
          <p:cNvPr id="1049418"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20"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2"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应用场景：零售行业中的商品推荐</a:t>
            </a:r>
            <a:endParaRPr altLang="en-US" dirty="0" sz="2000" lang="zh-CN" spc="150">
              <a:solidFill>
                <a:schemeClr val="tx1">
                  <a:lumMod val="75000"/>
                  <a:lumOff val="25000"/>
                </a:schemeClr>
              </a:solidFill>
              <a:latin typeface="+mn-ea"/>
              <a:sym typeface="+mn-ea"/>
            </a:endParaRPr>
          </a:p>
        </p:txBody>
      </p:sp>
      <p:sp>
        <p:nvSpPr>
          <p:cNvPr id="1049424"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26"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8"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工作原理：通过分析用户历史购买记录、浏览行为等数据，为用户提供个性化推荐</a:t>
            </a:r>
            <a:endParaRPr altLang="en-US" dirty="0" sz="2000" lang="zh-CN" spc="150">
              <a:solidFill>
                <a:schemeClr val="tx1">
                  <a:lumMod val="75000"/>
                  <a:lumOff val="25000"/>
                </a:schemeClr>
              </a:solidFill>
              <a:latin typeface="+mn-ea"/>
              <a:sym typeface="+mn-ea"/>
            </a:endParaRPr>
          </a:p>
        </p:txBody>
      </p:sp>
      <p:sp>
        <p:nvSpPr>
          <p:cNvPr id="1049430"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2"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4"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优势：提高用户体验，促进销售增长</a:t>
            </a:r>
            <a:endParaRPr altLang="en-US" dirty="0" sz="2000" lang="zh-CN" spc="150">
              <a:solidFill>
                <a:schemeClr val="tx1">
                  <a:lumMod val="75000"/>
                  <a:lumOff val="25000"/>
                </a:schemeClr>
              </a:solidFill>
              <a:latin typeface="+mn-ea"/>
              <a:sym typeface="+mn-ea"/>
            </a:endParaRPr>
          </a:p>
        </p:txBody>
      </p:sp>
      <p:sp>
        <p:nvSpPr>
          <p:cNvPr id="1049436"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82" name="标题 2"/>
          <p:cNvSpPr>
            <a:spLocks noGrp="1"/>
          </p:cNvSpPr>
          <p:nvPr>
            <p:ph type="title" idx="2"/>
          </p:nvPr>
        </p:nvSpPr>
        <p:spPr/>
        <p:txBody>
          <a:bodyPr/>
          <a:p>
            <a:r>
              <a:rPr altLang="en-US" lang="zh-CN"/>
              <a:t>智能客服系统</a:t>
            </a:r>
            <a:endParaRPr altLang="en-US" lang="zh-CN"/>
          </a:p>
        </p:txBody>
      </p:sp>
      <p:sp>
        <p:nvSpPr>
          <p:cNvPr id="1049484"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6"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8"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0"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2"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4"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定义：智能客服系统是一种基于人工智能技术的客户服务解决方案</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应用场景：在线客服、电话客服、社交媒体客服等</a:t>
            </a:r>
            <a:endParaRPr dirty="0" sz="2000" err="1">
              <a:solidFill>
                <a:schemeClr val="tx1">
                  <a:lumMod val="75000"/>
                  <a:lumOff val="25000"/>
                </a:schemeClr>
              </a:solidFill>
              <a:latin typeface="+mn-ea"/>
              <a:ea typeface="+mn-ea"/>
              <a:cs typeface="+mn-ea"/>
              <a:sym typeface="+mn-lt"/>
            </a:endParaRPr>
          </a:p>
        </p:txBody>
      </p:sp>
      <p:sp>
        <p:nvSpPr>
          <p:cNvPr id="1049504"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8"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10"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2"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4"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优势：提高客户满意度、降低人工成本、提高工作效率等</a:t>
            </a:r>
            <a:endParaRPr dirty="0" sz="2000" err="1">
              <a:solidFill>
                <a:schemeClr val="tx1">
                  <a:lumMod val="75000"/>
                  <a:lumOff val="25000"/>
                </a:schemeClr>
              </a:solidFill>
              <a:latin typeface="+mn-ea"/>
              <a:ea typeface="+mn-ea"/>
              <a:cs typeface="+mn-ea"/>
              <a:sym typeface="+mn-lt"/>
            </a:endParaRPr>
          </a:p>
        </p:txBody>
      </p:sp>
      <p:sp>
        <p:nvSpPr>
          <p:cNvPr id="10495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功能：自动回答客户问题、提供产品信息、处理投诉等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68" name="标题 2"/>
          <p:cNvSpPr>
            <a:spLocks noGrp="1"/>
          </p:cNvSpPr>
          <p:nvPr>
            <p:ph type="title" idx="2"/>
          </p:nvPr>
        </p:nvSpPr>
        <p:spPr/>
        <p:txBody>
          <a:bodyPr/>
          <a:p>
            <a:r>
              <a:rPr altLang="en-US" lang="zh-CN"/>
              <a:t>智能销售系统</a:t>
            </a:r>
            <a:endParaRPr altLang="en-US" lang="zh-CN"/>
          </a:p>
        </p:txBody>
      </p:sp>
      <p:sp>
        <p:nvSpPr>
          <p:cNvPr id="1049570"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智能销售系统的定义和功能</a:t>
            </a:r>
            <a:endParaRPr altLang="en-US" dirty="0" sz="1200" lang="zh-CN" spc="150">
              <a:solidFill>
                <a:schemeClr val="tx1">
                  <a:lumMod val="65000"/>
                  <a:lumOff val="35000"/>
                </a:schemeClr>
              </a:solidFill>
              <a:latin typeface="+mn-ea"/>
              <a:sym typeface="+mn-ea"/>
            </a:endParaRPr>
          </a:p>
        </p:txBody>
      </p:sp>
      <p:sp>
        <p:nvSpPr>
          <p:cNvPr id="1049572"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智能销售系统在零售行业的应用场景</a:t>
            </a:r>
            <a:endParaRPr altLang="en-US" dirty="0" sz="1200" lang="zh-CN" spc="150">
              <a:solidFill>
                <a:schemeClr val="tx1">
                  <a:lumMod val="65000"/>
                  <a:lumOff val="35000"/>
                </a:schemeClr>
              </a:solidFill>
              <a:latin typeface="+mn-ea"/>
              <a:sym typeface="+mn-ea"/>
            </a:endParaRPr>
          </a:p>
        </p:txBody>
      </p:sp>
      <p:sp>
        <p:nvSpPr>
          <p:cNvPr id="1049574"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智能销售系统的优势和效果</a:t>
            </a:r>
            <a:endParaRPr altLang="en-US" dirty="0" sz="1200" lang="zh-CN" spc="150">
              <a:solidFill>
                <a:schemeClr val="tx1">
                  <a:lumMod val="65000"/>
                  <a:lumOff val="35000"/>
                </a:schemeClr>
              </a:solidFill>
              <a:latin typeface="+mn-ea"/>
              <a:sym typeface="+mn-ea"/>
            </a:endParaRPr>
          </a:p>
        </p:txBody>
      </p:sp>
      <p:sp>
        <p:nvSpPr>
          <p:cNvPr id="1049576"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智能销售系统的未来发展趋势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9622" name="标题 2"/>
          <p:cNvSpPr>
            <a:spLocks noGrp="1"/>
          </p:cNvSpPr>
          <p:nvPr>
            <p:ph type="title" idx="2"/>
          </p:nvPr>
        </p:nvSpPr>
        <p:spPr/>
        <p:txBody>
          <a:bodyPr/>
          <a:p>
            <a:r>
              <a:rPr altLang="en-US" lang="zh-CN"/>
              <a:t>智能库存管理系统</a:t>
            </a:r>
            <a:endParaRPr altLang="en-US" lang="zh-CN"/>
          </a:p>
        </p:txBody>
      </p:sp>
      <p:sp>
        <p:nvSpPr>
          <p:cNvPr id="1049624"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简介：智能库存管理系统是一种利用人工智能技术对零售企业的库存进行智能化管理的系统。</a:t>
            </a:r>
            <a:endParaRPr altLang="en-US" dirty="0" sz="1200" lang="zh-CN" spc="150">
              <a:solidFill>
                <a:schemeClr val="tx1">
                  <a:lumMod val="85000"/>
                  <a:lumOff val="15000"/>
                </a:schemeClr>
              </a:solidFill>
              <a:latin typeface="+mn-ea"/>
              <a:sym typeface="+mn-ea"/>
            </a:endParaRPr>
          </a:p>
        </p:txBody>
      </p:sp>
      <p:sp>
        <p:nvSpPr>
          <p:cNvPr id="1049626"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8"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0"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应用场景：通过智能库存管理系统，零售企业可以实时监控库存情况，自动补货、调货，提高库存周转率，减少库存积压和浪费。</a:t>
            </a:r>
            <a:endParaRPr altLang="en-US" dirty="0" sz="1200" lang="zh-CN" spc="150">
              <a:solidFill>
                <a:schemeClr val="tx1">
                  <a:lumMod val="85000"/>
                  <a:lumOff val="15000"/>
                </a:schemeClr>
              </a:solidFill>
              <a:latin typeface="+mn-ea"/>
              <a:sym typeface="+mn-ea"/>
            </a:endParaRPr>
          </a:p>
        </p:txBody>
      </p:sp>
      <p:sp>
        <p:nvSpPr>
          <p:cNvPr id="1049632"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4"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6"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优势：智能库存管理系统可以降低人工成本，提高工作效率，减少人为错误，优化库存结构，提高客户满意度。</a:t>
            </a:r>
            <a:endParaRPr altLang="en-US" dirty="0" sz="1200" lang="zh-CN" spc="150">
              <a:solidFill>
                <a:schemeClr val="tx1">
                  <a:lumMod val="85000"/>
                  <a:lumOff val="15000"/>
                </a:schemeClr>
              </a:solidFill>
              <a:latin typeface="+mn-ea"/>
              <a:sym typeface="+mn-ea"/>
            </a:endParaRPr>
          </a:p>
        </p:txBody>
      </p:sp>
      <p:sp>
        <p:nvSpPr>
          <p:cNvPr id="1049638"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0"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2"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未来发展：随着人工智能技术的不断进步，智能库存管理系统将会更加智能化、自动化，为零售企业提供更加全面、高效的管理服务。</a:t>
            </a:r>
            <a:endParaRPr altLang="en-US" dirty="0" sz="1200" lang="zh-CN" spc="150">
              <a:solidFill>
                <a:schemeClr val="tx1">
                  <a:lumMod val="85000"/>
                  <a:lumOff val="15000"/>
                </a:schemeClr>
              </a:solidFill>
              <a:latin typeface="+mn-ea"/>
              <a:sym typeface="+mn-ea"/>
            </a:endParaRPr>
          </a:p>
        </p:txBody>
      </p:sp>
      <p:sp>
        <p:nvSpPr>
          <p:cNvPr id="1049644"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6"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75" name=""/>
        <p:cNvGrpSpPr/>
        <p:nvPr/>
      </p:nvGrpSpPr>
      <p:grpSpPr>
        <a:xfrm>
          <a:off x="0" y="0"/>
          <a:ext cx="0" cy="0"/>
          <a:chOff x="0" y="0"/>
          <a:chExt cx="0" cy="0"/>
        </a:xfrm>
      </p:grpSpPr>
      <p:sp>
        <p:nvSpPr>
          <p:cNvPr id="1049692" name="文本占位符 2"/>
          <p:cNvSpPr>
            <a:spLocks noGrp="1"/>
          </p:cNvSpPr>
          <p:nvPr>
            <p:ph type="body" idx="2"/>
            <p:custDataLst>
              <p:tags r:id="rId1"/>
            </p:custDataLst>
          </p:nvPr>
        </p:nvSpPr>
        <p:spPr/>
        <p:txBody>
          <a:bodyPr/>
          <a:p>
            <a:r>
              <a:rPr altLang="en-US" lang="zh-CN"/>
              <a:t>PART FOUR</a:t>
            </a:r>
            <a:endParaRPr altLang="en-US" lang="zh-CN"/>
          </a:p>
        </p:txBody>
      </p:sp>
      <p:sp>
        <p:nvSpPr>
          <p:cNvPr id="1049694" name="标题 4"/>
          <p:cNvSpPr>
            <a:spLocks noGrp="1"/>
          </p:cNvSpPr>
          <p:nvPr>
            <p:ph type="title" idx="1"/>
            <p:custDataLst>
              <p:tags r:id="rId2"/>
            </p:custDataLst>
          </p:nvPr>
        </p:nvSpPr>
        <p:spPr/>
        <p:txBody>
          <a:bodyPr/>
          <a:p>
            <a:r>
              <a:rPr altLang="en-US" lang="zh-CN"/>
              <a:t>人工智能在零售行业的优势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96" name="标题 2"/>
          <p:cNvSpPr>
            <a:spLocks noGrp="1"/>
          </p:cNvSpPr>
          <p:nvPr>
            <p:ph type="title" idx="2"/>
          </p:nvPr>
        </p:nvSpPr>
        <p:spPr/>
        <p:txBody>
          <a:bodyPr/>
          <a:p>
            <a:r>
              <a:rPr altLang="en-US" lang="zh-CN"/>
              <a:t>提高销售效率</a:t>
            </a:r>
            <a:endParaRPr altLang="en-US" lang="zh-CN"/>
          </a:p>
        </p:txBody>
      </p:sp>
      <p:sp>
        <p:nvSpPr>
          <p:cNvPr id="1049798"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自动化销售流程：人工智能可以自动化销售流程，减少人工干预，提高销售效率</a:t>
            </a:r>
            <a:endParaRPr altLang="en-US" dirty="0" sz="1200" lang="zh-CN" spc="150">
              <a:solidFill>
                <a:schemeClr val="tx1">
                  <a:lumMod val="85000"/>
                  <a:lumOff val="15000"/>
                </a:schemeClr>
              </a:solidFill>
              <a:latin typeface="+mn-ea"/>
              <a:sym typeface="+mn-ea"/>
            </a:endParaRPr>
          </a:p>
        </p:txBody>
      </p:sp>
      <p:sp>
        <p:nvSpPr>
          <p:cNvPr id="1049800"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2"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4"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精准推荐：人工智能可以通过分析用户数据，为消费者提供更精准的商品推荐，提高销售转化率</a:t>
            </a:r>
            <a:endParaRPr altLang="en-US" dirty="0" sz="1200" lang="zh-CN" spc="150">
              <a:solidFill>
                <a:schemeClr val="tx1">
                  <a:lumMod val="85000"/>
                  <a:lumOff val="15000"/>
                </a:schemeClr>
              </a:solidFill>
              <a:latin typeface="+mn-ea"/>
              <a:sym typeface="+mn-ea"/>
            </a:endParaRPr>
          </a:p>
        </p:txBody>
      </p:sp>
      <p:sp>
        <p:nvSpPr>
          <p:cNvPr id="1049806"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8"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0"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优化库存管理：人工智能可以通过实时分析销售数据，预测需求并优化库存管理，避免库存积压和缺货现象</a:t>
            </a:r>
            <a:endParaRPr altLang="en-US" dirty="0" sz="1200" lang="zh-CN" spc="150">
              <a:solidFill>
                <a:schemeClr val="tx1">
                  <a:lumMod val="85000"/>
                  <a:lumOff val="15000"/>
                </a:schemeClr>
              </a:solidFill>
              <a:latin typeface="+mn-ea"/>
              <a:sym typeface="+mn-ea"/>
            </a:endParaRPr>
          </a:p>
        </p:txBody>
      </p:sp>
      <p:sp>
        <p:nvSpPr>
          <p:cNvPr id="1049812"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4"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6"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提高客户服务质量：人工智能可以通过自然语言处理和机器学习技术，提高客户服务的质量和效率，提升客户满意度</a:t>
            </a:r>
            <a:endParaRPr altLang="en-US" dirty="0" sz="1200" lang="zh-CN" spc="150">
              <a:solidFill>
                <a:schemeClr val="tx1">
                  <a:lumMod val="85000"/>
                  <a:lumOff val="15000"/>
                </a:schemeClr>
              </a:solidFill>
              <a:latin typeface="+mn-ea"/>
              <a:sym typeface="+mn-ea"/>
            </a:endParaRPr>
          </a:p>
        </p:txBody>
      </p:sp>
      <p:sp>
        <p:nvSpPr>
          <p:cNvPr id="1049818"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0"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66" name="标题 2"/>
          <p:cNvSpPr>
            <a:spLocks noGrp="1"/>
          </p:cNvSpPr>
          <p:nvPr>
            <p:ph type="title" idx="2"/>
          </p:nvPr>
        </p:nvSpPr>
        <p:spPr/>
        <p:txBody>
          <a:bodyPr/>
          <a:p>
            <a:r>
              <a:rPr altLang="en-US" lang="zh-CN"/>
              <a:t>提升客户体验</a:t>
            </a:r>
            <a:endParaRPr altLang="en-US" lang="zh-CN"/>
          </a:p>
        </p:txBody>
      </p:sp>
      <p:sp>
        <p:nvSpPr>
          <p:cNvPr id="1049868"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0"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2"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4"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6"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78"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0"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2"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4"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6"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8"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0"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2"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4"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6"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98"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00"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02"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04"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个性化推荐：根据用户历史数据和行为，提供更精准的商品推荐</a:t>
            </a:r>
            <a:endParaRPr altLang="en-US" dirty="0" sz="1200" lang="zh-CN" spc="150">
              <a:solidFill>
                <a:schemeClr val="tx1">
                  <a:lumMod val="65000"/>
                  <a:lumOff val="35000"/>
                </a:schemeClr>
              </a:solidFill>
              <a:latin typeface="+mn-ea"/>
              <a:sym typeface="+mn-ea"/>
            </a:endParaRPr>
          </a:p>
        </p:txBody>
      </p:sp>
      <p:sp>
        <p:nvSpPr>
          <p:cNvPr id="1049906"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智能导购：根据顾客需求，提供个性化的购物建议和方案</a:t>
            </a:r>
            <a:endParaRPr altLang="en-US" dirty="0" sz="1200" lang="zh-CN" spc="150">
              <a:solidFill>
                <a:schemeClr val="tx1">
                  <a:lumMod val="65000"/>
                  <a:lumOff val="35000"/>
                </a:schemeClr>
              </a:solidFill>
              <a:latin typeface="+mn-ea"/>
              <a:sym typeface="+mn-ea"/>
            </a:endParaRPr>
          </a:p>
        </p:txBody>
      </p:sp>
      <p:sp>
        <p:nvSpPr>
          <p:cNvPr id="1049908"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无人便利店：通过人脸识别、语音交互等技术，实现快速购物和结账</a:t>
            </a:r>
            <a:endParaRPr altLang="en-US" dirty="0" sz="1200" lang="zh-CN" spc="150">
              <a:solidFill>
                <a:schemeClr val="tx1">
                  <a:lumMod val="65000"/>
                  <a:lumOff val="35000"/>
                </a:schemeClr>
              </a:solidFill>
              <a:latin typeface="+mn-ea"/>
              <a:sym typeface="+mn-ea"/>
            </a:endParaRPr>
          </a:p>
        </p:txBody>
      </p:sp>
      <p:sp>
        <p:nvSpPr>
          <p:cNvPr id="1049910"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智能客服：快速响应顾客咨询，解决购物过程中的问题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56" name="标题 2"/>
          <p:cNvSpPr>
            <a:spLocks noGrp="1"/>
          </p:cNvSpPr>
          <p:nvPr>
            <p:ph type="title" idx="2"/>
          </p:nvPr>
        </p:nvSpPr>
        <p:spPr/>
        <p:txBody>
          <a:bodyPr/>
          <a:p>
            <a:r>
              <a:rPr altLang="en-US" lang="zh-CN"/>
              <a:t>降低运营成本</a:t>
            </a:r>
            <a:endParaRPr altLang="en-US" lang="zh-CN"/>
          </a:p>
        </p:txBody>
      </p:sp>
      <p:sp>
        <p:nvSpPr>
          <p:cNvPr id="1049958"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60"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962"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自动化管理：人工智能技术可以自动化处理订单、库存和物流等环节，减少人工干预，降低人力成本。</a:t>
            </a:r>
            <a:endParaRPr altLang="en-US" dirty="0" sz="2000" lang="zh-CN" spc="200">
              <a:solidFill>
                <a:schemeClr val="tx1">
                  <a:lumMod val="85000"/>
                  <a:lumOff val="15000"/>
                </a:schemeClr>
              </a:solidFill>
              <a:latin typeface="+mn-ea"/>
              <a:sym typeface="+mn-ea"/>
            </a:endParaRPr>
          </a:p>
        </p:txBody>
      </p:sp>
      <p:sp>
        <p:nvSpPr>
          <p:cNvPr id="1049964"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66"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68"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优化供应链：人工智能可以通过数据分析预测市场需求，帮助企业更加精准地制定采购和库存计划，降低库存成本。</a:t>
            </a:r>
            <a:endParaRPr altLang="en-US" dirty="0" sz="2000" lang="zh-CN" spc="200">
              <a:solidFill>
                <a:schemeClr val="tx1">
                  <a:lumMod val="85000"/>
                  <a:lumOff val="15000"/>
                </a:schemeClr>
              </a:solidFill>
              <a:latin typeface="+mn-ea"/>
              <a:sym typeface="+mn-ea"/>
            </a:endParaRPr>
          </a:p>
        </p:txBody>
      </p:sp>
      <p:sp>
        <p:nvSpPr>
          <p:cNvPr id="1049970"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72"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74"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提高效率：人工智能可以快速处理大量数据，帮助企业快速响应市场变化，提高运营效率。</a:t>
            </a:r>
            <a:endParaRPr altLang="en-US" dirty="0" sz="2000" lang="zh-CN" spc="200">
              <a:solidFill>
                <a:schemeClr val="tx1">
                  <a:lumMod val="85000"/>
                  <a:lumOff val="15000"/>
                </a:schemeClr>
              </a:solidFill>
              <a:latin typeface="+mn-ea"/>
              <a:sym typeface="+mn-ea"/>
            </a:endParaRPr>
          </a:p>
        </p:txBody>
      </p:sp>
      <p:sp>
        <p:nvSpPr>
          <p:cNvPr id="1049976"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78"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80"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精准营销：人工智能可以通过用户行为分析、情感分析等方式，为企业提供更加精准的营销策略，提高营销效果。</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026" name="标题 2"/>
          <p:cNvSpPr>
            <a:spLocks noGrp="1"/>
          </p:cNvSpPr>
          <p:nvPr>
            <p:ph type="title" idx="2"/>
          </p:nvPr>
        </p:nvSpPr>
        <p:spPr/>
        <p:txBody>
          <a:bodyPr/>
          <a:p>
            <a:r>
              <a:rPr altLang="en-US" lang="zh-CN"/>
              <a:t>增强市场竞争力</a:t>
            </a:r>
            <a:endParaRPr altLang="en-US" lang="zh-CN"/>
          </a:p>
        </p:txBody>
      </p:sp>
      <p:sp>
        <p:nvSpPr>
          <p:cNvPr id="1050028"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精准营销：通过大数据分析，为消费者提供个性化推荐，提高销售转化率</a:t>
            </a:r>
            <a:endParaRPr altLang="en-US" dirty="0" sz="1200" lang="zh-CN" spc="150">
              <a:solidFill>
                <a:schemeClr val="tx1">
                  <a:lumMod val="65000"/>
                  <a:lumOff val="35000"/>
                </a:schemeClr>
              </a:solidFill>
              <a:latin typeface="+mn-ea"/>
              <a:sym typeface="+mn-ea"/>
            </a:endParaRPr>
          </a:p>
        </p:txBody>
      </p:sp>
      <p:sp>
        <p:nvSpPr>
          <p:cNvPr id="1050030"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降低成本：通过自动化和智能化技术，提高生产效率，降低运营成本</a:t>
            </a:r>
            <a:endParaRPr altLang="en-US" dirty="0" sz="1200" lang="zh-CN" spc="150">
              <a:solidFill>
                <a:schemeClr val="tx1">
                  <a:lumMod val="65000"/>
                  <a:lumOff val="35000"/>
                </a:schemeClr>
              </a:solidFill>
              <a:latin typeface="+mn-ea"/>
              <a:sym typeface="+mn-ea"/>
            </a:endParaRPr>
          </a:p>
        </p:txBody>
      </p:sp>
      <p:sp>
        <p:nvSpPr>
          <p:cNvPr id="1050032"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提高效率：通过智能化的库存管理和物流配送，减少库存积压和配送延误</a:t>
            </a:r>
            <a:endParaRPr altLang="en-US" dirty="0" sz="1200" lang="zh-CN" spc="150">
              <a:solidFill>
                <a:schemeClr val="tx1">
                  <a:lumMod val="65000"/>
                  <a:lumOff val="35000"/>
                </a:schemeClr>
              </a:solidFill>
              <a:latin typeface="+mn-ea"/>
              <a:sym typeface="+mn-ea"/>
            </a:endParaRPr>
          </a:p>
        </p:txBody>
      </p:sp>
      <p:sp>
        <p:nvSpPr>
          <p:cNvPr id="1050034"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提升客户体验：通过智能客服和智能导购等服务，提高客户满意度和忠诚度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27" name=""/>
        <p:cNvGrpSpPr/>
        <p:nvPr/>
      </p:nvGrpSpPr>
      <p:grpSpPr>
        <a:xfrm>
          <a:off x="0" y="0"/>
          <a:ext cx="0" cy="0"/>
          <a:chOff x="0" y="0"/>
          <a:chExt cx="0" cy="0"/>
        </a:xfrm>
      </p:grpSpPr>
      <p:sp>
        <p:nvSpPr>
          <p:cNvPr id="1050080" name="文本占位符 2"/>
          <p:cNvSpPr>
            <a:spLocks noGrp="1"/>
          </p:cNvSpPr>
          <p:nvPr>
            <p:ph type="body" idx="2"/>
            <p:custDataLst>
              <p:tags r:id="rId1"/>
            </p:custDataLst>
          </p:nvPr>
        </p:nvSpPr>
        <p:spPr/>
        <p:txBody>
          <a:bodyPr/>
          <a:p>
            <a:r>
              <a:rPr altLang="en-US" lang="zh-CN"/>
              <a:t>PART FIVE</a:t>
            </a:r>
            <a:endParaRPr altLang="en-US" lang="zh-CN"/>
          </a:p>
        </p:txBody>
      </p:sp>
      <p:sp>
        <p:nvSpPr>
          <p:cNvPr id="1050082" name="标题 4"/>
          <p:cNvSpPr>
            <a:spLocks noGrp="1"/>
          </p:cNvSpPr>
          <p:nvPr>
            <p:ph type="title" idx="1"/>
            <p:custDataLst>
              <p:tags r:id="rId2"/>
            </p:custDataLst>
          </p:nvPr>
        </p:nvSpPr>
        <p:spPr/>
        <p:txBody>
          <a:bodyPr/>
          <a:p>
            <a:r>
              <a:rPr altLang="en-US" lang="zh-CN"/>
              <a:t>人工智能在零售行业的挑战与风险</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184" name="标题 2"/>
          <p:cNvSpPr>
            <a:spLocks noGrp="1"/>
          </p:cNvSpPr>
          <p:nvPr>
            <p:ph type="title" idx="2"/>
          </p:nvPr>
        </p:nvSpPr>
        <p:spPr/>
        <p:txBody>
          <a:bodyPr/>
          <a:p>
            <a:r>
              <a:rPr altLang="en-US" lang="zh-CN"/>
              <a:t>数据隐私与安全问题</a:t>
            </a:r>
            <a:endParaRPr altLang="en-US" lang="zh-CN"/>
          </a:p>
        </p:txBody>
      </p:sp>
      <p:sp>
        <p:nvSpPr>
          <p:cNvPr id="1050186"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8"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0"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数据隐私泄露风险</a:t>
            </a:r>
            <a:endParaRPr altLang="en-US" dirty="0" sz="2000" lang="zh-CN" spc="150">
              <a:solidFill>
                <a:schemeClr val="tx1">
                  <a:lumMod val="85000"/>
                  <a:lumOff val="15000"/>
                </a:schemeClr>
              </a:solidFill>
              <a:latin typeface="+mn-ea"/>
              <a:sym typeface="+mn-ea"/>
            </a:endParaRPr>
          </a:p>
        </p:txBody>
      </p:sp>
      <p:sp>
        <p:nvSpPr>
          <p:cNvPr id="1050192"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4"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6"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数据安全保护措施</a:t>
            </a:r>
            <a:endParaRPr altLang="en-US" dirty="0" sz="2000" lang="zh-CN" spc="150">
              <a:solidFill>
                <a:schemeClr val="tx1">
                  <a:lumMod val="85000"/>
                  <a:lumOff val="15000"/>
                </a:schemeClr>
              </a:solidFill>
              <a:latin typeface="+mn-ea"/>
              <a:sym typeface="+mn-ea"/>
            </a:endParaRPr>
          </a:p>
        </p:txBody>
      </p:sp>
      <p:sp>
        <p:nvSpPr>
          <p:cNvPr id="1050198"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0"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2"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法律法规对数据隐私与安全的监管</a:t>
            </a:r>
            <a:endParaRPr altLang="en-US" dirty="0" sz="2000" lang="zh-CN" spc="150">
              <a:solidFill>
                <a:schemeClr val="tx1">
                  <a:lumMod val="85000"/>
                  <a:lumOff val="15000"/>
                </a:schemeClr>
              </a:solidFill>
              <a:latin typeface="+mn-ea"/>
              <a:sym typeface="+mn-ea"/>
            </a:endParaRPr>
          </a:p>
        </p:txBody>
      </p:sp>
      <p:sp>
        <p:nvSpPr>
          <p:cNvPr id="1050204"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6"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8"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企业内部数据管理制度的建立与完善</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254" name="标题 2"/>
          <p:cNvSpPr>
            <a:spLocks noGrp="1"/>
          </p:cNvSpPr>
          <p:nvPr>
            <p:ph type="title" idx="2"/>
          </p:nvPr>
        </p:nvSpPr>
        <p:spPr/>
        <p:txBody>
          <a:bodyPr/>
          <a:p>
            <a:r>
              <a:rPr altLang="en-US" lang="zh-CN"/>
              <a:t>技术成熟度与稳定性问题</a:t>
            </a:r>
            <a:endParaRPr altLang="en-US" lang="zh-CN"/>
          </a:p>
        </p:txBody>
      </p:sp>
      <p:sp>
        <p:nvSpPr>
          <p:cNvPr id="1050256"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8"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技术成熟度：人工智能技术在零售行业的应用仍处于发展阶段，尚未达到完全成熟的地步</a:t>
            </a:r>
            <a:endParaRPr altLang="en-US" dirty="0" sz="2000" lang="zh-CN" spc="150">
              <a:solidFill>
                <a:schemeClr val="tx1">
                  <a:lumMod val="75000"/>
                  <a:lumOff val="25000"/>
                </a:schemeClr>
              </a:solidFill>
              <a:latin typeface="+mn-ea"/>
              <a:sym typeface="+mn-ea"/>
            </a:endParaRPr>
          </a:p>
        </p:txBody>
      </p:sp>
      <p:sp>
        <p:nvSpPr>
          <p:cNvPr id="1050260"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62"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4"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稳定性问题：人工智能技术在实际应用中可能存在不稳定的情况，需要不断优化和改进</a:t>
            </a:r>
            <a:endParaRPr altLang="en-US" dirty="0" sz="2000" lang="zh-CN" spc="150">
              <a:solidFill>
                <a:schemeClr val="tx1">
                  <a:lumMod val="75000"/>
                  <a:lumOff val="25000"/>
                </a:schemeClr>
              </a:solidFill>
              <a:latin typeface="+mn-ea"/>
              <a:sym typeface="+mn-ea"/>
            </a:endParaRPr>
          </a:p>
        </p:txBody>
      </p:sp>
      <p:sp>
        <p:nvSpPr>
          <p:cNvPr id="1050266"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68"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70"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技术风险：由于技术的不成熟和不稳定，人工智能技术在零售行业的应用可能存在一定的技术风险</a:t>
            </a:r>
            <a:endParaRPr altLang="en-US" dirty="0" sz="2000" lang="zh-CN" spc="150">
              <a:solidFill>
                <a:schemeClr val="tx1">
                  <a:lumMod val="75000"/>
                  <a:lumOff val="25000"/>
                </a:schemeClr>
              </a:solidFill>
              <a:latin typeface="+mn-ea"/>
              <a:sym typeface="+mn-ea"/>
            </a:endParaRPr>
          </a:p>
        </p:txBody>
      </p:sp>
      <p:sp>
        <p:nvSpPr>
          <p:cNvPr id="1050272"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74"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76"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应对策略：针对技术成熟度和稳定性问题，需要加强技术研发和人才培养，同时建立完善的技术风险应对机制</a:t>
            </a:r>
            <a:endParaRPr altLang="en-US" dirty="0" sz="2000" lang="zh-CN" spc="150">
              <a:solidFill>
                <a:schemeClr val="tx1">
                  <a:lumMod val="75000"/>
                  <a:lumOff val="25000"/>
                </a:schemeClr>
              </a:solidFill>
              <a:latin typeface="+mn-ea"/>
              <a:sym typeface="+mn-ea"/>
            </a:endParaRPr>
          </a:p>
        </p:txBody>
      </p:sp>
      <p:sp>
        <p:nvSpPr>
          <p:cNvPr id="1050278"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0324" name="标题 2"/>
          <p:cNvSpPr>
            <a:spLocks noGrp="1"/>
          </p:cNvSpPr>
          <p:nvPr>
            <p:ph type="title" idx="2"/>
          </p:nvPr>
        </p:nvSpPr>
        <p:spPr/>
        <p:txBody>
          <a:bodyPr/>
          <a:p>
            <a:r>
              <a:rPr altLang="en-US" lang="zh-CN"/>
              <a:t>人员培训与转型问题</a:t>
            </a:r>
            <a:endParaRPr altLang="en-US" lang="zh-CN"/>
          </a:p>
        </p:txBody>
      </p:sp>
      <p:sp>
        <p:nvSpPr>
          <p:cNvPr id="1050326"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28"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30"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人员技能不足：需要加强培训，提高员工技能水平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32"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34"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36"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人员转型困难：需要制定转型计划，帮助员工适应新角色</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38"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40"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42"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人员流失风险：需要关注员工福利，降低流失率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44"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46"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48"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人员道德风险：需要加强监管，确保员工遵守道德规范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71" name=""/>
        <p:cNvGrpSpPr/>
        <p:nvPr/>
      </p:nvGrpSpPr>
      <p:grpSpPr>
        <a:xfrm>
          <a:off x="0" y="0"/>
          <a:ext cx="0" cy="0"/>
          <a:chOff x="0" y="0"/>
          <a:chExt cx="0" cy="0"/>
        </a:xfrm>
      </p:grpSpPr>
      <p:sp>
        <p:nvSpPr>
          <p:cNvPr id="1050394" name="标题 2"/>
          <p:cNvSpPr>
            <a:spLocks noGrp="1"/>
          </p:cNvSpPr>
          <p:nvPr>
            <p:ph type="title" idx="2"/>
          </p:nvPr>
        </p:nvSpPr>
        <p:spPr/>
        <p:txBody>
          <a:bodyPr/>
          <a:p>
            <a:r>
              <a:rPr altLang="en-US" lang="zh-CN"/>
              <a:t>法律法规与政策限制问题</a:t>
            </a:r>
            <a:endParaRPr altLang="en-US" lang="zh-CN"/>
          </a:p>
        </p:txBody>
      </p:sp>
      <p:sp>
        <p:nvSpPr>
          <p:cNvPr id="1050396"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8"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0"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2"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知识产权问题：人工智能技术涉及大量知识产权，存在侵权风险</a:t>
            </a:r>
            <a:endParaRPr altLang="zh-CN" dirty="0" sz="1600" lang="en-US">
              <a:solidFill>
                <a:schemeClr val="dk1">
                  <a:lumMod val="80000"/>
                  <a:lumOff val="20000"/>
                </a:schemeClr>
              </a:solidFill>
              <a:latin typeface="+mn-ea"/>
              <a:sym typeface="+mn-ea"/>
            </a:endParaRPr>
          </a:p>
        </p:txBody>
      </p:sp>
      <p:sp>
        <p:nvSpPr>
          <p:cNvPr id="1050404"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6"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8"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0"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法律法规不完善：缺乏针对人工智能在零售行业的法律法规，存在监管空白</a:t>
            </a:r>
            <a:endParaRPr altLang="en-US" dirty="0" sz="1600" lang="zh-CN">
              <a:solidFill>
                <a:schemeClr val="dk1">
                  <a:lumMod val="80000"/>
                  <a:lumOff val="20000"/>
                </a:schemeClr>
              </a:solidFill>
              <a:latin typeface="+mn-ea"/>
              <a:sym typeface="+mn-ea"/>
            </a:endParaRPr>
          </a:p>
        </p:txBody>
      </p:sp>
      <p:sp>
        <p:nvSpPr>
          <p:cNvPr id="1050412"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4"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6"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8" name="文本框 8"/>
          <p:cNvSpPr txBox="1"/>
          <p:nvPr>
            <p:custDataLst>
              <p:tags r:id="rId12"/>
            </p:custDataLst>
          </p:nvPr>
        </p:nvSpPr>
        <p:spPr>
          <a:xfrm>
            <a:off x="2141318" y="2996097"/>
            <a:ext cx="8300713" cy="76099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数据隐私和安全问题：人工智能需要大量用户数据来优化推荐和服务，但数据隐私和安全问题成为挑战</a:t>
            </a:r>
            <a:endParaRPr altLang="en-US" dirty="0" lang="zh-CN">
              <a:solidFill>
                <a:schemeClr val="dk1">
                  <a:lumMod val="80000"/>
                  <a:lumOff val="20000"/>
                </a:schemeClr>
              </a:solidFill>
              <a:latin typeface="+mn-ea"/>
              <a:sym typeface="+mn-ea"/>
            </a:endParaRPr>
          </a:p>
        </p:txBody>
      </p:sp>
      <p:sp>
        <p:nvSpPr>
          <p:cNvPr id="1050420"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2"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4"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6"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法律法规更新问题：随着人工智能技术的不断发展，法律法规需要不断更新以适应新的挑战和风险</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79" name=""/>
        <p:cNvGrpSpPr/>
        <p:nvPr/>
      </p:nvGrpSpPr>
      <p:grpSpPr>
        <a:xfrm>
          <a:off x="0" y="0"/>
          <a:ext cx="0" cy="0"/>
          <a:chOff x="0" y="0"/>
          <a:chExt cx="0" cy="0"/>
        </a:xfrm>
      </p:grpSpPr>
      <p:sp>
        <p:nvSpPr>
          <p:cNvPr id="1050472" name="文本占位符 2"/>
          <p:cNvSpPr>
            <a:spLocks noGrp="1"/>
          </p:cNvSpPr>
          <p:nvPr>
            <p:ph type="body" idx="2"/>
            <p:custDataLst>
              <p:tags r:id="rId1"/>
            </p:custDataLst>
          </p:nvPr>
        </p:nvSpPr>
        <p:spPr/>
        <p:txBody>
          <a:bodyPr/>
          <a:p>
            <a:r>
              <a:rPr altLang="en-US" lang="zh-CN"/>
              <a:t>PART SIX</a:t>
            </a:r>
            <a:endParaRPr altLang="en-US" lang="zh-CN"/>
          </a:p>
        </p:txBody>
      </p:sp>
      <p:sp>
        <p:nvSpPr>
          <p:cNvPr id="1050474" name="标题 4"/>
          <p:cNvSpPr>
            <a:spLocks noGrp="1"/>
          </p:cNvSpPr>
          <p:nvPr>
            <p:ph type="title" idx="1"/>
            <p:custDataLst>
              <p:tags r:id="rId2"/>
            </p:custDataLst>
          </p:nvPr>
        </p:nvSpPr>
        <p:spPr/>
        <p:txBody>
          <a:bodyPr/>
          <a:p>
            <a:r>
              <a:rPr altLang="en-US" lang="zh-CN"/>
              <a:t>人工智能在零售行业的未来展望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576" name="标题 2"/>
          <p:cNvSpPr>
            <a:spLocks noGrp="1"/>
          </p:cNvSpPr>
          <p:nvPr>
            <p:ph type="title" idx="2"/>
          </p:nvPr>
        </p:nvSpPr>
        <p:spPr/>
        <p:txBody>
          <a:bodyPr/>
          <a:p>
            <a:r>
              <a:rPr altLang="en-US" lang="zh-CN"/>
              <a:t>人工智能技术的进一步发展</a:t>
            </a:r>
            <a:endParaRPr altLang="en-US" lang="zh-CN"/>
          </a:p>
        </p:txBody>
      </p:sp>
      <p:sp>
        <p:nvSpPr>
          <p:cNvPr id="1050578"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80"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82"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84"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86"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88"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90"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92"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94"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96"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98"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00"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02"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04"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06"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08"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10"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12"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14"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深度学习技术的不断进步：提高人工智能在零售行业的智能化水平</a:t>
            </a:r>
            <a:endParaRPr altLang="en-US" dirty="0" sz="1200" lang="zh-CN" spc="150">
              <a:solidFill>
                <a:schemeClr val="tx1">
                  <a:lumMod val="65000"/>
                  <a:lumOff val="35000"/>
                </a:schemeClr>
              </a:solidFill>
              <a:latin typeface="+mn-ea"/>
              <a:sym typeface="+mn-ea"/>
            </a:endParaRPr>
          </a:p>
        </p:txBody>
      </p:sp>
      <p:sp>
        <p:nvSpPr>
          <p:cNvPr id="1050616"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强化学习技术的应用：实现更智能化的决策和优化零售运营</a:t>
            </a:r>
            <a:endParaRPr altLang="en-US" dirty="0" sz="1200" lang="zh-CN" spc="150">
              <a:solidFill>
                <a:schemeClr val="tx1">
                  <a:lumMod val="65000"/>
                  <a:lumOff val="35000"/>
                </a:schemeClr>
              </a:solidFill>
              <a:latin typeface="+mn-ea"/>
              <a:sym typeface="+mn-ea"/>
            </a:endParaRPr>
          </a:p>
        </p:txBody>
      </p:sp>
      <p:sp>
        <p:nvSpPr>
          <p:cNvPr id="1050618"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自然语言处理技术的突破：提升智能客服和语音交互的体验</a:t>
            </a:r>
            <a:endParaRPr altLang="en-US" dirty="0" sz="1200" lang="zh-CN" spc="150">
              <a:solidFill>
                <a:schemeClr val="tx1">
                  <a:lumMod val="65000"/>
                  <a:lumOff val="35000"/>
                </a:schemeClr>
              </a:solidFill>
              <a:latin typeface="+mn-ea"/>
              <a:sym typeface="+mn-ea"/>
            </a:endParaRPr>
          </a:p>
        </p:txBody>
      </p:sp>
      <p:sp>
        <p:nvSpPr>
          <p:cNvPr id="1050620"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计算机视觉技术的广泛应用：实现更精准的商品识别和顾客行为分析</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666" name="标题 2"/>
          <p:cNvSpPr>
            <a:spLocks noGrp="1"/>
          </p:cNvSpPr>
          <p:nvPr>
            <p:ph type="title" idx="2"/>
          </p:nvPr>
        </p:nvSpPr>
        <p:spPr/>
        <p:txBody>
          <a:bodyPr/>
          <a:p>
            <a:r>
              <a:rPr altLang="en-US" lang="zh-CN"/>
              <a:t>零售行业对人工智能的深度应用</a:t>
            </a:r>
            <a:endParaRPr altLang="en-US" lang="zh-CN"/>
          </a:p>
        </p:txBody>
      </p:sp>
      <p:sp>
        <p:nvSpPr>
          <p:cNvPr id="1050668"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70"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72"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人工智能技术提升零售行业效率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674"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76"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78"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人工智能在零售行业的个性化服务应用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680"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82"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84"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人工智能在零售行业的供应链优化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686"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88"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90"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人工智能在零售行业的未来展望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736" name="标题 2"/>
          <p:cNvSpPr>
            <a:spLocks noGrp="1"/>
          </p:cNvSpPr>
          <p:nvPr>
            <p:ph type="title" idx="2"/>
          </p:nvPr>
        </p:nvSpPr>
        <p:spPr/>
        <p:txBody>
          <a:bodyPr/>
          <a:p>
            <a:r>
              <a:rPr altLang="en-US" lang="zh-CN"/>
              <a:t>人工智能与其他新兴技术的融合应用</a:t>
            </a:r>
            <a:endParaRPr altLang="en-US" lang="zh-CN"/>
          </a:p>
        </p:txBody>
      </p:sp>
      <p:sp>
        <p:nvSpPr>
          <p:cNvPr id="1050738"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人工智能与物联网技术的融合：实现智能家居、智能物流等应用</a:t>
            </a:r>
            <a:endParaRPr altLang="en-US" dirty="0" sz="1200" lang="zh-CN" spc="150">
              <a:solidFill>
                <a:schemeClr val="tx1">
                  <a:lumMod val="65000"/>
                  <a:lumOff val="35000"/>
                </a:schemeClr>
              </a:solidFill>
              <a:latin typeface="+mn-ea"/>
              <a:sym typeface="+mn-ea"/>
            </a:endParaRPr>
          </a:p>
        </p:txBody>
      </p:sp>
      <p:sp>
        <p:nvSpPr>
          <p:cNvPr id="1050740"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人工智能与区块链技术的融合：提高数据安全性，实现智能合约等应用</a:t>
            </a:r>
            <a:endParaRPr altLang="en-US" dirty="0" sz="1200" lang="zh-CN" spc="150">
              <a:solidFill>
                <a:schemeClr val="tx1">
                  <a:lumMod val="65000"/>
                  <a:lumOff val="35000"/>
                </a:schemeClr>
              </a:solidFill>
              <a:latin typeface="+mn-ea"/>
              <a:sym typeface="+mn-ea"/>
            </a:endParaRPr>
          </a:p>
        </p:txBody>
      </p:sp>
      <p:sp>
        <p:nvSpPr>
          <p:cNvPr id="1050742"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人工智能与5G技术的融合：提升网络速度，实现智能交通、智能制造等应用</a:t>
            </a:r>
            <a:endParaRPr altLang="en-US" dirty="0" sz="1200" lang="zh-CN" spc="150">
              <a:solidFill>
                <a:schemeClr val="tx1">
                  <a:lumMod val="65000"/>
                  <a:lumOff val="35000"/>
                </a:schemeClr>
              </a:solidFill>
              <a:latin typeface="+mn-ea"/>
              <a:sym typeface="+mn-ea"/>
            </a:endParaRPr>
          </a:p>
        </p:txBody>
      </p:sp>
      <p:sp>
        <p:nvSpPr>
          <p:cNvPr id="1050744"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人工智能与虚拟现实技术的融合：打造沉浸式购物体验，提升消费者购物体验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790" name="标题 2"/>
          <p:cNvSpPr>
            <a:spLocks noGrp="1"/>
          </p:cNvSpPr>
          <p:nvPr>
            <p:ph type="title" idx="2"/>
          </p:nvPr>
        </p:nvSpPr>
        <p:spPr/>
        <p:txBody>
          <a:bodyPr/>
          <a:p>
            <a:r>
              <a:rPr altLang="en-US" lang="zh-CN"/>
              <a:t>人工智能在零售行业的未来趋势预测</a:t>
            </a:r>
            <a:endParaRPr altLang="en-US" lang="zh-CN"/>
          </a:p>
        </p:txBody>
      </p:sp>
      <p:sp>
        <p:nvSpPr>
          <p:cNvPr id="1050792"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94"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6"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人工智能技术不断升级，推动零售行业变革</a:t>
            </a:r>
            <a:endParaRPr altLang="en-US" dirty="0" sz="2000" lang="zh-CN" spc="150">
              <a:solidFill>
                <a:schemeClr val="tx1">
                  <a:lumMod val="85000"/>
                  <a:lumOff val="15000"/>
                </a:schemeClr>
              </a:solidFill>
              <a:latin typeface="+mn-ea"/>
              <a:sym typeface="+mn-ea"/>
            </a:endParaRPr>
          </a:p>
        </p:txBody>
      </p:sp>
      <p:sp>
        <p:nvSpPr>
          <p:cNvPr id="1050798"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00"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02"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智能化购物体验成为新常态，提高消费者满意度</a:t>
            </a:r>
            <a:endParaRPr altLang="en-US" dirty="0" sz="2000" lang="zh-CN" spc="150">
              <a:solidFill>
                <a:schemeClr val="tx1">
                  <a:lumMod val="85000"/>
                  <a:lumOff val="15000"/>
                </a:schemeClr>
              </a:solidFill>
              <a:latin typeface="+mn-ea"/>
              <a:sym typeface="+mn-ea"/>
            </a:endParaRPr>
          </a:p>
        </p:txBody>
      </p:sp>
      <p:sp>
        <p:nvSpPr>
          <p:cNvPr id="1050804"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06"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08"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人工智能助力零售企业实现精准营销和个性化服务</a:t>
            </a:r>
            <a:endParaRPr altLang="en-US" dirty="0" sz="2000" lang="zh-CN" spc="150">
              <a:solidFill>
                <a:schemeClr val="tx1">
                  <a:lumMod val="85000"/>
                  <a:lumOff val="15000"/>
                </a:schemeClr>
              </a:solidFill>
              <a:latin typeface="+mn-ea"/>
              <a:sym typeface="+mn-ea"/>
            </a:endParaRPr>
          </a:p>
        </p:txBody>
      </p:sp>
      <p:sp>
        <p:nvSpPr>
          <p:cNvPr id="1050810"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12"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14"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人工智能在零售行业的应用将促进线上线下融合发展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331" name=""/>
        <p:cNvGrpSpPr/>
        <p:nvPr/>
      </p:nvGrpSpPr>
      <p:grpSpPr>
        <a:xfrm>
          <a:off x="0" y="0"/>
          <a:ext cx="0" cy="0"/>
          <a:chOff x="0" y="0"/>
          <a:chExt cx="0" cy="0"/>
        </a:xfrm>
      </p:grpSpPr>
      <p:sp>
        <p:nvSpPr>
          <p:cNvPr id="1050860" name="标题 1"/>
          <p:cNvSpPr>
            <a:spLocks noGrp="1"/>
          </p:cNvSpPr>
          <p:nvPr>
            <p:ph type="title" idx="2"/>
            <p:custDataLst>
              <p:tags r:id="rId1"/>
            </p:custDataLst>
          </p:nvPr>
        </p:nvSpPr>
        <p:spPr/>
        <p:txBody>
          <a:bodyPr/>
          <a:p>
            <a:r>
              <a:rPr altLang="en-US" lang="zh-CN"/>
              <a:t>THANK YOU</a:t>
            </a:r>
            <a:endParaRPr altLang="en-US" lang="zh-CN"/>
          </a:p>
        </p:txBody>
      </p:sp>
      <p:sp>
        <p:nvSpPr>
          <p:cNvPr id="1050862" name="文本占位符 2"/>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6*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6*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TYPE" val="l_h_a"/>
  <p:tag name="KSO_WM_UNIT_ID" val="custom20230291_6*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6*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6*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6*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6*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1_6*l_h_i*1_6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Six"/>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6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SLIDE_ID" val="custom20230291_6"/>
  <p:tag name="KSO_WM_TEMPLATE_SUBCATEGORY" val="29"/>
  <p:tag name="KSO_WM_TEMPLATE_MASTER_TYPE" val="0"/>
  <p:tag name="KSO_WM_TEMPLATE_COLOR_TYPE" val="1"/>
  <p:tag name="KSO_WM_SLIDE_TYPE" val="contents"/>
  <p:tag name="KSO_WM_SLIDE_SUBTYPE" val="diag"/>
  <p:tag name="KSO_WM_SLIDE_ITEM_CNT" val="6"/>
  <p:tag name="KSO_WM_SLIDE_INDEX" val="6"/>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92.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4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3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0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IX"/>
</p:tagLst>
</file>

<file path=ppt/tags/tag3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58.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4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418.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2023-12-16T13:20:01Z</dcterms:created>
  <dcterms:modified xsi:type="dcterms:W3CDTF">2023-12-16T13:20:01Z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2bec7ba000154c9e82eede78cc475793_21</vt:lpwstr>
  </property>
</Properties>
</file>