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522" r:id="rId1"/>
    <p:sldMasterId id="2147503559" r:id="rId2"/>
  </p:sldMasterIdLst>
  <p:notesMasterIdLst>
    <p:notesMasterId r:id="rId3"/>
  </p:notesMasterIdLst>
  <p:sldIdLst>
    <p:sldId id="9730" r:id="rId4"/>
    <p:sldId id="9735" r:id="rId5"/>
    <p:sldId id="9740" r:id="rId6"/>
    <p:sldId id="9745" r:id="rId7"/>
    <p:sldId id="9752" r:id="rId9"/>
    <p:sldId id="9755" r:id="rId10"/>
    <p:sldId id="9758" r:id="rId11"/>
    <p:sldId id="9761" r:id="rId12"/>
    <p:sldId id="9765" r:id="rId13"/>
    <p:sldId id="9772" r:id="rId15"/>
    <p:sldId id="9775" r:id="rId16"/>
    <p:sldId id="9778" r:id="rId17"/>
    <p:sldId id="9781" r:id="rId18"/>
    <p:sldId id="9785" r:id="rId19"/>
    <p:sldId id="9792" r:id="rId21"/>
    <p:sldId id="9795" r:id="rId22"/>
    <p:sldId id="9798" r:id="rId23"/>
    <p:sldId id="9801" r:id="rId24"/>
    <p:sldId id="9805" r:id="rId25"/>
    <p:sldId id="9812" r:id="rId27"/>
    <p:sldId id="9815" r:id="rId28"/>
    <p:sldId id="9818" r:id="rId29"/>
    <p:sldId id="9821" r:id="rId30"/>
    <p:sldId id="9825" r:id="rId31"/>
    <p:sldId id="9832" r:id="rId33"/>
    <p:sldId id="9835" r:id="rId34"/>
    <p:sldId id="9838" r:id="rId35"/>
    <p:sldId id="9841" r:id="rId36"/>
    <p:sldId id="984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523" r:id="rId1"/>
    <p:sldLayoutId id="2147503524" r:id="rId2"/>
    <p:sldLayoutId id="2147503525" r:id="rId3"/>
    <p:sldLayoutId id="2147503526" r:id="rId4"/>
    <p:sldLayoutId id="2147503527" r:id="rId5"/>
    <p:sldLayoutId id="2147503528" r:id="rId6"/>
    <p:sldLayoutId id="2147503529" r:id="rId7"/>
    <p:sldLayoutId id="2147503530" r:id="rId8"/>
    <p:sldLayoutId id="2147503531" r:id="rId9"/>
    <p:sldLayoutId id="2147503532" r:id="rId10"/>
    <p:sldLayoutId id="21475035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3560" r:id="rId1"/>
    <p:sldLayoutId id="2147503561" r:id="rId2"/>
    <p:sldLayoutId id="2147503562" r:id="rId3"/>
    <p:sldLayoutId id="2147503563" r:id="rId4"/>
    <p:sldLayoutId id="2147503564" r:id="rId5"/>
    <p:sldLayoutId id="2147503565" r:id="rId6"/>
    <p:sldLayoutId id="2147503566" r:id="rId7"/>
    <p:sldLayoutId id="2147503567" r:id="rId8"/>
    <p:sldLayoutId id="2147503568" r:id="rId9"/>
    <p:sldLayoutId id="2147503569" r:id="rId10"/>
    <p:sldLayoutId id="214750357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tags" Target="../tags/tag138.xml"/><Relationship Id="rId16" Type="http://schemas.openxmlformats.org/officeDocument/2006/relationships/tags" Target="../tags/tag139.xml"/><Relationship Id="rId17" Type="http://schemas.openxmlformats.org/officeDocument/2006/relationships/tags" Target="../tags/tag140.xml"/><Relationship Id="rId18" Type="http://schemas.openxmlformats.org/officeDocument/2006/relationships/tags" Target="../tags/tag141.xml"/><Relationship Id="rId19" Type="http://schemas.openxmlformats.org/officeDocument/2006/relationships/tags" Target="../tags/tag142.xml"/><Relationship Id="rId20" Type="http://schemas.openxmlformats.org/officeDocument/2006/relationships/tags" Target="../tags/tag143.xml"/><Relationship Id="rId21" Type="http://schemas.openxmlformats.org/officeDocument/2006/relationships/tags" Target="../tags/tag144.xml"/><Relationship Id="rId22" Type="http://schemas.openxmlformats.org/officeDocument/2006/relationships/tags" Target="../tags/tag145.xml"/><Relationship Id="rId23" Type="http://schemas.openxmlformats.org/officeDocument/2006/relationships/tags" Target="../tags/tag146.xml"/><Relationship Id="rId24" Type="http://schemas.openxmlformats.org/officeDocument/2006/relationships/tags" Target="../tags/tag147.xml"/><Relationship Id="rId25" Type="http://schemas.openxmlformats.org/officeDocument/2006/relationships/tags" Target="../tags/tag148.xml"/><Relationship Id="rId26" Type="http://schemas.openxmlformats.org/officeDocument/2006/relationships/tags" Target="../tags/tag149.xml"/><Relationship Id="rId27" Type="http://schemas.openxmlformats.org/officeDocument/2006/relationships/tags" Target="../tags/tag150.xml"/><Relationship Id="rId28" Type="http://schemas.openxmlformats.org/officeDocument/2006/relationships/tags" Target="../tags/tag151.xml"/><Relationship Id="rId29" Type="http://schemas.openxmlformats.org/officeDocument/2006/relationships/tags" Target="../tags/tag152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tags" Target="../tags/tag306.xml"/><Relationship Id="rId22" Type="http://schemas.openxmlformats.org/officeDocument/2006/relationships/tags" Target="../tags/tag307.xml"/><Relationship Id="rId23" Type="http://schemas.openxmlformats.org/officeDocument/2006/relationships/tags" Target="../tags/tag308.xml"/><Relationship Id="rId24" Type="http://schemas.openxmlformats.org/officeDocument/2006/relationships/tags" Target="../tags/tag309.xml"/><Relationship Id="rId25" Type="http://schemas.openxmlformats.org/officeDocument/2006/relationships/tags" Target="../tags/tag310.xml"/><Relationship Id="rId26" Type="http://schemas.openxmlformats.org/officeDocument/2006/relationships/tags" Target="../tags/tag311.xml"/><Relationship Id="rId27" Type="http://schemas.openxmlformats.org/officeDocument/2006/relationships/tags" Target="../tags/tag312.xml"/><Relationship Id="rId28" Type="http://schemas.openxmlformats.org/officeDocument/2006/relationships/tags" Target="../tags/tag313.xml"/><Relationship Id="rId29" Type="http://schemas.openxmlformats.org/officeDocument/2006/relationships/tags" Target="../tags/tag314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tags" Target="../tags/tag367.xml"/><Relationship Id="rId14" Type="http://schemas.openxmlformats.org/officeDocument/2006/relationships/tags" Target="../tags/tag368.xml"/><Relationship Id="rId15" Type="http://schemas.openxmlformats.org/officeDocument/2006/relationships/tags" Target="../tags/tag369.xml"/><Relationship Id="rId16" Type="http://schemas.openxmlformats.org/officeDocument/2006/relationships/tags" Target="../tags/tag370.xml"/><Relationship Id="rId17" Type="http://schemas.openxmlformats.org/officeDocument/2006/relationships/tags" Target="../tags/tag371.xml"/><Relationship Id="rId18" Type="http://schemas.openxmlformats.org/officeDocument/2006/relationships/tags" Target="../tags/tag372.xml"/><Relationship Id="rId19" Type="http://schemas.openxmlformats.org/officeDocument/2006/relationships/tags" Target="../tags/tag373.xml"/><Relationship Id="rId20" Type="http://schemas.openxmlformats.org/officeDocument/2006/relationships/tags" Target="../tags/tag374.xml"/><Relationship Id="rId21" Type="http://schemas.openxmlformats.org/officeDocument/2006/relationships/tags" Target="../tags/tag375.xml"/><Relationship Id="rId22" Type="http://schemas.openxmlformats.org/officeDocument/2006/relationships/tags" Target="../tags/tag376.xml"/><Relationship Id="rId23" Type="http://schemas.openxmlformats.org/officeDocument/2006/relationships/tags" Target="../tags/tag377.xml"/><Relationship Id="rId24" Type="http://schemas.openxmlformats.org/officeDocument/2006/relationships/tags" Target="../tags/tag378.xml"/><Relationship Id="rId25" Type="http://schemas.openxmlformats.org/officeDocument/2006/relationships/tags" Target="../tags/tag379.xml"/><Relationship Id="rId26" Type="http://schemas.openxmlformats.org/officeDocument/2006/relationships/tags" Target="../tags/tag380.xml"/><Relationship Id="rId27" Type="http://schemas.openxmlformats.org/officeDocument/2006/relationships/tags" Target="../tags/tag381.xml"/><Relationship Id="rId28" Type="http://schemas.openxmlformats.org/officeDocument/2006/relationships/tags" Target="../tags/tag382.xml"/><Relationship Id="rId29" Type="http://schemas.openxmlformats.org/officeDocument/2006/relationships/tags" Target="../tags/tag383.xml"/><Relationship Id="rId30" Type="http://schemas.openxmlformats.org/officeDocument/2006/relationships/tags" Target="../tags/tag384.xml"/><Relationship Id="rId31" Type="http://schemas.openxmlformats.org/officeDocument/2006/relationships/tags" Target="../tags/tag385.xml"/><Relationship Id="rId32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2024年度行业工作总结与品质管控策略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品质管控策略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行业发展趋势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团队建设和人才培养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总结与展望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2024年度行业工作概况</a:t>
            </a:r>
            <a:endParaRPr altLang="en-US" lang="zh-CN"/>
          </a:p>
        </p:txBody>
      </p:sp>
      <p:sp>
        <p:nvSpPr>
          <p:cNvPr id="104895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2024年度工作目标与计划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行业发展趋势与挑战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重点工作成果与亮点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存在问题与改进措施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重要成果和里程碑</a:t>
            </a:r>
            <a:endParaRPr altLang="en-US" lang="zh-CN"/>
          </a:p>
        </p:txBody>
      </p:sp>
      <p:sp>
        <p:nvSpPr>
          <p:cNvPr id="1049008" name="矩形 31"/>
          <p:cNvSpPr/>
          <p:nvPr>
            <p:custDataLst>
              <p:tags r:id="rId1"/>
            </p:custDataLst>
          </p:nvPr>
        </p:nvSpPr>
        <p:spPr>
          <a:xfrm>
            <a:off x="608330" y="2003551"/>
            <a:ext cx="10970601" cy="169175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重要成果：介绍2024年度行业工作的重要成果，包括项目完成情况、业绩指标达成情况等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"/>
          <p:cNvSpPr/>
          <p:nvPr>
            <p:custDataLst>
              <p:tags r:id="rId2"/>
            </p:custDataLst>
          </p:nvPr>
        </p:nvSpPr>
        <p:spPr>
          <a:xfrm>
            <a:off x="608330" y="3986928"/>
            <a:ext cx="10970601" cy="169175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里程碑：列举2024年度行业工作的里程碑事件，包括重要项目的完成、重大突破等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遇到的问题和挑战</a:t>
            </a:r>
            <a:endParaRPr altLang="en-US" lang="zh-CN"/>
          </a:p>
        </p:txBody>
      </p:sp>
      <p:sp>
        <p:nvSpPr>
          <p:cNvPr id="104904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5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5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5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5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6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6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6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市场竞争激烈，销售目标难以达成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员工流失率较高，影响团队稳定性和效率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原材料供应不稳定，影响生产计划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产品质量不稳定，客户投诉率较高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解决方案和改进措施</a:t>
            </a:r>
            <a:endParaRPr altLang="en-US" lang="zh-CN"/>
          </a:p>
        </p:txBody>
      </p:sp>
      <p:sp>
        <p:nvSpPr>
          <p:cNvPr id="10491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针对行业痛点，提出针对性的解决方案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总结经验教训，为未来工作提供参考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提出未来工作计划和目标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针对现有问题，制定改进措施并实施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品质管控策略</a:t>
            </a:r>
            <a:endParaRPr altLang="en-US" lang="zh-CN"/>
          </a:p>
        </p:txBody>
      </p:sp>
      <p:sp>
        <p:nvSpPr>
          <p:cNvPr id="10491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品质管控的重要性</a:t>
            </a:r>
            <a:endParaRPr altLang="en-US" lang="zh-CN"/>
          </a:p>
        </p:txBody>
      </p:sp>
      <p:sp>
        <p:nvSpPr>
          <p:cNvPr id="104926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降低生产成本和减少浪费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提高产品质量和客户满意度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增强企业竞争力和市场份额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预防问题和减少风险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品质管控体系的建设</a:t>
            </a:r>
            <a:endParaRPr altLang="en-US" lang="zh-CN"/>
          </a:p>
        </p:txBody>
      </p:sp>
      <p:sp>
        <p:nvSpPr>
          <p:cNvPr id="10493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4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建立品质管控体系的目标和意义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品质管控体系的基本框架和要素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6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品质管控体系的建设过程和关键环节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8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2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品质管控体系的有效运行和维护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品质管控的实施和监督</a:t>
            </a:r>
            <a:endParaRPr altLang="en-US" lang="zh-CN"/>
          </a:p>
        </p:txBody>
      </p:sp>
      <p:sp>
        <p:nvSpPr>
          <p:cNvPr id="104937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改进：针对发现的问题及时采取措施进行改进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实施：制定品质管控计划，明确目标和责任人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监督：建立监督机制，定期对品质管控工作进行检查和评估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持续优化：不断优化品质管控策略，提高产品质量和客户满意度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品质管控的改进方向</a:t>
            </a:r>
            <a:endParaRPr altLang="en-US" lang="zh-CN"/>
          </a:p>
        </p:txBody>
      </p:sp>
      <p:sp>
        <p:nvSpPr>
          <p:cNvPr id="104943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建立完善的品质管控体系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加强供应商管理，确保原材料质量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提高员工素质，加强品质意识培训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引入先进的品质检测设备和技术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4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行业发展趋势分析</a:t>
            </a:r>
            <a:endParaRPr altLang="en-US" lang="zh-CN"/>
          </a:p>
        </p:txBody>
      </p:sp>
      <p:sp>
        <p:nvSpPr>
          <p:cNvPr id="10495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行业规模及增长速度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行业主要产品及市场分布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行业主要企业及竞争格局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行业发展趋势及未来预测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未来工作重点和方向</a:t>
            </a:r>
            <a:endParaRPr altLang="en-US" lang="zh-CN"/>
          </a:p>
        </p:txBody>
      </p:sp>
      <p:sp>
        <p:nvSpPr>
          <p:cNvPr id="104961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加强品质管控，提高产品质量和客户满意度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持续关注行业发展趋势，及时调整工作策略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推动技术创新，提升企业核心竞争力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加强人才培养和引进，为企业发展提供人才保障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行业发展的机遇和挑战</a:t>
            </a:r>
            <a:endParaRPr altLang="en-US" lang="zh-CN"/>
          </a:p>
        </p:txBody>
      </p:sp>
      <p:sp>
        <p:nvSpPr>
          <p:cNvPr id="1049666" name="梯形 7"/>
          <p:cNvSpPr/>
          <p:nvPr>
            <p:custDataLst>
              <p:tags r:id="rId1"/>
            </p:custDataLst>
          </p:nvPr>
        </p:nvSpPr>
        <p:spPr>
          <a:xfrm flipV="1">
            <a:off x="608330" y="2684428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68" name="任意多边形: 形状 9"/>
          <p:cNvSpPr/>
          <p:nvPr>
            <p:custDataLst>
              <p:tags r:id="rId2"/>
            </p:custDataLst>
          </p:nvPr>
        </p:nvSpPr>
        <p:spPr>
          <a:xfrm>
            <a:off x="689657" y="2366109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70" name="矩形: 圆顶角 10"/>
          <p:cNvSpPr/>
          <p:nvPr>
            <p:custDataLst>
              <p:tags r:id="rId3"/>
            </p:custDataLst>
          </p:nvPr>
        </p:nvSpPr>
        <p:spPr>
          <a:xfrm flipH="1">
            <a:off x="608330" y="2047789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72" name="正文"/>
          <p:cNvSpPr txBox="1"/>
          <p:nvPr>
            <p:custDataLst>
              <p:tags r:id="rId4"/>
            </p:custDataLst>
          </p:nvPr>
        </p:nvSpPr>
        <p:spPr>
          <a:xfrm>
            <a:off x="736674" y="2959542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机遇：随着技术的不断进步和市场的不断扩大，行业将迎来更多的发展机遇。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74" name="梯形 40"/>
          <p:cNvSpPr/>
          <p:nvPr>
            <p:custDataLst>
              <p:tags r:id="rId5"/>
            </p:custDataLst>
          </p:nvPr>
        </p:nvSpPr>
        <p:spPr>
          <a:xfrm flipV="1">
            <a:off x="3432540" y="2684428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76" name="任意多边形: 形状 41"/>
          <p:cNvSpPr/>
          <p:nvPr>
            <p:custDataLst>
              <p:tags r:id="rId6"/>
            </p:custDataLst>
          </p:nvPr>
        </p:nvSpPr>
        <p:spPr>
          <a:xfrm>
            <a:off x="3513867" y="2366109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78" name="矩形: 圆顶角 42"/>
          <p:cNvSpPr/>
          <p:nvPr>
            <p:custDataLst>
              <p:tags r:id="rId7"/>
            </p:custDataLst>
          </p:nvPr>
        </p:nvSpPr>
        <p:spPr>
          <a:xfrm flipH="1">
            <a:off x="3432540" y="2047789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80" name="正文"/>
          <p:cNvSpPr txBox="1"/>
          <p:nvPr>
            <p:custDataLst>
              <p:tags r:id="rId8"/>
            </p:custDataLst>
          </p:nvPr>
        </p:nvSpPr>
        <p:spPr>
          <a:xfrm>
            <a:off x="3560884" y="2959542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挑战：市场竞争日益激烈，需要不断提高产品质量和服务水平，以满足客户的需求。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82" name="梯形 46"/>
          <p:cNvSpPr/>
          <p:nvPr>
            <p:custDataLst>
              <p:tags r:id="rId9"/>
            </p:custDataLst>
          </p:nvPr>
        </p:nvSpPr>
        <p:spPr>
          <a:xfrm flipV="1">
            <a:off x="6256750" y="2684428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84" name="任意多边形: 形状 47"/>
          <p:cNvSpPr/>
          <p:nvPr>
            <p:custDataLst>
              <p:tags r:id="rId10"/>
            </p:custDataLst>
          </p:nvPr>
        </p:nvSpPr>
        <p:spPr>
          <a:xfrm>
            <a:off x="6338077" y="2366109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86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750" y="2047789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88" name="正文"/>
          <p:cNvSpPr txBox="1"/>
          <p:nvPr>
            <p:custDataLst>
              <p:tags r:id="rId12"/>
            </p:custDataLst>
          </p:nvPr>
        </p:nvSpPr>
        <p:spPr>
          <a:xfrm>
            <a:off x="6385094" y="2959542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应对策略：加强技术研发和创新，提高产品质量和服务水平，加强品牌建设和市场营销，提高市场竞争力。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90" name="梯形 52"/>
          <p:cNvSpPr/>
          <p:nvPr>
            <p:custDataLst>
              <p:tags r:id="rId13"/>
            </p:custDataLst>
          </p:nvPr>
        </p:nvSpPr>
        <p:spPr>
          <a:xfrm flipV="1">
            <a:off x="9080325" y="2684428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92" name="任意多边形: 形状 53"/>
          <p:cNvSpPr/>
          <p:nvPr>
            <p:custDataLst>
              <p:tags r:id="rId14"/>
            </p:custDataLst>
          </p:nvPr>
        </p:nvSpPr>
        <p:spPr>
          <a:xfrm>
            <a:off x="9162287" y="2366109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94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325" y="2047789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96" name="正文"/>
          <p:cNvSpPr txBox="1"/>
          <p:nvPr>
            <p:custDataLst>
              <p:tags r:id="rId16"/>
            </p:custDataLst>
          </p:nvPr>
        </p:nvSpPr>
        <p:spPr>
          <a:xfrm>
            <a:off x="9208669" y="2959542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未来展望：随着技术的不断进步和市场需求的不断变化，行业将继续保持快速发展势头，需要不断创新和进步，以适应市场的变化和满足客户的需求。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应对策略和建议</a:t>
            </a:r>
            <a:endParaRPr altLang="en-US" lang="zh-CN"/>
          </a:p>
        </p:txBody>
      </p:sp>
      <p:sp>
        <p:nvSpPr>
          <p:cNvPr id="104973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拓展市场渠道，扩大市场份额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关注行业动态，及时调整战略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加强技术创新，提高产品质量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建立完善的质量管理体系，确保产品品质稳定可靠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团队建设和人才培养</a:t>
            </a:r>
            <a:endParaRPr altLang="en-US" lang="zh-CN"/>
          </a:p>
        </p:txBody>
      </p:sp>
      <p:sp>
        <p:nvSpPr>
          <p:cNvPr id="10497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团队建设现状和成果</a:t>
            </a:r>
            <a:endParaRPr altLang="en-US" lang="zh-CN"/>
          </a:p>
        </p:txBody>
      </p:sp>
      <p:sp>
        <p:nvSpPr>
          <p:cNvPr id="104986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团队规模和构成：介绍团队规模、成员构成、专业背景等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团队建设活动：介绍团队建设活动的内容、形式、频率等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团队建设成果：介绍团队建设取得的成果，如团队凝聚力提升、员工满意度提高等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未来发展规划：介绍未来团队建设的计划和目标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人才培养计划和实施</a:t>
            </a:r>
            <a:endParaRPr altLang="en-US" lang="zh-CN"/>
          </a:p>
        </p:txBody>
      </p:sp>
      <p:sp>
        <p:nvSpPr>
          <p:cNvPr id="1049904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6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8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0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2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4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8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2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4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制定人才培养计划：明确培养目标、计划和方案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持续改进：根据员工表现和反馈，不断调整和优化培养计划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建立激励机制：激发员工学习积极性和创新精神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实施人才培养计划：开展培训、实践、轮岗等培养活动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团队建设和人才培养的改进方向</a:t>
            </a:r>
            <a:endParaRPr altLang="en-US" lang="zh-CN"/>
          </a:p>
        </p:txBody>
      </p:sp>
      <p:sp>
        <p:nvSpPr>
          <p:cNvPr id="104998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制定合理的激励机制，激发团队成员的积极性和创造力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建立完善的培训体系，提高团队成员的专业素质和技能水平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加强团队沟通和协作，提高团队凝聚力和执行力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注重人才培养和选拔，为团队注入新的活力和动力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团队建设和人才培养的未来规划</a:t>
            </a:r>
            <a:endParaRPr altLang="en-US" lang="zh-CN"/>
          </a:p>
        </p:txBody>
      </p:sp>
      <p:sp>
        <p:nvSpPr>
          <p:cNvPr id="10500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建立高效团队：通过培训、激励和团队建设活动，提高团队成员的技能和素质，增强团队凝聚力和执行力。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培养优秀人才：制定人才培养计划，通过导师制度、内部培训、外部培训等方式，培养具备专业素养和领导力的优秀人才。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建立激励机制：通过设立奖励机制、晋升机制等方式，激发团队成员的积极性和创造力，提高工作质量和效率。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加强团队沟通：建立有效的沟通机制，促进团队成员之间的交流和协作，及时解决工作中遇到的问题和困难。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10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工作总结回顾与反思</a:t>
            </a:r>
            <a:endParaRPr altLang="en-US" lang="zh-CN"/>
          </a:p>
        </p:txBody>
      </p:sp>
      <p:sp>
        <p:nvSpPr>
          <p:cNvPr id="1050170" name="正文"/>
          <p:cNvSpPr txBox="1"/>
          <p:nvPr>
            <p:custDataLst>
              <p:tags r:id="rId1"/>
            </p:custDataLst>
          </p:nvPr>
        </p:nvSpPr>
        <p:spPr>
          <a:xfrm>
            <a:off x="2869037" y="1452880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2024年度行业工作总结：概述过去一年的工作成果、业绩和亮点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正文"/>
          <p:cNvSpPr txBox="1"/>
          <p:nvPr>
            <p:custDataLst>
              <p:tags r:id="rId2"/>
            </p:custDataLst>
          </p:nvPr>
        </p:nvSpPr>
        <p:spPr>
          <a:xfrm>
            <a:off x="2869037" y="2433906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行业发展趋势分析：分析当前行业的发展趋势和未来走向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正文"/>
          <p:cNvSpPr txBox="1"/>
          <p:nvPr>
            <p:custDataLst>
              <p:tags r:id="rId3"/>
            </p:custDataLst>
          </p:nvPr>
        </p:nvSpPr>
        <p:spPr>
          <a:xfrm>
            <a:off x="2869037" y="3414932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品质管控策略：介绍公司的品质管控策略、方法和措施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正文"/>
          <p:cNvSpPr txBox="1"/>
          <p:nvPr>
            <p:custDataLst>
              <p:tags r:id="rId4"/>
            </p:custDataLst>
          </p:nvPr>
        </p:nvSpPr>
        <p:spPr>
          <a:xfrm>
            <a:off x="2869037" y="4395958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经验教训与反思：总结过去一年的经验教训，反思不足之处，并提出改进措施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正文"/>
          <p:cNvSpPr txBox="1"/>
          <p:nvPr>
            <p:custDataLst>
              <p:tags r:id="rId5"/>
            </p:custDataLst>
          </p:nvPr>
        </p:nvSpPr>
        <p:spPr>
          <a:xfrm>
            <a:off x="2869037" y="5376983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未来发展规划与目标：展望未来，制定公司的发展规划和目标，明确发展方向和重点任务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品质管控策略的总结与展望</a:t>
            </a:r>
            <a:endParaRPr altLang="en-US" lang="zh-CN"/>
          </a:p>
        </p:txBody>
      </p:sp>
      <p:sp>
        <p:nvSpPr>
          <p:cNvPr id="105021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品质管控策略的成果：总结2024年度行业在品质管控方面取得的成果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品质管控策略的挑战：分析当前面临的挑战和困难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品质管控策略的改进方向：提出针对性的改进措施和未来发展方向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品质管控策略的展望：展望未来行业在品质管控方面的前景和趋势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行业发展趋势的总结与展望</a:t>
            </a:r>
            <a:endParaRPr altLang="en-US" lang="zh-CN"/>
          </a:p>
        </p:txBody>
      </p:sp>
      <p:sp>
        <p:nvSpPr>
          <p:cNvPr id="105025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5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行业规模与增长：分析行业规模、增长趋势及主要驱动因素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总结与展望：总结行业发展趋势，提出未来发展建议和展望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正文"/>
          <p:cNvSpPr txBox="1"/>
          <p:nvPr>
            <p:custDataLst>
              <p:tags r:id="rId28"/>
            </p:custDataLst>
          </p:nvPr>
        </p:nvSpPr>
        <p:spPr>
          <a:xfrm>
            <a:off x="8241006" y="2698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未来发展趋势：预测行业未来发展趋势、市场机会及挑战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正文"/>
          <p:cNvSpPr txBox="1"/>
          <p:nvPr>
            <p:custDataLst>
              <p:tags r:id="rId29"/>
            </p:custDataLst>
          </p:nvPr>
        </p:nvSpPr>
        <p:spPr>
          <a:xfrm>
            <a:off x="1786660" y="2698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市场竞争格局：评估行业内主要竞争者、市场份额及竞争态势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正文"/>
          <p:cNvSpPr txBox="1"/>
          <p:nvPr>
            <p:custDataLst>
              <p:tags r:id="rId30"/>
            </p:custDataLst>
          </p:nvPr>
        </p:nvSpPr>
        <p:spPr>
          <a:xfrm>
            <a:off x="6446389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政策法规与监管：分析政策法规对行业发展的影响及监管要求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正文"/>
          <p:cNvSpPr txBox="1"/>
          <p:nvPr>
            <p:custDataLst>
              <p:tags r:id="rId31"/>
            </p:custDataLst>
          </p:nvPr>
        </p:nvSpPr>
        <p:spPr>
          <a:xfrm>
            <a:off x="3581277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技术创新与产品升级：介绍行业内技术创新、产品升级及市场应用情况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团队建设和人才培养的总结与展望</a:t>
            </a:r>
            <a:endParaRPr altLang="en-US" lang="zh-CN"/>
          </a:p>
        </p:txBody>
      </p:sp>
      <p:sp>
        <p:nvSpPr>
          <p:cNvPr id="105033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未来团队建设规划：加强跨部门合作、提升团队创新能力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人才培养发展计划：建立完善的人才梯队、推动个人职业发展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团队建设成果：高效协作、凝聚力提升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6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人才培养策略：选拔优秀人才、培训与激励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9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7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2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8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4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00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2023-12-17T21:13:03Z</dcterms:created>
  <dcterms:modified xsi:type="dcterms:W3CDTF">2023-12-17T21:13:03Z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e057ad6ada824d3caed28d211b099600_21</vt:lpwstr>
  </property>
</Properties>
</file>