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34" r:id="rId1"/>
    <p:sldMasterId id="2147484171" r:id="rId2"/>
  </p:sldMasterIdLst>
  <p:notesMasterIdLst>
    <p:notesMasterId r:id="rId3"/>
  </p:notesMasterIdLst>
  <p:sldIdLst>
    <p:sldId id="490" r:id="rId4"/>
    <p:sldId id="495" r:id="rId5"/>
    <p:sldId id="499" r:id="rId6"/>
    <p:sldId id="502" r:id="rId7"/>
    <p:sldId id="508" r:id="rId9"/>
    <p:sldId id="511" r:id="rId10"/>
    <p:sldId id="514" r:id="rId11"/>
    <p:sldId id="517" r:id="rId12"/>
    <p:sldId id="520" r:id="rId13"/>
    <p:sldId id="526" r:id="rId15"/>
    <p:sldId id="529" r:id="rId16"/>
    <p:sldId id="532" r:id="rId17"/>
    <p:sldId id="535" r:id="rId18"/>
    <p:sldId id="538" r:id="rId19"/>
    <p:sldId id="544" r:id="rId21"/>
    <p:sldId id="547" r:id="rId22"/>
    <p:sldId id="550" r:id="rId23"/>
    <p:sldId id="553" r:id="rId24"/>
    <p:sldId id="556" r:id="rId25"/>
    <p:sldId id="562" r:id="rId27"/>
    <p:sldId id="565" r:id="rId28"/>
    <p:sldId id="568" r:id="rId29"/>
    <p:sldId id="571" r:id="rId30"/>
    <p:sldId id="574" r:id="rId31"/>
    <p:sldId id="580" r:id="rId33"/>
    <p:sldId id="583" r:id="rId34"/>
    <p:sldId id="58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tags" Target="../tags/tag172.xml"/><Relationship Id="rId22" Type="http://schemas.openxmlformats.org/officeDocument/2006/relationships/tags" Target="../tags/tag173.xml"/><Relationship Id="rId23" Type="http://schemas.openxmlformats.org/officeDocument/2006/relationships/tags" Target="../tags/tag174.xml"/><Relationship Id="rId24" Type="http://schemas.openxmlformats.org/officeDocument/2006/relationships/tags" Target="../tags/tag175.xml"/><Relationship Id="rId25" Type="http://schemas.openxmlformats.org/officeDocument/2006/relationships/tags" Target="../tags/tag176.xml"/><Relationship Id="rId26" Type="http://schemas.openxmlformats.org/officeDocument/2006/relationships/tags" Target="../tags/tag177.xml"/><Relationship Id="rId27" Type="http://schemas.openxmlformats.org/officeDocument/2006/relationships/tags" Target="../tags/tag178.xml"/><Relationship Id="rId28" Type="http://schemas.openxmlformats.org/officeDocument/2006/relationships/tags" Target="../tags/tag179.xml"/><Relationship Id="rId29" Type="http://schemas.openxmlformats.org/officeDocument/2006/relationships/tags" Target="../tags/tag18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tags" Target="../tags/tag374.xml"/><Relationship Id="rId18" Type="http://schemas.openxmlformats.org/officeDocument/2006/relationships/tags" Target="../tags/tag375.xml"/><Relationship Id="rId19" Type="http://schemas.openxmlformats.org/officeDocument/2006/relationships/tags" Target="../tags/tag376.xml"/><Relationship Id="rId20" Type="http://schemas.openxmlformats.org/officeDocument/2006/relationships/tags" Target="../tags/tag37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高效团队的建设与维护原则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高效团队的建设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高效团队的维护原则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高效团队的建设与维护实践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高效团队的建设与维护挑战及应对策略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高效团队的建设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明确团队目标</a:t>
            </a:r>
            <a:endParaRPr altLang="en-US" lang="zh-CN"/>
          </a:p>
        </p:txBody>
      </p:sp>
      <p:sp>
        <p:nvSpPr>
          <p:cNvPr id="1048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定义团队目标：确保团队成员对目标有清晰、一致的理解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制定实现目标的计划：明确实现目标所需的步骤和时间表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分配任务和责任：确保每个成员都清楚自己的任务和责任，并能够为团队目标做出贡献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建立激励机制：通过奖励和惩罚等手段激励团队成员为实现目标而努力工作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制定团队计划</a:t>
            </a:r>
            <a:endParaRPr altLang="en-US" lang="zh-CN"/>
          </a:p>
        </p:txBody>
      </p:sp>
      <p:sp>
        <p:nvSpPr>
          <p:cNvPr id="10490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明确团队目标：制定具体的、可衡量的、可实现的、有时限的目标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确定团队成员：根据任务需求，选择具备相应技能和经验的成员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分配任务：将目标分解为具体的任务，并分配给每个成员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制定时间表：为每个任务设定合理的时间节点，确保团队按时完成任务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合理分配任务</a:t>
            </a:r>
            <a:endParaRPr altLang="en-US" lang="zh-CN"/>
          </a:p>
        </p:txBody>
      </p:sp>
      <p:sp>
        <p:nvSpPr>
          <p:cNvPr id="1049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根据团队成员的特长和能力进行任务分配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及时跟进和调整任务分配，确保团队高效运转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鼓励团队成员相互协作，共同完成任务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确保每个成员都明确自己的职责和目标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491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明确团队成员的职责和任务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建立反馈机制，及时调整和改进工作流程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鼓励开放、坦诚的沟通，避免避免沟通障碍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定期召开团队会议，分享信息和经验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高效团队的维护原则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尊重与信任</a:t>
            </a:r>
            <a:endParaRPr altLang="en-US" lang="zh-CN"/>
          </a:p>
        </p:txBody>
      </p:sp>
      <p:sp>
        <p:nvSpPr>
          <p:cNvPr id="10492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建立开放、平等的沟通氛围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尊重成员的意见和贡献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信任团队成员的能力和判断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鼓励团队成员之间的合作与互助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公平与公正</a:t>
            </a:r>
            <a:endParaRPr altLang="en-US" lang="zh-CN"/>
          </a:p>
        </p:txBody>
      </p:sp>
      <p:sp>
        <p:nvSpPr>
          <p:cNvPr id="10493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建立公平的激励机制：根据成员的贡献和绩效给予相应的奖励和认可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公正的决策过程：确保决策过程公开透明，遵循公平公正的原则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尊重多元观点：鼓励团队成员表达不同的观点，并寻求共同的解决办法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建立信任：通过诚实、开放和透明的沟通建立信任，促进团队成员之间的合作与互助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激励与关怀</a:t>
            </a:r>
            <a:endParaRPr altLang="en-US" lang="zh-CN"/>
          </a:p>
        </p:txBody>
      </p:sp>
      <p:sp>
        <p:nvSpPr>
          <p:cNvPr id="10494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建立良好的沟通机制：鼓励员工表达自己的意见和建议，及时了解员工的需求和问题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激励员工：通过奖励、认可和晋升等方式，激发员工的积极性和工作动力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关怀员工：关注员工的工作和生活，提供必要的支持和帮助，增强员工的归属感和忠诚度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营造积极的工作氛围：通过团队建设、文化活动等方式，营造积极向上、团结协作的工作氛围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持续改进与优化</a:t>
            </a:r>
            <a:endParaRPr altLang="en-US" lang="zh-CN"/>
          </a:p>
        </p:txBody>
      </p:sp>
      <p:sp>
        <p:nvSpPr>
          <p:cNvPr id="10494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定期评估团队绩效，找出问题和不足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鼓励团队成员提出改进意见和建议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制定具体的改进计划和措施，并付诸实践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不断跟进和监督改进过程，确保取得实效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高效团队的建设与维护实践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制定明确的团队目标与计划</a:t>
            </a:r>
            <a:endParaRPr altLang="en-US" lang="zh-CN"/>
          </a:p>
        </p:txBody>
      </p:sp>
      <p:sp>
        <p:nvSpPr>
          <p:cNvPr id="10495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定期评估与调整：对计划进行定期评估，根据实际情况进行调整，确保团队始终保持高效运转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明确团队目标：确保每个成员都清楚团队的目标和愿景，并为之努力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制定详细计划：根据团队目标，制定具体的实施计划，包括时间表、任务分配等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激励与奖励机制：建立激励和奖励机制，鼓励团队成员积极投入工作，提高工作效率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合理分配任务，确保团队成员能够充分发挥各自优势</a:t>
            </a:r>
            <a:endParaRPr altLang="en-US" lang="zh-CN"/>
          </a:p>
        </p:txBody>
      </p:sp>
      <p:sp>
        <p:nvSpPr>
          <p:cNvPr id="10496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根据团队成员的特长和经验，合理分配任务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确保每个成员都能够承担自己的责任，发挥自己的优势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鼓励团队成员相互协作，共同完成任务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定期评估团队成员的工作表现，及时调整任务分配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建立良好的沟通机制，促进团队成员之间的交流与合作</a:t>
            </a:r>
            <a:endParaRPr altLang="en-US" lang="zh-CN"/>
          </a:p>
        </p:txBody>
      </p:sp>
      <p:sp>
        <p:nvSpPr>
          <p:cNvPr id="1049706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明确沟通目标：在团队建设初期，明确沟通目标，让成员了解团队的目标和计划，增强团队凝聚力。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建立沟通渠道：建立多种沟通渠道，如定期会议、电子邮件、即时通讯等，确保团队成员能够随时随地保持联系。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鼓励开放式沟通：鼓励团队成员积极表达自己的意见和建议，创造一个开放、包容的沟通氛围，促进团队成员之间的交流与合作。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及时反馈与调整：在沟通过程中，及时给予反馈和调整，确保团队成员能够准确理解彼此的意思，避免误解和冲突。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培养倾听能力：倾听是沟通的重要环节，要培养团队成员的倾听能力，认真听取他人的意见和建议，促进团队成员之间的理解和信任。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遵循尊重与信任、公平与公正、激励与关怀、持续改进与优化的原则，维护团队的良好氛围和高效运作</a:t>
            </a:r>
            <a:endParaRPr altLang="en-US" lang="zh-CN"/>
          </a:p>
        </p:txBody>
      </p:sp>
      <p:sp>
        <p:nvSpPr>
          <p:cNvPr id="10497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遵循尊重与信任的原则：建立互相尊重和信任的团队氛围，促进成员之间的合作与交流。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公平与公正的原则：确保团队成员在工作中受到公平和公正的对待，避免偏见和歧视。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激励与关怀的原则：通过激励和关怀，激发团队成员的积极性和创造力，提高团队的整体绩效。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持续改进与优化的原则：不断寻求改进和优化的机会，推动团队不断向前发展，提高团队的竞争力和适应性。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高效团队的建设与维护挑战及应对策略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面对团队成员之间的冲突和分歧时，如何采取有效措施进行调解和解决？</a:t>
            </a:r>
            <a:endParaRPr altLang="en-US" lang="zh-CN"/>
          </a:p>
        </p:txBody>
      </p:sp>
      <p:sp>
        <p:nvSpPr>
          <p:cNvPr id="1049892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94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896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倾听与理解：首先需要耐心倾听不同观点，理解冲突的根源。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00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02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平等和公正：尝试站在对方角度思考，保持平等和公正的态度。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06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08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寻求共同点：寻找共同点，建立共识，为调解打下基础。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12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14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提出解决方案：提出建设性的解决方案，寻求双方都能接受的解决方案。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18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20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保持开放心态：保持开放心态，接受不同观点，促进团队和谐。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如何激发团队成员的积极性和创造力，提高团队的凝聚力和向心力？</a:t>
            </a:r>
            <a:endParaRPr altLang="en-US" lang="zh-CN"/>
          </a:p>
        </p:txBody>
      </p:sp>
      <p:sp>
        <p:nvSpPr>
          <p:cNvPr id="1049956" name="圆角矩形 3"/>
          <p:cNvSpPr/>
          <p:nvPr>
            <p:custDataLst>
              <p:tags r:id="rId1"/>
            </p:custDataLst>
          </p:nvPr>
        </p:nvSpPr>
        <p:spPr>
          <a:xfrm>
            <a:off x="804562" y="1491933"/>
            <a:ext cx="4813904" cy="152295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正文"/>
          <p:cNvSpPr txBox="1"/>
          <p:nvPr>
            <p:custDataLst>
              <p:tags r:id="rId2"/>
            </p:custDataLst>
          </p:nvPr>
        </p:nvSpPr>
        <p:spPr>
          <a:xfrm>
            <a:off x="1248307" y="2013762"/>
            <a:ext cx="4375872" cy="93764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明确目标：设定清晰、具体、可衡量的目标，激发团队成员的积极性和创造力。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60" name="标题"/>
          <p:cNvSpPr txBox="1"/>
          <p:nvPr>
            <p:custDataLst>
              <p:tags r:id="rId3"/>
            </p:custDataLst>
          </p:nvPr>
        </p:nvSpPr>
        <p:spPr>
          <a:xfrm>
            <a:off x="1248307" y="1613820"/>
            <a:ext cx="3576623" cy="4526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6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238" y="1903301"/>
            <a:ext cx="794170" cy="40184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64" name="圆角矩形 7"/>
          <p:cNvSpPr/>
          <p:nvPr>
            <p:custDataLst>
              <p:tags r:id="rId5"/>
            </p:custDataLst>
          </p:nvPr>
        </p:nvSpPr>
        <p:spPr>
          <a:xfrm>
            <a:off x="804562" y="3108841"/>
            <a:ext cx="4813904" cy="152295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6"/>
            </p:custDataLst>
          </p:nvPr>
        </p:nvSpPr>
        <p:spPr>
          <a:xfrm>
            <a:off x="1248307" y="3630670"/>
            <a:ext cx="4375872" cy="93764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培养信任：建立互信关系，增强团队成员之间的信任感，提高团队的凝聚力和向心力。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68" name="标题"/>
          <p:cNvSpPr txBox="1"/>
          <p:nvPr>
            <p:custDataLst>
              <p:tags r:id="rId7"/>
            </p:custDataLst>
          </p:nvPr>
        </p:nvSpPr>
        <p:spPr>
          <a:xfrm>
            <a:off x="1248307" y="3230728"/>
            <a:ext cx="3576623" cy="4526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7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412238" y="3520209"/>
            <a:ext cx="794170" cy="40184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72" name="圆角矩形 12"/>
          <p:cNvSpPr/>
          <p:nvPr>
            <p:custDataLst>
              <p:tags r:id="rId9"/>
            </p:custDataLst>
          </p:nvPr>
        </p:nvSpPr>
        <p:spPr>
          <a:xfrm>
            <a:off x="6758618" y="3108841"/>
            <a:ext cx="4813904" cy="152295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正文"/>
          <p:cNvSpPr txBox="1"/>
          <p:nvPr>
            <p:custDataLst>
              <p:tags r:id="rId10"/>
            </p:custDataLst>
          </p:nvPr>
        </p:nvSpPr>
        <p:spPr>
          <a:xfrm>
            <a:off x="7202363" y="3630670"/>
            <a:ext cx="4375872" cy="93764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激励措施：采用多种激励手段，如奖励、晋升、培训等，激发团队成员的积极性和创造力。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76" name="标题"/>
          <p:cNvSpPr txBox="1"/>
          <p:nvPr>
            <p:custDataLst>
              <p:tags r:id="rId11"/>
            </p:custDataLst>
          </p:nvPr>
        </p:nvSpPr>
        <p:spPr>
          <a:xfrm>
            <a:off x="7202363" y="3230728"/>
            <a:ext cx="3576623" cy="4526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7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366294" y="3520209"/>
            <a:ext cx="794170" cy="40184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80" name="圆角矩形 26"/>
          <p:cNvSpPr/>
          <p:nvPr>
            <p:custDataLst>
              <p:tags r:id="rId13"/>
            </p:custDataLst>
          </p:nvPr>
        </p:nvSpPr>
        <p:spPr>
          <a:xfrm>
            <a:off x="6758618" y="1491933"/>
            <a:ext cx="4813904" cy="152295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14"/>
            </p:custDataLst>
          </p:nvPr>
        </p:nvSpPr>
        <p:spPr>
          <a:xfrm>
            <a:off x="7202363" y="2013762"/>
            <a:ext cx="4375872" cy="93764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鼓励沟通：建立开放、坦诚、尊重的沟通环境，提高团队的凝聚力和向心力。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84" name="标题"/>
          <p:cNvSpPr txBox="1"/>
          <p:nvPr>
            <p:custDataLst>
              <p:tags r:id="rId15"/>
            </p:custDataLst>
          </p:nvPr>
        </p:nvSpPr>
        <p:spPr>
          <a:xfrm>
            <a:off x="7202363" y="1613820"/>
            <a:ext cx="3576623" cy="4526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8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6294" y="1903301"/>
            <a:ext cx="794170" cy="40184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88" name="圆角矩形 31"/>
          <p:cNvSpPr/>
          <p:nvPr>
            <p:custDataLst>
              <p:tags r:id="rId17"/>
            </p:custDataLst>
          </p:nvPr>
        </p:nvSpPr>
        <p:spPr>
          <a:xfrm>
            <a:off x="804562" y="4725749"/>
            <a:ext cx="4813904" cy="152295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正文"/>
          <p:cNvSpPr txBox="1"/>
          <p:nvPr>
            <p:custDataLst>
              <p:tags r:id="rId18"/>
            </p:custDataLst>
          </p:nvPr>
        </p:nvSpPr>
        <p:spPr>
          <a:xfrm>
            <a:off x="1248307" y="5247578"/>
            <a:ext cx="4375872" cy="937642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建立良好的团队文化：倡导积极向上、团结协作的团队文化，提高团队的凝聚力和向心力。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92" name="标题"/>
          <p:cNvSpPr txBox="1"/>
          <p:nvPr>
            <p:custDataLst>
              <p:tags r:id="rId19"/>
            </p:custDataLst>
          </p:nvPr>
        </p:nvSpPr>
        <p:spPr>
          <a:xfrm>
            <a:off x="1248307" y="4847636"/>
            <a:ext cx="3576623" cy="4526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94" name="任意多边形: 形状 23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rot="5400000" flipV="1">
            <a:off x="412238" y="5137117"/>
            <a:ext cx="794170" cy="40184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在团队建设和维护过程中，如何平衡团队成员的个人发展和团队整体目标的关系？</a:t>
            </a:r>
            <a:endParaRPr altLang="en-US" lang="zh-CN"/>
          </a:p>
        </p:txBody>
      </p:sp>
      <p:sp>
        <p:nvSpPr>
          <p:cNvPr id="1050030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2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034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明确团队整体目标：在团队建设和维护过程中，首先需要明确团队的整体目标，确保每个成员都清楚了解并认同这个目标。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8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40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关注个人发展：在实现团队整体目标的同时，也需要关注团队成员的个人发展。通过提供培训、晋升机会等方式，帮助成员提升技能和知识水平，实现个人价值。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44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46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建立良好的沟通机制：有效的沟通是平衡个人发展和团队整体目标的关键。通过定期的团队会议、私下交流等方式，增进成员之间的了解和信任，提高团队的凝聚力和向心力。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50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52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制定合理的激励机制：为了激发团队成员的积极性和创造力，需要制定合理的激励机制。通过奖励优秀表现、提供晋升机会等方式，激励成员为团队整体目标而努力。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56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58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培养团队精神：团队精神是高效团队的核心。通过组织团建活动、分享成功经验等方式，培养成员之间的默契和信任，增强团队的凝聚力和战斗力。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如何应对团队成员的离职和变动，确保团队的稳定性和连续性？</a:t>
            </a:r>
            <a:endParaRPr altLang="en-US" lang="zh-CN"/>
          </a:p>
        </p:txBody>
      </p:sp>
      <p:sp>
        <p:nvSpPr>
          <p:cNvPr id="105009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提前预防：建立良好的沟通机制，及时了解团队成员的动态和需求，减少离职和变动的可能性。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及时处理：一旦出现离职或变动，及时采取措施，如寻找替代者、进行工作交接等，确保工作的连续性。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建立信任：加强团队成员之间的信任和合作，提高团队的凝聚力和稳定性。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提供支持：为离职或变动的团队成员提供必要的支持和帮助，如职业规划、再就业等，减少他们的后顾之忧。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总结高效团队的建设与维护原则和实践经验，为其他团队提供借鉴和参考。</a:t>
            </a:r>
            <a:endParaRPr altLang="en-US" lang="zh-CN"/>
          </a:p>
        </p:txBody>
      </p:sp>
      <p:sp>
        <p:nvSpPr>
          <p:cNvPr id="1050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总结高效团队的建设与维护原则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为其他团队提供借鉴和参考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分享实践经验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展望未来高效团队的发展趋势和挑战，提出相应的应对策略和发展建议。</a:t>
            </a:r>
            <a:endParaRPr altLang="en-US" lang="zh-CN"/>
          </a:p>
        </p:txBody>
      </p:sp>
      <p:sp>
        <p:nvSpPr>
          <p:cNvPr id="10502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未来发展趋势：随着科技的不断进步和市场的不断变化，高效团队的发展趋势将更加注重创新、协作和快速响应。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面临的挑战：高效团队在发展过程中面临着诸多挑战，如市场竞争激烈、人才流失、团队协作不畅等。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应对策略：为了应对这些挑战，高效团队需要采取一系列应对策略，如加强人才培养、提高团队协作效率、加强市场调研等。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发展建议：为了推动高效团队的发展，建议企业加强创新投入、提高员工福利待遇、建立良好的企业文化等。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4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4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4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4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4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4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4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4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5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0_4*l_h_f*1_5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0_4*l_h_a*1_5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4*l_h_i*1_5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5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9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9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2023-12-19T18:42:43Z</dcterms:created>
  <dcterms:modified xsi:type="dcterms:W3CDTF">2023-12-19T18:42:43Z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41165cf07bfe4d8693f2b0f991bb6958_21</vt:lpwstr>
  </property>
</Properties>
</file>