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230" r:id="rId1"/>
    <p:sldMasterId id="2147485267" r:id="rId2"/>
  </p:sldMasterIdLst>
  <p:notesMasterIdLst>
    <p:notesMasterId r:id="rId3"/>
  </p:notesMasterIdLst>
  <p:sldIdLst>
    <p:sldId id="963" r:id="rId4"/>
    <p:sldId id="966" r:id="rId5"/>
    <p:sldId id="969" r:id="rId6"/>
    <p:sldId id="972" r:id="rId7"/>
    <p:sldId id="978" r:id="rId9"/>
    <p:sldId id="981" r:id="rId10"/>
    <p:sldId id="984" r:id="rId11"/>
    <p:sldId id="987" r:id="rId12"/>
    <p:sldId id="993" r:id="rId14"/>
    <p:sldId id="996" r:id="rId15"/>
    <p:sldId id="999" r:id="rId16"/>
    <p:sldId id="1002" r:id="rId17"/>
    <p:sldId id="1005" r:id="rId18"/>
    <p:sldId id="1011" r:id="rId20"/>
    <p:sldId id="1014" r:id="rId21"/>
    <p:sldId id="1017" r:id="rId22"/>
    <p:sldId id="1020" r:id="rId23"/>
    <p:sldId id="1023" r:id="rId24"/>
    <p:sldId id="1029" r:id="rId26"/>
    <p:sldId id="1032" r:id="rId27"/>
    <p:sldId id="1035" r:id="rId28"/>
    <p:sldId id="1038" r:id="rId29"/>
    <p:sldId id="1044" r:id="rId31"/>
    <p:sldId id="1047" r:id="rId32"/>
    <p:sldId id="1050" r:id="rId33"/>
    <p:sldId id="1053" r:id="rId34"/>
    <p:sldId id="1056"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231" r:id="rId1"/>
    <p:sldLayoutId id="2147485232" r:id="rId2"/>
    <p:sldLayoutId id="2147485233" r:id="rId3"/>
    <p:sldLayoutId id="2147485234" r:id="rId4"/>
    <p:sldLayoutId id="2147485235" r:id="rId5"/>
    <p:sldLayoutId id="2147485236" r:id="rId6"/>
    <p:sldLayoutId id="2147485237" r:id="rId7"/>
    <p:sldLayoutId id="2147485238" r:id="rId8"/>
    <p:sldLayoutId id="2147485239" r:id="rId9"/>
    <p:sldLayoutId id="2147485240" r:id="rId10"/>
    <p:sldLayoutId id="214748524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268" r:id="rId1"/>
    <p:sldLayoutId id="2147485269" r:id="rId2"/>
    <p:sldLayoutId id="2147485270" r:id="rId3"/>
    <p:sldLayoutId id="2147485271" r:id="rId4"/>
    <p:sldLayoutId id="2147485272" r:id="rId5"/>
    <p:sldLayoutId id="2147485273" r:id="rId6"/>
    <p:sldLayoutId id="2147485274" r:id="rId7"/>
    <p:sldLayoutId id="2147485275" r:id="rId8"/>
    <p:sldLayoutId id="2147485276" r:id="rId9"/>
    <p:sldLayoutId id="2147485277" r:id="rId10"/>
    <p:sldLayoutId id="214748527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tags" Target="../tags/tag106.xml"/><Relationship Id="rId15" Type="http://schemas.openxmlformats.org/officeDocument/2006/relationships/tags" Target="../tags/tag107.xml"/><Relationship Id="rId16" Type="http://schemas.openxmlformats.org/officeDocument/2006/relationships/tags" Target="../tags/tag108.xml"/><Relationship Id="rId17" Type="http://schemas.openxmlformats.org/officeDocument/2006/relationships/tags" Target="../tags/tag109.xml"/><Relationship Id="rId18" Type="http://schemas.openxmlformats.org/officeDocument/2006/relationships/tags" Target="../tags/tag110.xml"/><Relationship Id="rId19" Type="http://schemas.openxmlformats.org/officeDocument/2006/relationships/tags" Target="../tags/tag111.xml"/><Relationship Id="rId20" Type="http://schemas.openxmlformats.org/officeDocument/2006/relationships/tags" Target="../tags/tag112.xml"/><Relationship Id="rId21" Type="http://schemas.openxmlformats.org/officeDocument/2006/relationships/tags" Target="../tags/tag113.xml"/><Relationship Id="rId22" Type="http://schemas.openxmlformats.org/officeDocument/2006/relationships/tags" Target="../tags/tag114.xml"/><Relationship Id="rId23" Type="http://schemas.openxmlformats.org/officeDocument/2006/relationships/tags" Target="../tags/tag115.xml"/><Relationship Id="rId24" Type="http://schemas.openxmlformats.org/officeDocument/2006/relationships/tags" Target="../tags/tag116.xml"/><Relationship Id="rId25" Type="http://schemas.openxmlformats.org/officeDocument/2006/relationships/tags" Target="../tags/tag117.xml"/><Relationship Id="rId26" Type="http://schemas.openxmlformats.org/officeDocument/2006/relationships/tags" Target="../tags/tag118.xml"/><Relationship Id="rId27" Type="http://schemas.openxmlformats.org/officeDocument/2006/relationships/tags" Target="../tags/tag119.xml"/><Relationship Id="rId28" Type="http://schemas.openxmlformats.org/officeDocument/2006/relationships/tags" Target="../tags/tag120.xml"/><Relationship Id="rId29" Type="http://schemas.openxmlformats.org/officeDocument/2006/relationships/tags" Target="../tags/tag121.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tags" Target="../tags/tag284.xml"/><Relationship Id="rId16" Type="http://schemas.openxmlformats.org/officeDocument/2006/relationships/tags" Target="../tags/tag285.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人工智能技术在智能家居领域的应用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智能家居的发展历程</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人工智能技术在智能家居中的应用</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智能家居中的人工智能技术应用案例</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智能家居中的人工智能技术优势与挑战</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智能家居中的人工智能技术对生活的影响</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智能家居的发展历程</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智能家居的起源</a:t>
            </a:r>
            <a:endParaRPr altLang="en-US" lang="zh-CN"/>
          </a:p>
        </p:txBody>
      </p:sp>
      <p:sp>
        <p:nvSpPr>
          <p:cNvPr id="10488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智能家居的概念和定义</a:t>
            </a:r>
            <a:endParaRPr altLang="en-US" dirty="0" sz="1200" lang="zh-CN" spc="150">
              <a:solidFill>
                <a:schemeClr val="tx1">
                  <a:lumMod val="65000"/>
                  <a:lumOff val="35000"/>
                </a:schemeClr>
              </a:solidFill>
              <a:latin typeface="+mn-ea"/>
              <a:sym typeface="+mn-ea"/>
            </a:endParaRPr>
          </a:p>
        </p:txBody>
      </p:sp>
      <p:sp>
        <p:nvSpPr>
          <p:cNvPr id="10488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智能家居的发展历程</a:t>
            </a:r>
            <a:endParaRPr altLang="en-US" dirty="0" sz="1200" lang="zh-CN" spc="150">
              <a:solidFill>
                <a:schemeClr val="tx1">
                  <a:lumMod val="65000"/>
                  <a:lumOff val="35000"/>
                </a:schemeClr>
              </a:solidFill>
              <a:latin typeface="+mn-ea"/>
              <a:sym typeface="+mn-ea"/>
            </a:endParaRPr>
          </a:p>
        </p:txBody>
      </p:sp>
      <p:sp>
        <p:nvSpPr>
          <p:cNvPr id="10489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智能家居的起源和发展背景</a:t>
            </a:r>
            <a:endParaRPr altLang="en-US" dirty="0" sz="1200" lang="zh-CN" spc="150">
              <a:solidFill>
                <a:schemeClr val="tx1">
                  <a:lumMod val="65000"/>
                  <a:lumOff val="35000"/>
                </a:schemeClr>
              </a:solidFill>
              <a:latin typeface="+mn-ea"/>
              <a:sym typeface="+mn-ea"/>
            </a:endParaRPr>
          </a:p>
        </p:txBody>
      </p:sp>
      <p:sp>
        <p:nvSpPr>
          <p:cNvPr id="10489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智能家居的应用场景和优势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36" name="标题 1"/>
          <p:cNvSpPr>
            <a:spLocks noGrp="1"/>
          </p:cNvSpPr>
          <p:nvPr>
            <p:ph type="title"/>
          </p:nvPr>
        </p:nvSpPr>
        <p:spPr/>
        <p:txBody>
          <a:bodyPr/>
          <a:p>
            <a:r>
              <a:rPr altLang="en-US" lang="zh-CN"/>
              <a:t>智能家居的发展阶段</a:t>
            </a:r>
            <a:endParaRPr altLang="en-US" lang="zh-CN"/>
          </a:p>
        </p:txBody>
      </p:sp>
      <p:sp>
        <p:nvSpPr>
          <p:cNvPr id="104893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4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初始阶段：智能家居概念提出，技术初步应用</a:t>
            </a:r>
            <a:endParaRPr altLang="en-US" dirty="0" sz="1200" lang="zh-CN" spc="150">
              <a:solidFill>
                <a:schemeClr val="tx1">
                  <a:lumMod val="65000"/>
                  <a:lumOff val="35000"/>
                </a:schemeClr>
              </a:solidFill>
              <a:latin typeface="+mn-ea"/>
              <a:sym typeface="+mn-ea"/>
            </a:endParaRPr>
          </a:p>
        </p:txBody>
      </p:sp>
      <p:sp>
        <p:nvSpPr>
          <p:cNvPr id="104897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未来展望：人工智能技术将推动智能家居向更高层次发展</a:t>
            </a:r>
            <a:endParaRPr altLang="en-US" dirty="0" sz="1200" lang="zh-CN" spc="150">
              <a:solidFill>
                <a:schemeClr val="tx1">
                  <a:lumMod val="65000"/>
                  <a:lumOff val="35000"/>
                </a:schemeClr>
              </a:solidFill>
              <a:latin typeface="+mn-ea"/>
              <a:sym typeface="+mn-ea"/>
            </a:endParaRPr>
          </a:p>
        </p:txBody>
      </p:sp>
      <p:sp>
        <p:nvSpPr>
          <p:cNvPr id="104897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成熟阶段：技术成熟，产品普及率高</a:t>
            </a:r>
            <a:endParaRPr altLang="en-US" dirty="0" sz="1200" lang="zh-CN" spc="150">
              <a:solidFill>
                <a:schemeClr val="tx1">
                  <a:lumMod val="65000"/>
                  <a:lumOff val="35000"/>
                </a:schemeClr>
              </a:solidFill>
              <a:latin typeface="+mn-ea"/>
              <a:sym typeface="+mn-ea"/>
            </a:endParaRPr>
          </a:p>
        </p:txBody>
      </p:sp>
      <p:sp>
        <p:nvSpPr>
          <p:cNvPr id="104898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快速发展阶段：技术不断创新，产品种类增多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4" name="标题 1"/>
          <p:cNvSpPr>
            <a:spLocks noGrp="1"/>
          </p:cNvSpPr>
          <p:nvPr>
            <p:ph type="title"/>
          </p:nvPr>
        </p:nvSpPr>
        <p:spPr/>
        <p:txBody>
          <a:bodyPr/>
          <a:p>
            <a:r>
              <a:rPr altLang="en-US" lang="zh-CN"/>
              <a:t>智能家居的未来趋势</a:t>
            </a:r>
            <a:endParaRPr altLang="en-US" lang="zh-CN"/>
          </a:p>
        </p:txBody>
      </p:sp>
      <p:sp>
        <p:nvSpPr>
          <p:cNvPr id="10490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人工智能技术不断升级，推动智能家居向更高层次发展</a:t>
            </a:r>
            <a:endParaRPr altLang="en-US" dirty="0" sz="2000" lang="zh-CN" spc="150">
              <a:solidFill>
                <a:schemeClr val="tx1">
                  <a:lumMod val="75000"/>
                  <a:lumOff val="25000"/>
                </a:schemeClr>
              </a:solidFill>
              <a:latin typeface="+mn-ea"/>
              <a:sym typeface="+mn-ea"/>
            </a:endParaRPr>
          </a:p>
        </p:txBody>
      </p:sp>
      <p:sp>
        <p:nvSpPr>
          <p:cNvPr id="10490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5G、物联网等技术的普及，为智能家居提供更广阔的发展空间</a:t>
            </a:r>
            <a:endParaRPr altLang="en-US" dirty="0" sz="2000" lang="zh-CN" spc="150">
              <a:solidFill>
                <a:schemeClr val="tx1">
                  <a:lumMod val="75000"/>
                  <a:lumOff val="25000"/>
                </a:schemeClr>
              </a:solidFill>
              <a:latin typeface="+mn-ea"/>
              <a:sym typeface="+mn-ea"/>
            </a:endParaRPr>
          </a:p>
        </p:txBody>
      </p:sp>
      <p:sp>
        <p:nvSpPr>
          <p:cNvPr id="10490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跨界合作与创新，打破行业壁垒，推动智能家居产业协同发展</a:t>
            </a:r>
            <a:endParaRPr altLang="en-US" dirty="0" sz="2000" lang="zh-CN" spc="150">
              <a:solidFill>
                <a:schemeClr val="tx1">
                  <a:lumMod val="75000"/>
                  <a:lumOff val="25000"/>
                </a:schemeClr>
              </a:solidFill>
              <a:latin typeface="+mn-ea"/>
              <a:sym typeface="+mn-ea"/>
            </a:endParaRPr>
          </a:p>
        </p:txBody>
      </p:sp>
      <p:sp>
        <p:nvSpPr>
          <p:cNvPr id="10490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绿色环保理念深入人心，智能家居将更加注重节能减排和可持续发展</a:t>
            </a:r>
            <a:endParaRPr altLang="en-US" dirty="0" sz="2000" lang="zh-CN" spc="150">
              <a:solidFill>
                <a:schemeClr val="tx1">
                  <a:lumMod val="75000"/>
                  <a:lumOff val="25000"/>
                </a:schemeClr>
              </a:solidFill>
              <a:latin typeface="+mn-ea"/>
              <a:sym typeface="+mn-ea"/>
            </a:endParaRPr>
          </a:p>
        </p:txBody>
      </p:sp>
      <p:sp>
        <p:nvSpPr>
          <p:cNvPr id="10490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2" name="标题"/>
          <p:cNvSpPr>
            <a:spLocks noGrp="1"/>
          </p:cNvSpPr>
          <p:nvPr>
            <p:ph type="title"/>
            <p:custDataLst>
              <p:tags r:id="rId1"/>
            </p:custDataLst>
          </p:nvPr>
        </p:nvSpPr>
        <p:spPr>
          <a:xfrm>
            <a:off x="2047240" y="2228215"/>
            <a:ext cx="9144000" cy="1931670"/>
          </a:xfrm>
        </p:spPr>
        <p:txBody>
          <a:bodyPr/>
          <a:p>
            <a:r>
              <a:rPr altLang="en-US" lang="zh-CN"/>
              <a:t>人工智能技术在智能家居中的应用</a:t>
            </a:r>
            <a:endParaRPr altLang="en-US" lang="zh-CN"/>
          </a:p>
        </p:txBody>
      </p:sp>
      <p:sp>
        <p:nvSpPr>
          <p:cNvPr id="1049074"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语音识别技术</a:t>
            </a:r>
            <a:endParaRPr altLang="en-US" lang="zh-CN"/>
          </a:p>
        </p:txBody>
      </p:sp>
      <p:sp>
        <p:nvSpPr>
          <p:cNvPr id="104912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定义：语音识别技术是一种将人类语音转换为文本的技术</a:t>
            </a:r>
            <a:endParaRPr altLang="en-US" dirty="0" sz="2000" lang="zh-CN" spc="150">
              <a:solidFill>
                <a:schemeClr val="tx1">
                  <a:lumMod val="75000"/>
                  <a:lumOff val="25000"/>
                </a:schemeClr>
              </a:solidFill>
              <a:latin typeface="+mn-ea"/>
              <a:sym typeface="+mn-ea"/>
            </a:endParaRPr>
          </a:p>
        </p:txBody>
      </p:sp>
      <p:sp>
        <p:nvSpPr>
          <p:cNvPr id="104913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应用场景：智能家居、智能音箱、语音助手等</a:t>
            </a:r>
            <a:endParaRPr altLang="en-US" dirty="0" sz="2000" lang="zh-CN" spc="150">
              <a:solidFill>
                <a:schemeClr val="tx1">
                  <a:lumMod val="75000"/>
                  <a:lumOff val="25000"/>
                </a:schemeClr>
              </a:solidFill>
              <a:latin typeface="+mn-ea"/>
              <a:sym typeface="+mn-ea"/>
            </a:endParaRPr>
          </a:p>
        </p:txBody>
      </p:sp>
      <p:sp>
        <p:nvSpPr>
          <p:cNvPr id="104913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技术原理：基于深度学习和神经网络算法，通过分析语音信号的特征，实现语音到文本的转换</a:t>
            </a:r>
            <a:endParaRPr altLang="en-US" dirty="0" sz="2000" lang="zh-CN" spc="150">
              <a:solidFill>
                <a:schemeClr val="tx1">
                  <a:lumMod val="75000"/>
                  <a:lumOff val="25000"/>
                </a:schemeClr>
              </a:solidFill>
              <a:latin typeface="+mn-ea"/>
              <a:sym typeface="+mn-ea"/>
            </a:endParaRPr>
          </a:p>
        </p:txBody>
      </p:sp>
      <p:sp>
        <p:nvSpPr>
          <p:cNvPr id="104914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优势：方便快捷、提高用户体验、增强智能家居的智能化程度</a:t>
            </a:r>
            <a:endParaRPr altLang="en-US" dirty="0" sz="2000" lang="zh-CN" spc="150">
              <a:solidFill>
                <a:schemeClr val="tx1">
                  <a:lumMod val="75000"/>
                  <a:lumOff val="25000"/>
                </a:schemeClr>
              </a:solidFill>
              <a:latin typeface="+mn-ea"/>
              <a:sym typeface="+mn-ea"/>
            </a:endParaRPr>
          </a:p>
        </p:txBody>
      </p:sp>
      <p:sp>
        <p:nvSpPr>
          <p:cNvPr id="104914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图像识别技术</a:t>
            </a:r>
            <a:endParaRPr altLang="en-US" lang="zh-CN"/>
          </a:p>
        </p:txBody>
      </p:sp>
      <p:sp>
        <p:nvSpPr>
          <p:cNvPr id="104918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8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8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9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图像识别技术的优势与局限性</a:t>
            </a:r>
            <a:endParaRPr altLang="en-US" dirty="0" sz="2400" lang="zh-CN">
              <a:latin typeface="+mn-ea"/>
              <a:ea typeface="+mn-ea"/>
            </a:endParaRPr>
          </a:p>
        </p:txBody>
      </p:sp>
      <p:sp>
        <p:nvSpPr>
          <p:cNvPr id="104920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未来发展趋势与挑战</a:t>
            </a:r>
            <a:endParaRPr altLang="en-US" dirty="0" sz="2400" lang="zh-CN">
              <a:latin typeface="+mn-ea"/>
              <a:ea typeface="+mn-ea"/>
            </a:endParaRPr>
          </a:p>
        </p:txBody>
      </p:sp>
      <p:sp>
        <p:nvSpPr>
          <p:cNvPr id="104920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图像识别技术的基本原理</a:t>
            </a:r>
            <a:endParaRPr altLang="en-US" dirty="0" sz="2400" lang="zh-CN">
              <a:latin typeface="+mn-ea"/>
              <a:ea typeface="+mn-ea"/>
            </a:endParaRPr>
          </a:p>
        </p:txBody>
      </p:sp>
      <p:sp>
        <p:nvSpPr>
          <p:cNvPr id="104920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图像识别技术在智能家居中的应用场景</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自然语言处理技术</a:t>
            </a:r>
            <a:endParaRPr altLang="en-US" lang="zh-CN"/>
          </a:p>
        </p:txBody>
      </p:sp>
      <p:sp>
        <p:nvSpPr>
          <p:cNvPr id="10492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自然语言生成技术：让机器生成自然语言文本，实现智能客服、自动回复等功能</a:t>
            </a:r>
            <a:endParaRPr altLang="en-US" dirty="0" sz="2400" lang="zh-CN">
              <a:latin typeface="+mn-ea"/>
              <a:ea typeface="+mn-ea"/>
            </a:endParaRPr>
          </a:p>
        </p:txBody>
      </p:sp>
      <p:sp>
        <p:nvSpPr>
          <p:cNvPr id="10492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机器翻译技术：将一种语言自动翻译成另一种语言，实现跨语言交流</a:t>
            </a:r>
            <a:endParaRPr altLang="en-US" dirty="0" sz="2400" lang="zh-CN">
              <a:latin typeface="+mn-ea"/>
              <a:ea typeface="+mn-ea"/>
            </a:endParaRPr>
          </a:p>
        </p:txBody>
      </p:sp>
      <p:sp>
        <p:nvSpPr>
          <p:cNvPr id="10492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语音识别技术：将语音转换为文字，实现语音控制</a:t>
            </a:r>
            <a:endParaRPr altLang="en-US" dirty="0" sz="2400" lang="zh-CN">
              <a:latin typeface="+mn-ea"/>
              <a:ea typeface="+mn-ea"/>
            </a:endParaRPr>
          </a:p>
        </p:txBody>
      </p:sp>
      <p:sp>
        <p:nvSpPr>
          <p:cNvPr id="10492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自然语言理解技术：让机器理解人类语言，实现智能问答、推荐等功能</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98" name="标题 1"/>
          <p:cNvSpPr>
            <a:spLocks noGrp="1"/>
          </p:cNvSpPr>
          <p:nvPr>
            <p:ph type="title"/>
          </p:nvPr>
        </p:nvSpPr>
        <p:spPr/>
        <p:txBody>
          <a:bodyPr/>
          <a:p>
            <a:r>
              <a:rPr altLang="en-US" lang="zh-CN"/>
              <a:t>机器学习技术</a:t>
            </a:r>
            <a:endParaRPr altLang="en-US" lang="zh-CN"/>
          </a:p>
        </p:txBody>
      </p:sp>
      <p:sp>
        <p:nvSpPr>
          <p:cNvPr id="10493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定义：机器学习是一种使计算机系统能够从数据中学习并改进其性能的技术</a:t>
            </a:r>
            <a:endParaRPr altLang="en-US" dirty="0" sz="1200" lang="zh-CN" spc="150">
              <a:solidFill>
                <a:schemeClr val="tx1">
                  <a:lumMod val="65000"/>
                  <a:lumOff val="35000"/>
                </a:schemeClr>
              </a:solidFill>
              <a:latin typeface="+mn-ea"/>
              <a:sym typeface="+mn-ea"/>
            </a:endParaRPr>
          </a:p>
        </p:txBody>
      </p:sp>
      <p:sp>
        <p:nvSpPr>
          <p:cNvPr id="10493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在智能家居中的应用：通过分析用户行为模式，自动调整家居设备的运行状态，提高家居舒适度和能源效率</a:t>
            </a:r>
            <a:endParaRPr altLang="en-US" dirty="0" sz="1200" lang="zh-CN" spc="150">
              <a:solidFill>
                <a:schemeClr val="tx1">
                  <a:lumMod val="65000"/>
                  <a:lumOff val="35000"/>
                </a:schemeClr>
              </a:solidFill>
              <a:latin typeface="+mn-ea"/>
              <a:sym typeface="+mn-ea"/>
            </a:endParaRPr>
          </a:p>
        </p:txBody>
      </p:sp>
      <p:sp>
        <p:nvSpPr>
          <p:cNvPr id="10493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优势：能够根据用户习惯进行个性化设置，提高家居设备的运行效率和可靠性</a:t>
            </a:r>
            <a:endParaRPr altLang="en-US" dirty="0" sz="1200" lang="zh-CN" spc="150">
              <a:solidFill>
                <a:schemeClr val="tx1">
                  <a:lumMod val="65000"/>
                  <a:lumOff val="35000"/>
                </a:schemeClr>
              </a:solidFill>
              <a:latin typeface="+mn-ea"/>
              <a:sym typeface="+mn-ea"/>
            </a:endParaRPr>
          </a:p>
        </p:txBody>
      </p:sp>
      <p:sp>
        <p:nvSpPr>
          <p:cNvPr id="10493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未来发展：随着算法和计算能力的提升，机器学习将在智能家居领域发挥更大的作用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40" name="标题"/>
          <p:cNvSpPr>
            <a:spLocks noGrp="1"/>
          </p:cNvSpPr>
          <p:nvPr>
            <p:ph type="title"/>
            <p:custDataLst>
              <p:tags r:id="rId1"/>
            </p:custDataLst>
          </p:nvPr>
        </p:nvSpPr>
        <p:spPr>
          <a:xfrm>
            <a:off x="2047240" y="2228215"/>
            <a:ext cx="9144000" cy="1931670"/>
          </a:xfrm>
        </p:spPr>
        <p:txBody>
          <a:bodyPr/>
          <a:p>
            <a:r>
              <a:rPr altLang="en-US" lang="zh-CN"/>
              <a:t>智能家居中的人工智能技术应用案例</a:t>
            </a:r>
            <a:endParaRPr altLang="en-US" lang="zh-CN"/>
          </a:p>
        </p:txBody>
      </p:sp>
      <p:sp>
        <p:nvSpPr>
          <p:cNvPr id="104934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智能音箱的应用案例</a:t>
            </a:r>
            <a:endParaRPr altLang="en-US" lang="zh-CN"/>
          </a:p>
        </p:txBody>
      </p:sp>
      <p:sp>
        <p:nvSpPr>
          <p:cNvPr id="104939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自然语言处理技术：智能音箱能够理解用户的自然语言，提供更加智能化的服务</a:t>
            </a:r>
            <a:endParaRPr altLang="en-US" sz="1400" lang="zh-CN" spc="150">
              <a:solidFill>
                <a:schemeClr val="tx1"/>
              </a:solidFill>
              <a:effectLst/>
              <a:latin typeface="+mn-ea"/>
              <a:sym typeface="+mn-ea"/>
            </a:endParaRPr>
          </a:p>
        </p:txBody>
      </p:sp>
      <p:sp>
        <p:nvSpPr>
          <p:cNvPr id="104940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语音识别技术：智能音箱能够识别用户的语音指令，实现语音交互</a:t>
            </a:r>
            <a:endParaRPr altLang="en-US" dirty="0" sz="1400" lang="zh-CN" spc="150">
              <a:solidFill>
                <a:schemeClr val="tx1"/>
              </a:solidFill>
              <a:effectLst/>
              <a:latin typeface="+mn-ea"/>
              <a:sym typeface="+mn-ea"/>
            </a:endParaRPr>
          </a:p>
        </p:txBody>
      </p:sp>
      <p:sp>
        <p:nvSpPr>
          <p:cNvPr id="104940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智能推荐技术：智能音箱能够根据用户的喜好和习惯，推荐相应的音乐、新闻等内容</a:t>
            </a:r>
            <a:endParaRPr altLang="en-US" sz="1400" lang="zh-CN" spc="150">
              <a:solidFill>
                <a:schemeClr val="tx1"/>
              </a:solidFill>
              <a:effectLst/>
              <a:latin typeface="+mn-ea"/>
              <a:sym typeface="+mn-ea"/>
            </a:endParaRPr>
          </a:p>
        </p:txBody>
      </p:sp>
      <p:sp>
        <p:nvSpPr>
          <p:cNvPr id="104940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智能家居控制：智能音箱可以与智能家居设备连接，实现语音控制家居设备的功能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42" name="标题 1"/>
          <p:cNvSpPr>
            <a:spLocks noGrp="1"/>
          </p:cNvSpPr>
          <p:nvPr>
            <p:ph type="title"/>
          </p:nvPr>
        </p:nvSpPr>
        <p:spPr/>
        <p:txBody>
          <a:bodyPr/>
          <a:p>
            <a:r>
              <a:rPr altLang="en-US" lang="zh-CN"/>
              <a:t>智能门锁的应用案例</a:t>
            </a:r>
            <a:endParaRPr altLang="en-US" lang="zh-CN"/>
          </a:p>
        </p:txBody>
      </p:sp>
      <p:sp>
        <p:nvSpPr>
          <p:cNvPr id="10494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智能门锁的优势和特点</a:t>
            </a:r>
            <a:endParaRPr altLang="zh-CN" dirty="0" lang="en-US">
              <a:solidFill>
                <a:schemeClr val="dk1">
                  <a:lumMod val="80000"/>
                  <a:lumOff val="20000"/>
                </a:schemeClr>
              </a:solidFill>
              <a:latin typeface="+mn-ea"/>
              <a:sym typeface="+mn-ea"/>
            </a:endParaRPr>
          </a:p>
        </p:txBody>
      </p:sp>
      <p:sp>
        <p:nvSpPr>
          <p:cNvPr id="10494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智能门锁的原理和功能</a:t>
            </a:r>
            <a:endParaRPr altLang="en-US" dirty="0" lang="zh-CN">
              <a:solidFill>
                <a:schemeClr val="dk1">
                  <a:lumMod val="80000"/>
                  <a:lumOff val="20000"/>
                </a:schemeClr>
              </a:solidFill>
              <a:latin typeface="+mn-ea"/>
              <a:sym typeface="+mn-ea"/>
            </a:endParaRPr>
          </a:p>
        </p:txBody>
      </p:sp>
      <p:sp>
        <p:nvSpPr>
          <p:cNvPr id="10494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智能门锁的应用场景</a:t>
            </a:r>
            <a:endParaRPr altLang="en-US" dirty="0" lang="zh-CN">
              <a:solidFill>
                <a:schemeClr val="dk1">
                  <a:lumMod val="80000"/>
                  <a:lumOff val="20000"/>
                </a:schemeClr>
              </a:solidFill>
              <a:latin typeface="+mn-ea"/>
              <a:sym typeface="+mn-ea"/>
            </a:endParaRPr>
          </a:p>
        </p:txBody>
      </p:sp>
      <p:sp>
        <p:nvSpPr>
          <p:cNvPr id="10494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智能门锁的未来发展趋势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智能照明系统的应用案例</a:t>
            </a:r>
            <a:endParaRPr altLang="en-US" lang="zh-CN"/>
          </a:p>
        </p:txBody>
      </p:sp>
      <p:sp>
        <p:nvSpPr>
          <p:cNvPr id="104951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智能照明系统的定义和功能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智能照明系统的应用场景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智能照明系统的优势和特点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智能照明系统的实际应用案例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智能安防系统的应用案例</a:t>
            </a:r>
            <a:endParaRPr altLang="en-US" lang="zh-CN"/>
          </a:p>
        </p:txBody>
      </p:sp>
      <p:sp>
        <p:nvSpPr>
          <p:cNvPr id="104956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7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智能门锁：通过指纹、密码、手机APP等方式实现远程开锁，提高家居安全性</a:t>
            </a:r>
            <a:endParaRPr altLang="en-US" dirty="0" sz="2000" lang="zh-CN" spc="200">
              <a:solidFill>
                <a:schemeClr val="tx1">
                  <a:lumMod val="85000"/>
                  <a:lumOff val="15000"/>
                </a:schemeClr>
              </a:solidFill>
              <a:latin typeface="+mn-ea"/>
              <a:sym typeface="+mn-ea"/>
            </a:endParaRPr>
          </a:p>
        </p:txBody>
      </p:sp>
      <p:sp>
        <p:nvSpPr>
          <p:cNvPr id="104957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7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智能摄像头：实时监控家庭环境，发现异常情况及时报警，保障家庭安全</a:t>
            </a:r>
            <a:endParaRPr altLang="en-US" dirty="0" sz="2000" lang="zh-CN" spc="200">
              <a:solidFill>
                <a:schemeClr val="tx1">
                  <a:lumMod val="85000"/>
                  <a:lumOff val="15000"/>
                </a:schemeClr>
              </a:solidFill>
              <a:latin typeface="+mn-ea"/>
              <a:sym typeface="+mn-ea"/>
            </a:endParaRPr>
          </a:p>
        </p:txBody>
      </p:sp>
      <p:sp>
        <p:nvSpPr>
          <p:cNvPr id="104958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智能烟雾报警器：检测室内烟雾浓度，及时发出警报，预防火灾发生</a:t>
            </a:r>
            <a:endParaRPr altLang="en-US" dirty="0" sz="2000" lang="zh-CN" spc="200">
              <a:solidFill>
                <a:schemeClr val="tx1">
                  <a:lumMod val="85000"/>
                  <a:lumOff val="15000"/>
                </a:schemeClr>
              </a:solidFill>
              <a:latin typeface="+mn-ea"/>
              <a:sym typeface="+mn-ea"/>
            </a:endParaRPr>
          </a:p>
        </p:txBody>
      </p:sp>
      <p:sp>
        <p:nvSpPr>
          <p:cNvPr id="104958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智能水浸报警器：检测室内水位情况，发现漏水及时报警，避免财产损失</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24" name="标题"/>
          <p:cNvSpPr>
            <a:spLocks noGrp="1"/>
          </p:cNvSpPr>
          <p:nvPr>
            <p:ph type="title"/>
            <p:custDataLst>
              <p:tags r:id="rId1"/>
            </p:custDataLst>
          </p:nvPr>
        </p:nvSpPr>
        <p:spPr>
          <a:xfrm>
            <a:off x="2047240" y="2228215"/>
            <a:ext cx="9144000" cy="1931670"/>
          </a:xfrm>
        </p:spPr>
        <p:txBody>
          <a:bodyPr/>
          <a:p>
            <a:r>
              <a:rPr altLang="en-US" lang="zh-CN"/>
              <a:t>智能家居中的人工智能技术优势与挑战</a:t>
            </a:r>
            <a:endParaRPr altLang="en-US" lang="zh-CN"/>
          </a:p>
        </p:txBody>
      </p:sp>
      <p:sp>
        <p:nvSpPr>
          <p:cNvPr id="1049626"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76" name="标题 1"/>
          <p:cNvSpPr>
            <a:spLocks noGrp="1"/>
          </p:cNvSpPr>
          <p:nvPr>
            <p:ph type="title"/>
          </p:nvPr>
        </p:nvSpPr>
        <p:spPr/>
        <p:txBody>
          <a:bodyPr/>
          <a:p>
            <a:r>
              <a:rPr altLang="en-US" lang="zh-CN"/>
              <a:t>人工智能技术的优势</a:t>
            </a:r>
            <a:endParaRPr altLang="en-US" lang="zh-CN"/>
          </a:p>
        </p:txBody>
      </p:sp>
      <p:sp>
        <p:nvSpPr>
          <p:cNvPr id="104967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680" name="正文"/>
          <p:cNvSpPr txBox="1"/>
          <p:nvPr>
            <p:custDataLst>
              <p:tags r:id="rId2"/>
            </p:custDataLst>
          </p:nvPr>
        </p:nvSpPr>
        <p:spPr>
          <a:xfrm>
            <a:off x="1001124" y="3487561"/>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提高家居安全性和便利性</a:t>
            </a:r>
            <a:endParaRPr altLang="en-US" dirty="0" sz="1600" lang="zh-CN" spc="150">
              <a:solidFill>
                <a:schemeClr val="tx1"/>
              </a:solidFill>
              <a:latin typeface="+mn-ea"/>
            </a:endParaRPr>
          </a:p>
        </p:txBody>
      </p:sp>
      <p:sp>
        <p:nvSpPr>
          <p:cNvPr id="104968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684"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增强家居娱乐性</a:t>
            </a:r>
            <a:endParaRPr altLang="en-US" dirty="0" sz="1600" lang="zh-CN" spc="150">
              <a:solidFill>
                <a:schemeClr val="tx1"/>
              </a:solidFill>
              <a:latin typeface="+mn-ea"/>
            </a:endParaRPr>
          </a:p>
        </p:txBody>
      </p:sp>
      <p:sp>
        <p:nvSpPr>
          <p:cNvPr id="104968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68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节约能源和资源</a:t>
            </a:r>
            <a:endParaRPr altLang="en-US" dirty="0" sz="1600" lang="zh-CN" spc="150">
              <a:solidFill>
                <a:schemeClr val="tx1"/>
              </a:solidFill>
              <a:latin typeface="+mn-ea"/>
            </a:endParaRPr>
          </a:p>
        </p:txBody>
      </p:sp>
      <p:sp>
        <p:nvSpPr>
          <p:cNvPr id="104969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69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提供个性化服务</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人工智能技术的挑战</a:t>
            </a:r>
            <a:endParaRPr altLang="en-US" lang="zh-CN"/>
          </a:p>
        </p:txBody>
      </p:sp>
      <p:sp>
        <p:nvSpPr>
          <p:cNvPr id="104972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数据隐私和安全问题</a:t>
            </a:r>
            <a:endParaRPr altLang="en-US" dirty="0" sz="1200" lang="zh-CN" spc="150">
              <a:solidFill>
                <a:schemeClr val="tx1">
                  <a:lumMod val="65000"/>
                  <a:lumOff val="35000"/>
                </a:schemeClr>
              </a:solidFill>
              <a:latin typeface="+mn-ea"/>
              <a:sym typeface="+mn-ea"/>
            </a:endParaRPr>
          </a:p>
        </p:txBody>
      </p:sp>
      <p:sp>
        <p:nvSpPr>
          <p:cNvPr id="104973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技术标准和互操作性问题</a:t>
            </a:r>
            <a:endParaRPr altLang="en-US" dirty="0" sz="1200" lang="zh-CN" spc="150">
              <a:solidFill>
                <a:schemeClr val="tx1">
                  <a:lumMod val="65000"/>
                  <a:lumOff val="35000"/>
                </a:schemeClr>
              </a:solidFill>
              <a:latin typeface="+mn-ea"/>
              <a:sym typeface="+mn-ea"/>
            </a:endParaRPr>
          </a:p>
        </p:txBody>
      </p:sp>
      <p:sp>
        <p:nvSpPr>
          <p:cNvPr id="104973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人工智能技术的可靠性和稳定性问题</a:t>
            </a:r>
            <a:endParaRPr altLang="en-US" dirty="0" sz="1200" lang="zh-CN" spc="150">
              <a:solidFill>
                <a:schemeClr val="tx1">
                  <a:lumMod val="65000"/>
                  <a:lumOff val="35000"/>
                </a:schemeClr>
              </a:solidFill>
              <a:latin typeface="+mn-ea"/>
              <a:sym typeface="+mn-ea"/>
            </a:endParaRPr>
          </a:p>
        </p:txBody>
      </p:sp>
      <p:sp>
        <p:nvSpPr>
          <p:cNvPr id="104973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人工智能技术的成本和普及问题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68" name="标题 1"/>
          <p:cNvSpPr>
            <a:spLocks noGrp="1"/>
          </p:cNvSpPr>
          <p:nvPr>
            <p:ph type="title"/>
          </p:nvPr>
        </p:nvSpPr>
        <p:spPr/>
        <p:txBody>
          <a:bodyPr/>
          <a:p>
            <a:r>
              <a:rPr altLang="en-US" lang="zh-CN"/>
              <a:t>未来发展的思考与展望</a:t>
            </a:r>
            <a:endParaRPr altLang="en-US" lang="zh-CN"/>
          </a:p>
        </p:txBody>
      </p:sp>
      <p:sp>
        <p:nvSpPr>
          <p:cNvPr id="104977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隐私保护：加强隐私保护措施，确保用户数据的安全与隐私</a:t>
            </a:r>
            <a:endParaRPr altLang="en-US" dirty="0" sz="2400" lang="zh-CN">
              <a:latin typeface="+mn-ea"/>
              <a:ea typeface="+mn-ea"/>
            </a:endParaRPr>
          </a:p>
        </p:txBody>
      </p:sp>
      <p:sp>
        <p:nvSpPr>
          <p:cNvPr id="104978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政策法规：制定相关政策法规，规范智能家居市场的发展</a:t>
            </a:r>
            <a:endParaRPr altLang="en-US" dirty="0" sz="2400" lang="zh-CN">
              <a:latin typeface="+mn-ea"/>
              <a:ea typeface="+mn-ea"/>
            </a:endParaRPr>
          </a:p>
        </p:txBody>
      </p:sp>
      <p:sp>
        <p:nvSpPr>
          <p:cNvPr id="104979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技术创新：不断推动人工智能技术的进步，提高智能家居的智能化程度</a:t>
            </a:r>
            <a:endParaRPr altLang="en-US" dirty="0" sz="2400" lang="zh-CN">
              <a:latin typeface="+mn-ea"/>
              <a:ea typeface="+mn-ea"/>
            </a:endParaRPr>
          </a:p>
        </p:txBody>
      </p:sp>
      <p:sp>
        <p:nvSpPr>
          <p:cNvPr id="104979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行业标准：建立统一的行业标准，促进智能家居产品的互联互通</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26" name="标题"/>
          <p:cNvSpPr>
            <a:spLocks noGrp="1"/>
          </p:cNvSpPr>
          <p:nvPr>
            <p:ph type="title"/>
            <p:custDataLst>
              <p:tags r:id="rId1"/>
            </p:custDataLst>
          </p:nvPr>
        </p:nvSpPr>
        <p:spPr>
          <a:xfrm>
            <a:off x="2047240" y="2228215"/>
            <a:ext cx="9144000" cy="1931670"/>
          </a:xfrm>
        </p:spPr>
        <p:txBody>
          <a:bodyPr/>
          <a:p>
            <a:r>
              <a:rPr altLang="en-US" lang="zh-CN"/>
              <a:t>智能家居中的人工智能技术对生活的影响</a:t>
            </a:r>
            <a:endParaRPr altLang="en-US" lang="zh-CN"/>
          </a:p>
        </p:txBody>
      </p:sp>
      <p:sp>
        <p:nvSpPr>
          <p:cNvPr id="1049828"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提高生活便利性</a:t>
            </a:r>
            <a:endParaRPr altLang="en-US" lang="zh-CN"/>
          </a:p>
        </p:txBody>
      </p:sp>
      <p:sp>
        <p:nvSpPr>
          <p:cNvPr id="10498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自动化控制：通过智能家居系统，实现家庭设备的自动化控制，节省时间和精力。</a:t>
            </a:r>
            <a:endParaRPr altLang="en-US" dirty="0" sz="1200" lang="zh-CN" spc="150">
              <a:solidFill>
                <a:schemeClr val="tx1">
                  <a:lumMod val="65000"/>
                  <a:lumOff val="35000"/>
                </a:schemeClr>
              </a:solidFill>
              <a:latin typeface="+mn-ea"/>
              <a:sym typeface="+mn-ea"/>
            </a:endParaRPr>
          </a:p>
        </p:txBody>
      </p:sp>
      <p:sp>
        <p:nvSpPr>
          <p:cNvPr id="10498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语音控制：通过语音识别技术，实现对家庭设备的语音控制，方便快捷。</a:t>
            </a:r>
            <a:endParaRPr altLang="en-US" dirty="0" sz="1200" lang="zh-CN" spc="150">
              <a:solidFill>
                <a:schemeClr val="tx1">
                  <a:lumMod val="65000"/>
                  <a:lumOff val="35000"/>
                </a:schemeClr>
              </a:solidFill>
              <a:latin typeface="+mn-ea"/>
              <a:sym typeface="+mn-ea"/>
            </a:endParaRPr>
          </a:p>
        </p:txBody>
      </p:sp>
      <p:sp>
        <p:nvSpPr>
          <p:cNvPr id="10498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远程控制：通过手机等移动设备，实现对家庭设备的远程控制，随时随地掌控家庭环境。</a:t>
            </a:r>
            <a:endParaRPr altLang="en-US" dirty="0" sz="1200" lang="zh-CN" spc="150">
              <a:solidFill>
                <a:schemeClr val="tx1">
                  <a:lumMod val="65000"/>
                  <a:lumOff val="35000"/>
                </a:schemeClr>
              </a:solidFill>
              <a:latin typeface="+mn-ea"/>
              <a:sym typeface="+mn-ea"/>
            </a:endParaRPr>
          </a:p>
        </p:txBody>
      </p:sp>
      <p:sp>
        <p:nvSpPr>
          <p:cNvPr id="10498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智能推荐：通过人工智能技术，根据用户的生活习惯和喜好，提供个性化的智能推荐服务，提高生活质量。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20" name="标题 1"/>
          <p:cNvSpPr>
            <a:spLocks noGrp="1"/>
          </p:cNvSpPr>
          <p:nvPr>
            <p:ph type="title"/>
          </p:nvPr>
        </p:nvSpPr>
        <p:spPr/>
        <p:txBody>
          <a:bodyPr/>
          <a:p>
            <a:r>
              <a:rPr altLang="en-US" lang="zh-CN"/>
              <a:t>提高生活安全性</a:t>
            </a:r>
            <a:endParaRPr altLang="en-US" lang="zh-CN"/>
          </a:p>
        </p:txBody>
      </p:sp>
      <p:sp>
        <p:nvSpPr>
          <p:cNvPr id="10499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智能监控：实时监控家庭安全，及时发现异常情况并报警</a:t>
            </a:r>
            <a:endParaRPr altLang="en-US" sz="1400" lang="zh-CN" spc="150">
              <a:solidFill>
                <a:schemeClr val="tx1"/>
              </a:solidFill>
              <a:effectLst/>
              <a:latin typeface="+mn-ea"/>
              <a:sym typeface="+mn-ea"/>
            </a:endParaRPr>
          </a:p>
        </p:txBody>
      </p:sp>
      <p:sp>
        <p:nvSpPr>
          <p:cNvPr id="10499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智能门锁：通过指纹、密码或手机等方式开锁，提高家庭安全</a:t>
            </a:r>
            <a:endParaRPr altLang="en-US" dirty="0" sz="1400" lang="zh-CN" spc="150">
              <a:solidFill>
                <a:schemeClr val="tx1"/>
              </a:solidFill>
              <a:effectLst/>
              <a:latin typeface="+mn-ea"/>
              <a:sym typeface="+mn-ea"/>
            </a:endParaRPr>
          </a:p>
        </p:txBody>
      </p:sp>
      <p:sp>
        <p:nvSpPr>
          <p:cNvPr id="10499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智能照明：根据光线和场景自动调节亮度，保护视力</a:t>
            </a:r>
            <a:endParaRPr altLang="en-US" sz="1400" lang="zh-CN" spc="150">
              <a:solidFill>
                <a:schemeClr val="tx1"/>
              </a:solidFill>
              <a:effectLst/>
              <a:latin typeface="+mn-ea"/>
              <a:sym typeface="+mn-ea"/>
            </a:endParaRPr>
          </a:p>
        </p:txBody>
      </p:sp>
      <p:sp>
        <p:nvSpPr>
          <p:cNvPr id="10499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智能家电：通过语音或手机控制家电，方便快捷</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9970" name="标题 1"/>
          <p:cNvSpPr>
            <a:spLocks noGrp="1"/>
          </p:cNvSpPr>
          <p:nvPr>
            <p:ph type="title"/>
          </p:nvPr>
        </p:nvSpPr>
        <p:spPr/>
        <p:txBody>
          <a:bodyPr/>
          <a:p>
            <a:r>
              <a:rPr altLang="en-US" lang="zh-CN"/>
              <a:t>提高生活舒适度</a:t>
            </a:r>
            <a:endParaRPr altLang="en-US" lang="zh-CN"/>
          </a:p>
        </p:txBody>
      </p:sp>
      <p:sp>
        <p:nvSpPr>
          <p:cNvPr id="104997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智能家居设备可以与智能音响等设备连接，实现语音控制和智能推荐等功能，让用户更加便捷地享受音乐、新闻和其他娱乐内容。</a:t>
            </a:r>
            <a:endParaRPr altLang="zh-CN" dirty="0" lang="en-US">
              <a:solidFill>
                <a:schemeClr val="dk1">
                  <a:lumMod val="80000"/>
                  <a:lumOff val="20000"/>
                </a:schemeClr>
              </a:solidFill>
              <a:latin typeface="+mn-ea"/>
              <a:sym typeface="+mn-ea"/>
            </a:endParaRPr>
          </a:p>
        </p:txBody>
      </p:sp>
      <p:sp>
        <p:nvSpPr>
          <p:cNvPr id="104998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智能家居设备能够根据用户的需求自动调节室内温度、湿度和空气质量，提高居住环境的舒适度。</a:t>
            </a:r>
            <a:endParaRPr altLang="en-US" dirty="0" lang="zh-CN">
              <a:solidFill>
                <a:schemeClr val="dk1">
                  <a:lumMod val="80000"/>
                  <a:lumOff val="20000"/>
                </a:schemeClr>
              </a:solidFill>
              <a:latin typeface="+mn-ea"/>
              <a:sym typeface="+mn-ea"/>
            </a:endParaRPr>
          </a:p>
        </p:txBody>
      </p:sp>
      <p:sp>
        <p:nvSpPr>
          <p:cNvPr id="104998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智能家居设备可以自动控制家中的照明系统，根据不同的场景和时间自动调节灯光亮度和色温，营造舒适的居住氛围。</a:t>
            </a:r>
            <a:endParaRPr altLang="en-US" dirty="0" lang="zh-CN">
              <a:solidFill>
                <a:schemeClr val="dk1">
                  <a:lumMod val="80000"/>
                  <a:lumOff val="20000"/>
                </a:schemeClr>
              </a:solidFill>
              <a:latin typeface="+mn-ea"/>
              <a:sym typeface="+mn-ea"/>
            </a:endParaRPr>
          </a:p>
        </p:txBody>
      </p:sp>
      <p:sp>
        <p:nvSpPr>
          <p:cNvPr id="104999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智能家居设备还可以通过智能安防系统实现家庭安全监控、智能门锁等功能，提高家庭的安全性和防盗能力。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36" name="标题 1"/>
          <p:cNvSpPr>
            <a:spLocks noGrp="1"/>
          </p:cNvSpPr>
          <p:nvPr>
            <p:ph type="title"/>
          </p:nvPr>
        </p:nvSpPr>
        <p:spPr/>
        <p:txBody>
          <a:bodyPr/>
          <a:p>
            <a:r>
              <a:rPr altLang="en-US" lang="zh-CN"/>
              <a:t>对未来生活的改变与影响</a:t>
            </a:r>
            <a:endParaRPr altLang="en-US" lang="zh-CN"/>
          </a:p>
        </p:txBody>
      </p:sp>
      <p:sp>
        <p:nvSpPr>
          <p:cNvPr id="10500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智能家居中的人工智能技术将带来更多的创新和智能化应用，改善我们的生活质量。</a:t>
            </a:r>
            <a:endParaRPr altLang="zh-CN" dirty="0" lang="en-US">
              <a:solidFill>
                <a:schemeClr val="dk1">
                  <a:lumMod val="80000"/>
                  <a:lumOff val="20000"/>
                </a:schemeClr>
              </a:solidFill>
              <a:latin typeface="+mn-ea"/>
              <a:sym typeface="+mn-ea"/>
            </a:endParaRPr>
          </a:p>
        </p:txBody>
      </p:sp>
      <p:sp>
        <p:nvSpPr>
          <p:cNvPr id="10500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智能家居中的人工智能技术将改变我们的生活方式，使生活更加便捷、舒适和安全。</a:t>
            </a:r>
            <a:endParaRPr altLang="en-US" dirty="0" lang="zh-CN">
              <a:solidFill>
                <a:schemeClr val="dk1">
                  <a:lumMod val="80000"/>
                  <a:lumOff val="20000"/>
                </a:schemeClr>
              </a:solidFill>
              <a:latin typeface="+mn-ea"/>
              <a:sym typeface="+mn-ea"/>
            </a:endParaRPr>
          </a:p>
        </p:txBody>
      </p:sp>
      <p:sp>
        <p:nvSpPr>
          <p:cNvPr id="10500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人工智能技术将提高家居设备的自动化程度，减少人工干预，提高生活效率。</a:t>
            </a:r>
            <a:endParaRPr altLang="en-US" dirty="0" sz="1600" lang="zh-CN">
              <a:solidFill>
                <a:schemeClr val="dk1">
                  <a:lumMod val="80000"/>
                  <a:lumOff val="20000"/>
                </a:schemeClr>
              </a:solidFill>
              <a:latin typeface="+mn-ea"/>
              <a:sym typeface="+mn-ea"/>
            </a:endParaRPr>
          </a:p>
        </p:txBody>
      </p:sp>
      <p:sp>
        <p:nvSpPr>
          <p:cNvPr id="10500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人工智能技术将推动智能家居行业的发展，为未来生活带来更多的可能性。</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02"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104"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9.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0.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3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5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04.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2023-12-17T01:40:45Z</dcterms:created>
  <dcterms:modified xsi:type="dcterms:W3CDTF">2023-12-17T01:40:45Z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d90d1a0026d8405e944dd718f2ccc70c_21</vt:lpwstr>
  </property>
</Properties>
</file>