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705" r:id="rId1"/>
    <p:sldMasterId id="2147502742" r:id="rId2"/>
  </p:sldMasterIdLst>
  <p:notesMasterIdLst>
    <p:notesMasterId r:id="rId3"/>
  </p:notesMasterIdLst>
  <p:sldIdLst>
    <p:sldId id="9183" r:id="rId4"/>
    <p:sldId id="9188" r:id="rId5"/>
    <p:sldId id="9193" r:id="rId6"/>
    <p:sldId id="9198" r:id="rId7"/>
    <p:sldId id="9205" r:id="rId9"/>
    <p:sldId id="9208" r:id="rId10"/>
    <p:sldId id="9211" r:id="rId11"/>
    <p:sldId id="9215" r:id="rId12"/>
    <p:sldId id="9222" r:id="rId14"/>
    <p:sldId id="9225" r:id="rId15"/>
    <p:sldId id="9228" r:id="rId16"/>
    <p:sldId id="9232" r:id="rId17"/>
    <p:sldId id="9239" r:id="rId19"/>
    <p:sldId id="9242" r:id="rId20"/>
    <p:sldId id="9245" r:id="rId21"/>
    <p:sldId id="9249" r:id="rId22"/>
    <p:sldId id="9256" r:id="rId24"/>
    <p:sldId id="9259" r:id="rId25"/>
    <p:sldId id="9262" r:id="rId26"/>
    <p:sldId id="9265" r:id="rId27"/>
    <p:sldId id="9269" r:id="rId28"/>
    <p:sldId id="9276" r:id="rId30"/>
    <p:sldId id="9279" r:id="rId31"/>
    <p:sldId id="9283"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706" r:id="rId1"/>
    <p:sldLayoutId id="2147502707" r:id="rId2"/>
    <p:sldLayoutId id="2147502708" r:id="rId3"/>
    <p:sldLayoutId id="2147502709" r:id="rId4"/>
    <p:sldLayoutId id="2147502710" r:id="rId5"/>
    <p:sldLayoutId id="2147502711" r:id="rId6"/>
    <p:sldLayoutId id="2147502712" r:id="rId7"/>
    <p:sldLayoutId id="2147502713" r:id="rId8"/>
    <p:sldLayoutId id="2147502714" r:id="rId9"/>
    <p:sldLayoutId id="2147502715" r:id="rId10"/>
    <p:sldLayoutId id="21475027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2743" r:id="rId1"/>
    <p:sldLayoutId id="2147502744" r:id="rId2"/>
    <p:sldLayoutId id="2147502745" r:id="rId3"/>
    <p:sldLayoutId id="2147502746" r:id="rId4"/>
    <p:sldLayoutId id="2147502747" r:id="rId5"/>
    <p:sldLayoutId id="2147502748" r:id="rId6"/>
    <p:sldLayoutId id="2147502749" r:id="rId7"/>
    <p:sldLayoutId id="2147502750" r:id="rId8"/>
    <p:sldLayoutId id="2147502751" r:id="rId9"/>
    <p:sldLayoutId id="2147502752" r:id="rId10"/>
    <p:sldLayoutId id="214750275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tags" Target="../tags/tag128.xml"/><Relationship Id="rId16" Type="http://schemas.openxmlformats.org/officeDocument/2006/relationships/tags" Target="../tags/tag129.xml"/><Relationship Id="rId17" Type="http://schemas.openxmlformats.org/officeDocument/2006/relationships/tags" Target="../tags/tag130.xml"/><Relationship Id="rId18" Type="http://schemas.openxmlformats.org/officeDocument/2006/relationships/tags" Target="../tags/tag131.xml"/><Relationship Id="rId19" Type="http://schemas.openxmlformats.org/officeDocument/2006/relationships/tags" Target="../tags/tag132.xml"/><Relationship Id="rId20" Type="http://schemas.openxmlformats.org/officeDocument/2006/relationships/tags" Target="../tags/tag133.xml"/><Relationship Id="rId21" Type="http://schemas.openxmlformats.org/officeDocument/2006/relationships/tags" Target="../tags/tag134.xml"/><Relationship Id="rId22" Type="http://schemas.openxmlformats.org/officeDocument/2006/relationships/tags" Target="../tags/tag135.xml"/><Relationship Id="rId23" Type="http://schemas.openxmlformats.org/officeDocument/2006/relationships/tags" Target="../tags/tag136.xml"/><Relationship Id="rId24" Type="http://schemas.openxmlformats.org/officeDocument/2006/relationships/tags" Target="../tags/tag137.xml"/><Relationship Id="rId25" Type="http://schemas.openxmlformats.org/officeDocument/2006/relationships/tags" Target="../tags/tag138.xml"/><Relationship Id="rId26" Type="http://schemas.openxmlformats.org/officeDocument/2006/relationships/tags" Target="../tags/tag139.xml"/><Relationship Id="rId27" Type="http://schemas.openxmlformats.org/officeDocument/2006/relationships/tags" Target="../tags/tag140.xml"/><Relationship Id="rId28" Type="http://schemas.openxmlformats.org/officeDocument/2006/relationships/tags" Target="../tags/tag141.xml"/><Relationship Id="rId29" Type="http://schemas.openxmlformats.org/officeDocument/2006/relationships/tags" Target="../tags/tag142.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tags" Target="../tags/tag285.xml"/><Relationship Id="rId14" Type="http://schemas.openxmlformats.org/officeDocument/2006/relationships/tags" Target="../tags/tag286.xml"/><Relationship Id="rId15" Type="http://schemas.openxmlformats.org/officeDocument/2006/relationships/tags" Target="../tags/tag287.xml"/><Relationship Id="rId16" Type="http://schemas.openxmlformats.org/officeDocument/2006/relationships/tags" Target="../tags/tag288.xml"/><Relationship Id="rId17" Type="http://schemas.openxmlformats.org/officeDocument/2006/relationships/tags" Target="../tags/tag289.xml"/><Relationship Id="rId18" Type="http://schemas.openxmlformats.org/officeDocument/2006/relationships/tags" Target="../tags/tag290.xml"/><Relationship Id="rId19" Type="http://schemas.openxmlformats.org/officeDocument/2006/relationships/tags" Target="../tags/tag291.xml"/><Relationship Id="rId20" Type="http://schemas.openxmlformats.org/officeDocument/2006/relationships/tags" Target="../tags/tag292.xml"/><Relationship Id="rId21" Type="http://schemas.openxmlformats.org/officeDocument/2006/relationships/tags" Target="../tags/tag293.xml"/><Relationship Id="rId22" Type="http://schemas.openxmlformats.org/officeDocument/2006/relationships/tags" Target="../tags/tag294.xml"/><Relationship Id="rId23" Type="http://schemas.openxmlformats.org/officeDocument/2006/relationships/tags" Target="../tags/tag295.xml"/><Relationship Id="rId24" Type="http://schemas.openxmlformats.org/officeDocument/2006/relationships/tags" Target="../tags/tag296.xml"/><Relationship Id="rId25" Type="http://schemas.openxmlformats.org/officeDocument/2006/relationships/tags" Target="../tags/tag297.xml"/><Relationship Id="rId26" Type="http://schemas.openxmlformats.org/officeDocument/2006/relationships/tags" Target="../tags/tag298.xml"/><Relationship Id="rId27" Type="http://schemas.openxmlformats.org/officeDocument/2006/relationships/tags" Target="../tags/tag299.xml"/><Relationship Id="rId28" Type="http://schemas.openxmlformats.org/officeDocument/2006/relationships/tags" Target="../tags/tag300.xml"/><Relationship Id="rId29" Type="http://schemas.openxmlformats.org/officeDocument/2006/relationships/tags" Target="../tags/tag301.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2024年城市规划与设计研究行业工作总结和展望</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单击此处添加文本</a:t>
            </a:r>
            <a:endParaRPr altLang="en-US" dirty="0" sz="19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城市规划与设计研究行业概述</a:t>
            </a:r>
            <a:endParaRPr altLang="en-US" dirty="0" sz="19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2024年城市规划与设计研究行业工作总结</a:t>
            </a:r>
            <a:endParaRPr altLang="en-US" dirty="0" sz="19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城市规划与设计研究行业未来展望</a:t>
            </a:r>
            <a:endParaRPr altLang="en-US" dirty="0" sz="19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84167"/>
          </a:bodyPr>
          <a:p>
            <a:r>
              <a:rPr altLang="en-US" dirty="0" sz="2400" lang="zh-CN">
                <a:effectLst/>
                <a:latin typeface="+mj-ea"/>
                <a:ea typeface="+mj-ea"/>
                <a:cs typeface="MiSans" panose="00000500000000000000" charset="-122"/>
              </a:rPr>
              <a:t>城市规划与设计研究行业未来发展策略建议</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结论与建议</a:t>
            </a:r>
            <a:endParaRPr altLang="en-US" dirty="0" sz="19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城市规划与设计研究行业概述</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行业定义与发展历程</a:t>
            </a:r>
            <a:endParaRPr altLang="en-US" lang="zh-CN"/>
          </a:p>
        </p:txBody>
      </p:sp>
      <p:sp>
        <p:nvSpPr>
          <p:cNvPr id="1048958"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0"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2"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4"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6"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8"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70"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72"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4"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5"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6"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78"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0"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2"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4"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6"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88"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0"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2"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4"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城市规划与设计研究行业的定义</a:t>
            </a:r>
            <a:endParaRPr altLang="en-US" dirty="0" sz="1200" lang="zh-CN" spc="150">
              <a:solidFill>
                <a:schemeClr val="tx1">
                  <a:lumMod val="65000"/>
                  <a:lumOff val="35000"/>
                </a:schemeClr>
              </a:solidFill>
              <a:latin typeface="+mn-ea"/>
              <a:sym typeface="+mn-ea"/>
            </a:endParaRPr>
          </a:p>
        </p:txBody>
      </p:sp>
      <p:sp>
        <p:nvSpPr>
          <p:cNvPr id="1048996"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城市规划与设计研究行业的发展趋势</a:t>
            </a:r>
            <a:endParaRPr altLang="en-US" dirty="0" sz="1200" lang="zh-CN" spc="150">
              <a:solidFill>
                <a:schemeClr val="tx1">
                  <a:lumMod val="65000"/>
                  <a:lumOff val="35000"/>
                </a:schemeClr>
              </a:solidFill>
              <a:latin typeface="+mn-ea"/>
              <a:sym typeface="+mn-ea"/>
            </a:endParaRPr>
          </a:p>
        </p:txBody>
      </p:sp>
      <p:sp>
        <p:nvSpPr>
          <p:cNvPr id="1048998"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城市规划与设计研究行业的发展阶段</a:t>
            </a:r>
            <a:endParaRPr altLang="en-US" dirty="0" sz="1200" lang="zh-CN" spc="150">
              <a:solidFill>
                <a:schemeClr val="tx1">
                  <a:lumMod val="65000"/>
                  <a:lumOff val="35000"/>
                </a:schemeClr>
              </a:solidFill>
              <a:latin typeface="+mn-ea"/>
              <a:sym typeface="+mn-ea"/>
            </a:endParaRPr>
          </a:p>
        </p:txBody>
      </p:sp>
      <p:sp>
        <p:nvSpPr>
          <p:cNvPr id="1049000"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城市规划与设计研究行业的发展历程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4" name="标题 2"/>
          <p:cNvSpPr>
            <a:spLocks noGrp="1"/>
          </p:cNvSpPr>
          <p:nvPr>
            <p:ph type="title" idx="2"/>
          </p:nvPr>
        </p:nvSpPr>
        <p:spPr/>
        <p:txBody>
          <a:bodyPr>
            <a:normAutofit fontScale="90000"/>
          </a:bodyPr>
          <a:p>
            <a:r>
              <a:rPr altLang="en-US" lang="zh-CN"/>
              <a:t>行业现状与特点</a:t>
            </a:r>
            <a:endParaRPr altLang="en-US" lang="zh-CN"/>
          </a:p>
        </p:txBody>
      </p:sp>
      <p:sp>
        <p:nvSpPr>
          <p:cNvPr id="1049036"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8"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40"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42"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44"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行业规模和增长趋势</a:t>
            </a:r>
            <a:endParaRPr altLang="en-US" sz="1400" lang="zh-CN" spc="150">
              <a:solidFill>
                <a:schemeClr val="tx1"/>
              </a:solidFill>
              <a:effectLst/>
              <a:latin typeface="+mn-ea"/>
              <a:sym typeface="+mn-ea"/>
            </a:endParaRPr>
          </a:p>
        </p:txBody>
      </p:sp>
      <p:sp>
        <p:nvSpPr>
          <p:cNvPr id="1049046"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城市规划与设计研究行业的定义、分类和主要业务</a:t>
            </a:r>
            <a:endParaRPr altLang="en-US" dirty="0" sz="1400" lang="zh-CN" spc="150">
              <a:solidFill>
                <a:schemeClr val="tx1"/>
              </a:solidFill>
              <a:effectLst/>
              <a:latin typeface="+mn-ea"/>
              <a:sym typeface="+mn-ea"/>
            </a:endParaRPr>
          </a:p>
        </p:txBody>
      </p:sp>
      <p:sp>
        <p:nvSpPr>
          <p:cNvPr id="1049048"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行业的主要特点和发展趋势</a:t>
            </a:r>
            <a:endParaRPr altLang="en-US" sz="1400" lang="zh-CN" spc="150">
              <a:solidFill>
                <a:schemeClr val="tx1"/>
              </a:solidFill>
              <a:effectLst/>
              <a:latin typeface="+mn-ea"/>
              <a:sym typeface="+mn-ea"/>
            </a:endParaRPr>
          </a:p>
        </p:txBody>
      </p:sp>
      <p:sp>
        <p:nvSpPr>
          <p:cNvPr id="1049050"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行业面临的挑战和机遇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2"/>
          <p:cNvSpPr>
            <a:spLocks noGrp="1"/>
          </p:cNvSpPr>
          <p:nvPr>
            <p:ph type="title" idx="2"/>
          </p:nvPr>
        </p:nvSpPr>
        <p:spPr/>
        <p:txBody>
          <a:bodyPr>
            <a:normAutofit fontScale="90000"/>
          </a:bodyPr>
          <a:p>
            <a:r>
              <a:rPr altLang="en-US" lang="zh-CN"/>
              <a:t>行业发展趋势</a:t>
            </a:r>
            <a:endParaRPr altLang="en-US" lang="zh-CN"/>
          </a:p>
        </p:txBody>
      </p:sp>
      <p:sp>
        <p:nvSpPr>
          <p:cNvPr id="1049086"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城市规划与设计研究行业概述</a:t>
            </a:r>
            <a:endParaRPr altLang="en-US" dirty="0" sz="1200" lang="zh-CN" spc="150">
              <a:solidFill>
                <a:schemeClr val="tx1">
                  <a:lumMod val="65000"/>
                  <a:lumOff val="35000"/>
                </a:schemeClr>
              </a:solidFill>
              <a:latin typeface="+mn-ea"/>
              <a:sym typeface="+mn-ea"/>
            </a:endParaRPr>
          </a:p>
        </p:txBody>
      </p:sp>
      <p:sp>
        <p:nvSpPr>
          <p:cNvPr id="1049088"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a:t>
            </a:r>
            <a:endParaRPr altLang="en-US" dirty="0" sz="1200" lang="zh-CN" spc="150">
              <a:solidFill>
                <a:schemeClr val="tx1">
                  <a:lumMod val="65000"/>
                  <a:lumOff val="35000"/>
                </a:schemeClr>
              </a:solidFill>
              <a:latin typeface="+mn-ea"/>
              <a:sym typeface="+mn-ea"/>
            </a:endParaRPr>
          </a:p>
        </p:txBody>
      </p:sp>
      <p:sp>
        <p:nvSpPr>
          <p:cNvPr id="1049090"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a:t>
            </a:r>
            <a:endParaRPr altLang="en-US" dirty="0" sz="1200" lang="zh-CN" spc="150">
              <a:solidFill>
                <a:schemeClr val="tx1">
                  <a:lumMod val="65000"/>
                  <a:lumOff val="35000"/>
                </a:schemeClr>
              </a:solidFill>
              <a:latin typeface="+mn-ea"/>
              <a:sym typeface="+mn-ea"/>
            </a:endParaRPr>
          </a:p>
        </p:txBody>
      </p:sp>
      <p:sp>
        <p:nvSpPr>
          <p:cNvPr id="1049092"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挑战与机遇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6" name="标题 1"/>
          <p:cNvSpPr>
            <a:spLocks noGrp="1"/>
          </p:cNvSpPr>
          <p:nvPr>
            <p:ph type="title" idx="2"/>
            <p:custDataLst>
              <p:tags r:id="rId1"/>
            </p:custDataLst>
          </p:nvPr>
        </p:nvSpPr>
        <p:spPr>
          <a:xfrm>
            <a:off x="1336040" y="1631315"/>
            <a:ext cx="5967095" cy="3479165"/>
          </a:xfrm>
        </p:spPr>
        <p:txBody>
          <a:bodyPr/>
          <a:p>
            <a:r>
              <a:rPr altLang="en-US" lang="zh-CN"/>
              <a:t>2024年城市规划与设计研究行业工作总结</a:t>
            </a:r>
            <a:endParaRPr altLang="en-US" lang="zh-CN"/>
          </a:p>
        </p:txBody>
      </p:sp>
      <p:sp>
        <p:nvSpPr>
          <p:cNvPr id="104912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0" name="标题 2"/>
          <p:cNvSpPr>
            <a:spLocks noGrp="1"/>
          </p:cNvSpPr>
          <p:nvPr>
            <p:ph type="title" idx="2"/>
          </p:nvPr>
        </p:nvSpPr>
        <p:spPr/>
        <p:txBody>
          <a:bodyPr>
            <a:normAutofit fontScale="90000"/>
          </a:bodyPr>
          <a:p>
            <a:r>
              <a:rPr altLang="en-US" lang="zh-CN"/>
              <a:t>工作成果与亮点</a:t>
            </a:r>
            <a:endParaRPr altLang="en-US" lang="zh-CN"/>
          </a:p>
        </p:txBody>
      </p:sp>
      <p:sp>
        <p:nvSpPr>
          <p:cNvPr id="104919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城市规划与设计研究行业亮点</a:t>
            </a:r>
            <a:endParaRPr altLang="en-US" dirty="0" sz="2400" lang="zh-CN">
              <a:latin typeface="+mn-ea"/>
              <a:ea typeface="+mn-ea"/>
            </a:endParaRPr>
          </a:p>
        </p:txBody>
      </p:sp>
      <p:sp>
        <p:nvSpPr>
          <p:cNvPr id="104921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未来发展趋势与展望</a:t>
            </a:r>
            <a:endParaRPr altLang="en-US" dirty="0" sz="2400" lang="zh-CN">
              <a:latin typeface="+mn-ea"/>
              <a:ea typeface="+mn-ea"/>
            </a:endParaRPr>
          </a:p>
        </p:txBody>
      </p:sp>
      <p:sp>
        <p:nvSpPr>
          <p:cNvPr id="104921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城市规划与设计研究行业概述</a:t>
            </a:r>
            <a:endParaRPr altLang="en-US" dirty="0" sz="2400" lang="zh-CN">
              <a:latin typeface="+mn-ea"/>
              <a:ea typeface="+mn-ea"/>
            </a:endParaRPr>
          </a:p>
        </p:txBody>
      </p:sp>
      <p:sp>
        <p:nvSpPr>
          <p:cNvPr id="104921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2024年工作成果总结</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8" name="标题 2"/>
          <p:cNvSpPr>
            <a:spLocks noGrp="1"/>
          </p:cNvSpPr>
          <p:nvPr>
            <p:ph type="title" idx="2"/>
          </p:nvPr>
        </p:nvSpPr>
        <p:spPr/>
        <p:txBody>
          <a:bodyPr>
            <a:normAutofit fontScale="90000"/>
          </a:bodyPr>
          <a:p>
            <a:r>
              <a:rPr altLang="en-US" lang="zh-CN"/>
              <a:t>面临的挑战与问题</a:t>
            </a:r>
            <a:endParaRPr altLang="en-US" lang="zh-CN"/>
          </a:p>
        </p:txBody>
      </p:sp>
      <p:sp>
        <p:nvSpPr>
          <p:cNvPr id="104925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城市规划与设计研究行业的发展趋势和挑战</a:t>
            </a:r>
            <a:endParaRPr altLang="en-US" dirty="0" sz="2000" lang="zh-CN" spc="150">
              <a:solidFill>
                <a:schemeClr val="tx1">
                  <a:lumMod val="75000"/>
                  <a:lumOff val="25000"/>
                </a:schemeClr>
              </a:solidFill>
              <a:latin typeface="+mn-ea"/>
              <a:sym typeface="+mn-ea"/>
            </a:endParaRPr>
          </a:p>
        </p:txBody>
      </p:sp>
      <p:sp>
        <p:nvSpPr>
          <p:cNvPr id="104925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城市规划与设计研究行业存在的问题和不足</a:t>
            </a:r>
            <a:endParaRPr altLang="en-US" dirty="0" sz="2000" lang="zh-CN" spc="150">
              <a:solidFill>
                <a:schemeClr val="tx1">
                  <a:lumMod val="75000"/>
                  <a:lumOff val="25000"/>
                </a:schemeClr>
              </a:solidFill>
              <a:latin typeface="+mn-ea"/>
              <a:sym typeface="+mn-ea"/>
            </a:endParaRPr>
          </a:p>
        </p:txBody>
      </p:sp>
      <p:sp>
        <p:nvSpPr>
          <p:cNvPr id="104926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城市规划与设计研究行业面临的挑战和机遇</a:t>
            </a:r>
            <a:endParaRPr altLang="en-US" dirty="0" sz="2000" lang="zh-CN" spc="150">
              <a:solidFill>
                <a:schemeClr val="tx1">
                  <a:lumMod val="75000"/>
                  <a:lumOff val="25000"/>
                </a:schemeClr>
              </a:solidFill>
              <a:latin typeface="+mn-ea"/>
              <a:sym typeface="+mn-ea"/>
            </a:endParaRPr>
          </a:p>
        </p:txBody>
      </p:sp>
      <p:sp>
        <p:nvSpPr>
          <p:cNvPr id="104926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城市规划与设计研究行业需要解决的问题和措施</a:t>
            </a:r>
            <a:endParaRPr altLang="en-US" dirty="0" sz="2000" lang="zh-CN" spc="150">
              <a:solidFill>
                <a:schemeClr val="tx1">
                  <a:lumMod val="75000"/>
                  <a:lumOff val="25000"/>
                </a:schemeClr>
              </a:solidFill>
              <a:latin typeface="+mn-ea"/>
              <a:sym typeface="+mn-ea"/>
            </a:endParaRPr>
          </a:p>
        </p:txBody>
      </p:sp>
      <p:sp>
        <p:nvSpPr>
          <p:cNvPr id="104927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6" name="标题 2"/>
          <p:cNvSpPr>
            <a:spLocks noGrp="1"/>
          </p:cNvSpPr>
          <p:nvPr>
            <p:ph type="title" idx="2"/>
          </p:nvPr>
        </p:nvSpPr>
        <p:spPr/>
        <p:txBody>
          <a:bodyPr>
            <a:normAutofit fontScale="90000"/>
          </a:bodyPr>
          <a:p>
            <a:r>
              <a:rPr altLang="en-US" lang="zh-CN"/>
              <a:t>成功案例与经验教训</a:t>
            </a:r>
            <a:endParaRPr altLang="en-US" lang="zh-CN"/>
          </a:p>
        </p:txBody>
      </p:sp>
      <p:sp>
        <p:nvSpPr>
          <p:cNvPr id="1049308" name="矩形 15"/>
          <p:cNvSpPr/>
          <p:nvPr>
            <p:custDataLst>
              <p:tags r:id="rId1"/>
            </p:custDataLst>
          </p:nvPr>
        </p:nvSpPr>
        <p:spPr>
          <a:xfrm>
            <a:off x="722988" y="2324280"/>
            <a:ext cx="10744451" cy="944738"/>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成功案例：介绍2024年城市规划与设计研究行业中的一些成功案例，包括项目背景、目标、实施过程、成果和影响等方面。</a:t>
            </a:r>
            <a:endParaRPr altLang="en-US" dirty="0" sz="1200" lang="zh-CN" spc="150">
              <a:solidFill>
                <a:schemeClr val="tx1">
                  <a:lumMod val="85000"/>
                  <a:lumOff val="15000"/>
                </a:schemeClr>
              </a:solidFill>
              <a:latin typeface="+mn-ea"/>
              <a:sym typeface="+mn-ea"/>
            </a:endParaRPr>
          </a:p>
        </p:txBody>
      </p:sp>
      <p:sp>
        <p:nvSpPr>
          <p:cNvPr id="1049310" name="任意多边形 17"/>
          <p:cNvSpPr/>
          <p:nvPr>
            <p:custDataLst>
              <p:tags r:id="rId2"/>
            </p:custDataLst>
          </p:nvPr>
        </p:nvSpPr>
        <p:spPr>
          <a:xfrm flipV="1">
            <a:off x="608330" y="2206038"/>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2" name="任意多边形 18"/>
          <p:cNvSpPr/>
          <p:nvPr>
            <p:custDataLst>
              <p:tags r:id="rId3"/>
            </p:custDataLst>
          </p:nvPr>
        </p:nvSpPr>
        <p:spPr>
          <a:xfrm flipH="1">
            <a:off x="9656791" y="3026562"/>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矩形 27"/>
          <p:cNvSpPr/>
          <p:nvPr>
            <p:custDataLst>
              <p:tags r:id="rId4"/>
            </p:custDataLst>
          </p:nvPr>
        </p:nvSpPr>
        <p:spPr>
          <a:xfrm>
            <a:off x="722988" y="4413213"/>
            <a:ext cx="10744451" cy="944738"/>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经验教训：总结这些成功案例中的经验和教训，包括团队协作、项目管理、技术创新等方面的经验和教训，为今后的工作提供参考和借鉴。</a:t>
            </a:r>
            <a:endParaRPr altLang="en-US" dirty="0" sz="1200" lang="zh-CN" spc="150">
              <a:solidFill>
                <a:schemeClr val="tx1">
                  <a:lumMod val="85000"/>
                  <a:lumOff val="15000"/>
                </a:schemeClr>
              </a:solidFill>
              <a:latin typeface="+mn-ea"/>
              <a:sym typeface="+mn-ea"/>
            </a:endParaRPr>
          </a:p>
        </p:txBody>
      </p:sp>
      <p:sp>
        <p:nvSpPr>
          <p:cNvPr id="1049316" name="任意多边形 29"/>
          <p:cNvSpPr/>
          <p:nvPr>
            <p:custDataLst>
              <p:tags r:id="rId5"/>
            </p:custDataLst>
          </p:nvPr>
        </p:nvSpPr>
        <p:spPr>
          <a:xfrm flipV="1">
            <a:off x="608330" y="4294971"/>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8" name="任意多边形 30"/>
          <p:cNvSpPr/>
          <p:nvPr>
            <p:custDataLst>
              <p:tags r:id="rId6"/>
            </p:custDataLst>
          </p:nvPr>
        </p:nvSpPr>
        <p:spPr>
          <a:xfrm flipH="1">
            <a:off x="9656791" y="5115496"/>
            <a:ext cx="1921723" cy="36189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2" name="标题 1"/>
          <p:cNvSpPr>
            <a:spLocks noGrp="1"/>
          </p:cNvSpPr>
          <p:nvPr>
            <p:ph type="title" idx="2"/>
            <p:custDataLst>
              <p:tags r:id="rId1"/>
            </p:custDataLst>
          </p:nvPr>
        </p:nvSpPr>
        <p:spPr>
          <a:xfrm>
            <a:off x="1336040" y="1631315"/>
            <a:ext cx="5967095" cy="3479165"/>
          </a:xfrm>
        </p:spPr>
        <p:txBody>
          <a:bodyPr/>
          <a:p>
            <a:r>
              <a:rPr altLang="en-US" lang="zh-CN"/>
              <a:t>城市规划与设计研究行业未来展望</a:t>
            </a:r>
            <a:endParaRPr altLang="en-US" lang="zh-CN"/>
          </a:p>
        </p:txBody>
      </p:sp>
      <p:sp>
        <p:nvSpPr>
          <p:cNvPr id="1049354"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16" name="标题 2"/>
          <p:cNvSpPr>
            <a:spLocks noGrp="1"/>
          </p:cNvSpPr>
          <p:nvPr>
            <p:ph type="title" idx="2"/>
          </p:nvPr>
        </p:nvSpPr>
        <p:spPr/>
        <p:txBody>
          <a:bodyPr>
            <a:normAutofit fontScale="90000"/>
          </a:bodyPr>
          <a:p>
            <a:r>
              <a:rPr altLang="en-US" lang="zh-CN"/>
              <a:t>未来发展趋势预测</a:t>
            </a:r>
            <a:endParaRPr altLang="en-US" lang="zh-CN"/>
          </a:p>
        </p:txBody>
      </p:sp>
      <p:sp>
        <p:nvSpPr>
          <p:cNvPr id="104941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可持续发展：注重环境保护、资源利用等方面的可持续发展，推动绿色城市建设</a:t>
            </a:r>
            <a:endParaRPr altLang="en-US" sz="1400" lang="zh-CN" spc="150">
              <a:solidFill>
                <a:schemeClr val="tx1"/>
              </a:solidFill>
              <a:effectLst/>
              <a:latin typeface="+mn-ea"/>
              <a:sym typeface="+mn-ea"/>
            </a:endParaRPr>
          </a:p>
        </p:txBody>
      </p:sp>
      <p:sp>
        <p:nvSpPr>
          <p:cNvPr id="104942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数字化和智能化：利用大数据、人工智能等技术提高城市规划与设计的效率和精度</a:t>
            </a:r>
            <a:endParaRPr altLang="en-US" dirty="0" sz="1400" lang="zh-CN" spc="150">
              <a:solidFill>
                <a:schemeClr val="tx1"/>
              </a:solidFill>
              <a:effectLst/>
              <a:latin typeface="+mn-ea"/>
              <a:sym typeface="+mn-ea"/>
            </a:endParaRPr>
          </a:p>
        </p:txBody>
      </p:sp>
      <p:sp>
        <p:nvSpPr>
          <p:cNvPr id="104943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人文关怀：更加注重人的需求和感受，提高城市居民的生活质量和幸福感</a:t>
            </a:r>
            <a:endParaRPr altLang="en-US" sz="1400" lang="zh-CN" spc="150">
              <a:solidFill>
                <a:schemeClr val="tx1"/>
              </a:solidFill>
              <a:effectLst/>
              <a:latin typeface="+mn-ea"/>
              <a:sym typeface="+mn-ea"/>
            </a:endParaRPr>
          </a:p>
        </p:txBody>
      </p:sp>
      <p:sp>
        <p:nvSpPr>
          <p:cNvPr id="104943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跨界合作：加强不同领域、不同行业之间的合作，共同推动城市规划与设计的发展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6" name="标题 2"/>
          <p:cNvSpPr>
            <a:spLocks noGrp="1"/>
          </p:cNvSpPr>
          <p:nvPr>
            <p:ph type="title" idx="2"/>
          </p:nvPr>
        </p:nvSpPr>
        <p:spPr/>
        <p:txBody>
          <a:bodyPr>
            <a:normAutofit fontScale="90000"/>
          </a:bodyPr>
          <a:p>
            <a:r>
              <a:rPr altLang="en-US" lang="zh-CN"/>
              <a:t>未来工作重点与方向</a:t>
            </a:r>
            <a:endParaRPr altLang="en-US" lang="zh-CN"/>
          </a:p>
        </p:txBody>
      </p:sp>
      <p:sp>
        <p:nvSpPr>
          <p:cNvPr id="1049468"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推动城市规划与设计研究行业的数字化转型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促进城市规划与设计研究行业的绿色化发展</a:t>
            </a:r>
            <a:endParaRPr dirty="0" sz="2000" err="1">
              <a:solidFill>
                <a:schemeClr val="tx1">
                  <a:lumMod val="75000"/>
                  <a:lumOff val="25000"/>
                </a:schemeClr>
              </a:solidFill>
              <a:latin typeface="+mn-ea"/>
              <a:ea typeface="+mn-ea"/>
              <a:cs typeface="+mn-ea"/>
              <a:sym typeface="+mn-lt"/>
            </a:endParaRPr>
          </a:p>
        </p:txBody>
      </p:sp>
      <p:sp>
        <p:nvSpPr>
          <p:cNvPr id="1049488"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94"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推动城市规划与设计研究行业的国际化发展</a:t>
            </a:r>
            <a:endParaRPr dirty="0" sz="2000" err="1">
              <a:solidFill>
                <a:schemeClr val="tx1">
                  <a:lumMod val="75000"/>
                  <a:lumOff val="25000"/>
                </a:schemeClr>
              </a:solidFill>
              <a:latin typeface="+mn-ea"/>
              <a:ea typeface="+mn-ea"/>
              <a:cs typeface="+mn-ea"/>
              <a:sym typeface="+mn-lt"/>
            </a:endParaRPr>
          </a:p>
        </p:txBody>
      </p:sp>
      <p:sp>
        <p:nvSpPr>
          <p:cNvPr id="10495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加强城市规划与设计研究行业的智能化发展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0" name="标题 2"/>
          <p:cNvSpPr>
            <a:spLocks noGrp="1"/>
          </p:cNvSpPr>
          <p:nvPr>
            <p:ph type="title" idx="2"/>
          </p:nvPr>
        </p:nvSpPr>
        <p:spPr/>
        <p:txBody>
          <a:bodyPr>
            <a:normAutofit fontScale="90000"/>
          </a:bodyPr>
          <a:p>
            <a:r>
              <a:rPr altLang="en-US" lang="zh-CN"/>
              <a:t>未来挑战与机遇</a:t>
            </a:r>
            <a:endParaRPr altLang="en-US" lang="zh-CN"/>
          </a:p>
        </p:txBody>
      </p:sp>
      <p:sp>
        <p:nvSpPr>
          <p:cNvPr id="1049542"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城市规划与设计研究行业面临的挑战：技术变革、政策调整、市场需求变化等</a:t>
            </a:r>
            <a:endParaRPr altLang="en-US" dirty="0" sz="1200" lang="zh-CN" spc="150">
              <a:solidFill>
                <a:schemeClr val="tx1">
                  <a:lumMod val="85000"/>
                  <a:lumOff val="15000"/>
                </a:schemeClr>
              </a:solidFill>
              <a:latin typeface="+mn-ea"/>
              <a:sym typeface="+mn-ea"/>
            </a:endParaRPr>
          </a:p>
        </p:txBody>
      </p:sp>
      <p:sp>
        <p:nvSpPr>
          <p:cNvPr id="1049544"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6"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城市规划与设计研究行业面临的机遇：新兴技术应用、政策支持、市场需求增长等</a:t>
            </a:r>
            <a:endParaRPr altLang="en-US" dirty="0" sz="1200" lang="zh-CN" spc="150">
              <a:solidFill>
                <a:schemeClr val="tx1">
                  <a:lumMod val="85000"/>
                  <a:lumOff val="15000"/>
                </a:schemeClr>
              </a:solidFill>
              <a:latin typeface="+mn-ea"/>
              <a:sym typeface="+mn-ea"/>
            </a:endParaRPr>
          </a:p>
        </p:txBody>
      </p:sp>
      <p:sp>
        <p:nvSpPr>
          <p:cNvPr id="1049550"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2"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4"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未来发展趋势：绿色低碳、智慧城市、可持续发展等</a:t>
            </a:r>
            <a:endParaRPr altLang="en-US" dirty="0" sz="1200" lang="zh-CN" spc="150">
              <a:solidFill>
                <a:schemeClr val="tx1">
                  <a:lumMod val="85000"/>
                  <a:lumOff val="15000"/>
                </a:schemeClr>
              </a:solidFill>
              <a:latin typeface="+mn-ea"/>
              <a:sym typeface="+mn-ea"/>
            </a:endParaRPr>
          </a:p>
        </p:txBody>
      </p:sp>
      <p:sp>
        <p:nvSpPr>
          <p:cNvPr id="1049556"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0"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行业前景展望：市场规模扩大、竞争格局变化、行业创新发展等</a:t>
            </a:r>
            <a:endParaRPr altLang="en-US" dirty="0" sz="1200" lang="zh-CN" spc="150">
              <a:solidFill>
                <a:schemeClr val="tx1">
                  <a:lumMod val="85000"/>
                  <a:lumOff val="15000"/>
                </a:schemeClr>
              </a:solidFill>
              <a:latin typeface="+mn-ea"/>
              <a:sym typeface="+mn-ea"/>
            </a:endParaRPr>
          </a:p>
        </p:txBody>
      </p:sp>
      <p:sp>
        <p:nvSpPr>
          <p:cNvPr id="1049562"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4"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8" name="标题 1"/>
          <p:cNvSpPr>
            <a:spLocks noGrp="1"/>
          </p:cNvSpPr>
          <p:nvPr>
            <p:ph type="title" idx="2"/>
            <p:custDataLst>
              <p:tags r:id="rId1"/>
            </p:custDataLst>
          </p:nvPr>
        </p:nvSpPr>
        <p:spPr>
          <a:xfrm>
            <a:off x="1336040" y="1631315"/>
            <a:ext cx="5967095" cy="3479165"/>
          </a:xfrm>
        </p:spPr>
        <p:txBody>
          <a:bodyPr/>
          <a:p>
            <a:r>
              <a:rPr altLang="en-US" lang="zh-CN"/>
              <a:t>城市规划与设计研究行业未来发展策略建议</a:t>
            </a:r>
            <a:endParaRPr altLang="en-US" lang="zh-CN"/>
          </a:p>
        </p:txBody>
      </p:sp>
      <p:sp>
        <p:nvSpPr>
          <p:cNvPr id="104960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62" name="标题 2"/>
          <p:cNvSpPr>
            <a:spLocks noGrp="1"/>
          </p:cNvSpPr>
          <p:nvPr>
            <p:ph type="title" idx="2"/>
          </p:nvPr>
        </p:nvSpPr>
        <p:spPr/>
        <p:txBody>
          <a:bodyPr>
            <a:normAutofit fontScale="90000"/>
          </a:bodyPr>
          <a:p>
            <a:r>
              <a:rPr altLang="en-US" lang="zh-CN"/>
              <a:t>加强政策引导与支持</a:t>
            </a:r>
            <a:endParaRPr altLang="en-US" lang="zh-CN"/>
          </a:p>
        </p:txBody>
      </p:sp>
      <p:sp>
        <p:nvSpPr>
          <p:cNvPr id="104966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制定城市规划与设计研究行业发展规划和政策</a:t>
            </a:r>
            <a:endParaRPr altLang="en-US" dirty="0" sz="2000" lang="zh-CN" spc="150">
              <a:solidFill>
                <a:schemeClr val="tx1">
                  <a:lumMod val="85000"/>
                  <a:lumOff val="15000"/>
                </a:schemeClr>
              </a:solidFill>
              <a:latin typeface="+mn-ea"/>
              <a:sym typeface="+mn-ea"/>
            </a:endParaRPr>
          </a:p>
        </p:txBody>
      </p:sp>
      <p:sp>
        <p:nvSpPr>
          <p:cNvPr id="104967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加大对城市规划与设计研究行业的投入和支持力度</a:t>
            </a:r>
            <a:endParaRPr altLang="en-US" dirty="0" sz="2000" lang="zh-CN" spc="150">
              <a:solidFill>
                <a:schemeClr val="tx1">
                  <a:lumMod val="85000"/>
                  <a:lumOff val="15000"/>
                </a:schemeClr>
              </a:solidFill>
              <a:latin typeface="+mn-ea"/>
              <a:sym typeface="+mn-ea"/>
            </a:endParaRPr>
          </a:p>
        </p:txBody>
      </p:sp>
      <p:sp>
        <p:nvSpPr>
          <p:cNvPr id="104967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推动城市规划与设计研究行业与相关产业的融合发展</a:t>
            </a:r>
            <a:endParaRPr altLang="en-US" dirty="0" sz="2000" lang="zh-CN" spc="150">
              <a:solidFill>
                <a:schemeClr val="tx1">
                  <a:lumMod val="85000"/>
                  <a:lumOff val="15000"/>
                </a:schemeClr>
              </a:solidFill>
              <a:latin typeface="+mn-ea"/>
              <a:sym typeface="+mn-ea"/>
            </a:endParaRPr>
          </a:p>
        </p:txBody>
      </p:sp>
      <p:sp>
        <p:nvSpPr>
          <p:cNvPr id="104968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加强城市规划与设计研究行业人才培养和引进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20" name="标题 2"/>
          <p:cNvSpPr>
            <a:spLocks noGrp="1"/>
          </p:cNvSpPr>
          <p:nvPr>
            <p:ph type="title" idx="2"/>
          </p:nvPr>
        </p:nvSpPr>
        <p:spPr/>
        <p:txBody>
          <a:bodyPr>
            <a:normAutofit fontScale="90000"/>
          </a:bodyPr>
          <a:p>
            <a:r>
              <a:rPr altLang="en-US" lang="zh-CN"/>
              <a:t>推动技术创新与应用</a:t>
            </a:r>
            <a:endParaRPr altLang="en-US" lang="zh-CN"/>
          </a:p>
        </p:txBody>
      </p:sp>
      <p:sp>
        <p:nvSpPr>
          <p:cNvPr id="1049722"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4"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6"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推广数字化城市规划与设计技术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28"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0"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2"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加强智能化城市规划与设计技术研发</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34"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6"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8"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推动绿色低碳城市规划与设计技术应用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40"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2"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4"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促进城市规划与设计行业数字化转型</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78" name="标题 2"/>
          <p:cNvSpPr>
            <a:spLocks noGrp="1"/>
          </p:cNvSpPr>
          <p:nvPr>
            <p:ph type="title" idx="2"/>
          </p:nvPr>
        </p:nvSpPr>
        <p:spPr/>
        <p:txBody>
          <a:bodyPr>
            <a:normAutofit fontScale="90000"/>
          </a:bodyPr>
          <a:p>
            <a:r>
              <a:rPr altLang="en-US" lang="zh-CN"/>
              <a:t>提升人才素质与能力</a:t>
            </a:r>
            <a:endParaRPr altLang="en-US" lang="zh-CN"/>
          </a:p>
        </p:txBody>
      </p:sp>
      <p:sp>
        <p:nvSpPr>
          <p:cNvPr id="1049780"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2"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4"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6"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8"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引进优秀人才：吸引更多具有创新能力和实践经验的人才加入城市规划与设计研究行业</a:t>
            </a:r>
            <a:endParaRPr altLang="en-US" sz="1400" lang="zh-CN" spc="150">
              <a:solidFill>
                <a:schemeClr val="tx1"/>
              </a:solidFill>
              <a:effectLst/>
              <a:latin typeface="+mn-ea"/>
              <a:sym typeface="+mn-ea"/>
            </a:endParaRPr>
          </a:p>
        </p:txBody>
      </p:sp>
      <p:sp>
        <p:nvSpPr>
          <p:cNvPr id="1049790"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加强人才培养：提高城市规划与设计研究行业人才的专业素质和综合能力</a:t>
            </a:r>
            <a:endParaRPr altLang="en-US" dirty="0" sz="1400" lang="zh-CN" spc="150">
              <a:solidFill>
                <a:schemeClr val="tx1"/>
              </a:solidFill>
              <a:effectLst/>
              <a:latin typeface="+mn-ea"/>
              <a:sym typeface="+mn-ea"/>
            </a:endParaRPr>
          </a:p>
        </p:txBody>
      </p:sp>
      <p:sp>
        <p:nvSpPr>
          <p:cNvPr id="1049792"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建立激励机制：通过奖励机制和晋升机制等手段，激发人才的工作积极性和创造力</a:t>
            </a:r>
            <a:endParaRPr altLang="en-US" sz="1400" lang="zh-CN" spc="150">
              <a:solidFill>
                <a:schemeClr val="tx1"/>
              </a:solidFill>
              <a:effectLst/>
              <a:latin typeface="+mn-ea"/>
              <a:sym typeface="+mn-ea"/>
            </a:endParaRPr>
          </a:p>
        </p:txBody>
      </p:sp>
      <p:sp>
        <p:nvSpPr>
          <p:cNvPr id="1049794"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加强国际交流与合作：通过国际交流与合作，提高城市规划与设计研究行业人才的国际化水平和视野</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8" name="标题 2"/>
          <p:cNvSpPr>
            <a:spLocks noGrp="1"/>
          </p:cNvSpPr>
          <p:nvPr>
            <p:ph type="title" idx="2"/>
          </p:nvPr>
        </p:nvSpPr>
        <p:spPr/>
        <p:txBody>
          <a:bodyPr>
            <a:normAutofit fontScale="90000"/>
          </a:bodyPr>
          <a:p>
            <a:r>
              <a:rPr altLang="en-US" lang="zh-CN"/>
              <a:t>加强国际合作与交流</a:t>
            </a:r>
            <a:endParaRPr altLang="en-US" lang="zh-CN"/>
          </a:p>
        </p:txBody>
      </p:sp>
      <p:sp>
        <p:nvSpPr>
          <p:cNvPr id="1049830"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建立国际合作机制：加强与国际城市规划与设计研究机构的合作，共同开展研究项目</a:t>
            </a:r>
            <a:endParaRPr altLang="en-US" dirty="0" sz="1200" lang="zh-CN" spc="150">
              <a:solidFill>
                <a:schemeClr val="tx1">
                  <a:lumMod val="65000"/>
                  <a:lumOff val="35000"/>
                </a:schemeClr>
              </a:solidFill>
              <a:latin typeface="+mn-ea"/>
              <a:sym typeface="+mn-ea"/>
            </a:endParaRPr>
          </a:p>
        </p:txBody>
      </p:sp>
      <p:sp>
        <p:nvSpPr>
          <p:cNvPr id="1049832"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引进先进理念和技术：学习借鉴国际先进理念和技术，提高我国城市规划与设计研究水平</a:t>
            </a:r>
            <a:endParaRPr altLang="en-US" dirty="0" sz="1200" lang="zh-CN" spc="150">
              <a:solidFill>
                <a:schemeClr val="tx1">
                  <a:lumMod val="65000"/>
                  <a:lumOff val="35000"/>
                </a:schemeClr>
              </a:solidFill>
              <a:latin typeface="+mn-ea"/>
              <a:sym typeface="+mn-ea"/>
            </a:endParaRPr>
          </a:p>
        </p:txBody>
      </p:sp>
      <p:sp>
        <p:nvSpPr>
          <p:cNvPr id="1049834"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培养国际化人才：加强国际化人才培养，提高我国城市规划与设计研究行业的国际竞争力</a:t>
            </a:r>
            <a:endParaRPr altLang="en-US" dirty="0" sz="1200" lang="zh-CN" spc="150">
              <a:solidFill>
                <a:schemeClr val="tx1">
                  <a:lumMod val="65000"/>
                  <a:lumOff val="35000"/>
                </a:schemeClr>
              </a:solidFill>
              <a:latin typeface="+mn-ea"/>
              <a:sym typeface="+mn-ea"/>
            </a:endParaRPr>
          </a:p>
        </p:txBody>
      </p:sp>
      <p:sp>
        <p:nvSpPr>
          <p:cNvPr id="1049836"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推动国际交流与合作：举办国际学术会议、研讨会等活动，促进国际间的交流与合作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70" name="标题 1"/>
          <p:cNvSpPr>
            <a:spLocks noGrp="1"/>
          </p:cNvSpPr>
          <p:nvPr>
            <p:ph type="title" idx="2"/>
            <p:custDataLst>
              <p:tags r:id="rId1"/>
            </p:custDataLst>
          </p:nvPr>
        </p:nvSpPr>
        <p:spPr>
          <a:xfrm>
            <a:off x="1336040" y="1631315"/>
            <a:ext cx="5967095" cy="3479165"/>
          </a:xfrm>
        </p:spPr>
        <p:txBody>
          <a:bodyPr/>
          <a:p>
            <a:r>
              <a:rPr altLang="en-US" lang="zh-CN"/>
              <a:t>结论与建议</a:t>
            </a:r>
            <a:endParaRPr altLang="en-US" lang="zh-CN"/>
          </a:p>
        </p:txBody>
      </p:sp>
      <p:sp>
        <p:nvSpPr>
          <p:cNvPr id="1049872"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34" name="标题 2"/>
          <p:cNvSpPr>
            <a:spLocks noGrp="1"/>
          </p:cNvSpPr>
          <p:nvPr>
            <p:ph type="title" idx="2"/>
          </p:nvPr>
        </p:nvSpPr>
        <p:spPr/>
        <p:txBody>
          <a:bodyPr>
            <a:normAutofit fontScale="90000"/>
          </a:bodyPr>
          <a:p>
            <a:r>
              <a:rPr altLang="en-US" lang="zh-CN"/>
              <a:t>结论总结</a:t>
            </a:r>
            <a:endParaRPr altLang="en-US" lang="zh-CN"/>
          </a:p>
        </p:txBody>
      </p:sp>
      <p:sp>
        <p:nvSpPr>
          <p:cNvPr id="1049936"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38"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40"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42"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44"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3"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6"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48"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50"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5"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2"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7"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9"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4"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56"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58"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1"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0"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3"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2"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5"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4"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66"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68"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70"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72"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城市规划与设计研究行业在2024年取得了显著进展</a:t>
            </a:r>
            <a:endParaRPr altLang="en-US" dirty="0" sz="1200" lang="zh-CN" spc="150">
              <a:solidFill>
                <a:schemeClr val="tx1">
                  <a:lumMod val="65000"/>
                  <a:lumOff val="35000"/>
                </a:schemeClr>
              </a:solidFill>
              <a:latin typeface="+mn-ea"/>
              <a:sym typeface="+mn-ea"/>
            </a:endParaRPr>
          </a:p>
        </p:txBody>
      </p:sp>
      <p:sp>
        <p:nvSpPr>
          <p:cNvPr id="1049974"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针对行业发展的建议和措施</a:t>
            </a:r>
            <a:endParaRPr altLang="en-US" dirty="0" sz="1200" lang="zh-CN" spc="150">
              <a:solidFill>
                <a:schemeClr val="tx1">
                  <a:lumMod val="65000"/>
                  <a:lumOff val="35000"/>
                </a:schemeClr>
              </a:solidFill>
              <a:latin typeface="+mn-ea"/>
              <a:sym typeface="+mn-ea"/>
            </a:endParaRPr>
          </a:p>
        </p:txBody>
      </p:sp>
      <p:sp>
        <p:nvSpPr>
          <p:cNvPr id="1049976"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未来发展趋势和预测</a:t>
            </a:r>
            <a:endParaRPr altLang="en-US" dirty="0" sz="1200" lang="zh-CN" spc="150">
              <a:solidFill>
                <a:schemeClr val="tx1">
                  <a:lumMod val="65000"/>
                  <a:lumOff val="35000"/>
                </a:schemeClr>
              </a:solidFill>
              <a:latin typeface="+mn-ea"/>
              <a:sym typeface="+mn-ea"/>
            </a:endParaRPr>
          </a:p>
        </p:txBody>
      </p:sp>
      <p:sp>
        <p:nvSpPr>
          <p:cNvPr id="1049978"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行业面临的主要挑战和机遇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12" name="标题 2"/>
          <p:cNvSpPr>
            <a:spLocks noGrp="1"/>
          </p:cNvSpPr>
          <p:nvPr>
            <p:ph type="title" idx="2"/>
          </p:nvPr>
        </p:nvSpPr>
        <p:spPr/>
        <p:txBody>
          <a:bodyPr>
            <a:normAutofit fontScale="90000"/>
          </a:bodyPr>
          <a:p>
            <a:r>
              <a:rPr altLang="en-US" lang="zh-CN"/>
              <a:t>建议措施</a:t>
            </a:r>
            <a:endParaRPr altLang="en-US" lang="zh-CN"/>
          </a:p>
        </p:txBody>
      </p:sp>
      <p:sp>
        <p:nvSpPr>
          <p:cNvPr id="105001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推动城市规划与设计领域的创新和进步，提高城市规划与设计水平</a:t>
            </a:r>
            <a:endParaRPr altLang="en-US" sz="1400" lang="zh-CN" spc="150">
              <a:solidFill>
                <a:schemeClr val="tx1"/>
              </a:solidFill>
              <a:effectLst/>
              <a:latin typeface="+mn-ea"/>
              <a:sym typeface="+mn-ea"/>
            </a:endParaRPr>
          </a:p>
        </p:txBody>
      </p:sp>
      <p:sp>
        <p:nvSpPr>
          <p:cNvPr id="105002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加强城市规划与设计的科学性和可持续性，提高城市品质和竞争力</a:t>
            </a:r>
            <a:endParaRPr altLang="en-US" dirty="0" sz="1400" lang="zh-CN" spc="150">
              <a:solidFill>
                <a:schemeClr val="tx1"/>
              </a:solidFill>
              <a:effectLst/>
              <a:latin typeface="+mn-ea"/>
              <a:sym typeface="+mn-ea"/>
            </a:endParaRPr>
          </a:p>
        </p:txBody>
      </p:sp>
      <p:sp>
        <p:nvSpPr>
          <p:cNvPr id="105002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加强城市规划与设计领域的国际合作与交流，促进城市规划与设计的国际化发展</a:t>
            </a:r>
            <a:endParaRPr altLang="en-US" sz="1400" lang="zh-CN" spc="150">
              <a:solidFill>
                <a:schemeClr val="tx1"/>
              </a:solidFill>
              <a:effectLst/>
              <a:latin typeface="+mn-ea"/>
              <a:sym typeface="+mn-ea"/>
            </a:endParaRPr>
          </a:p>
        </p:txBody>
      </p:sp>
      <p:sp>
        <p:nvSpPr>
          <p:cNvPr id="1050028"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加强城市规划与设计领域的法规建设和监管力度，保障城市规划与设计的合法性和规范性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62"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64"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5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9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3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7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1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12.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2023-12-17T12:11:39Z</dcterms:created>
  <dcterms:modified xsi:type="dcterms:W3CDTF">2023-12-17T12:11:39Z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3f314d9d39984158bf7283a8df5fbf92_21</vt:lpwstr>
  </property>
</Properties>
</file>