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553" r:id="rId1"/>
    <p:sldMasterId id="2147491590" r:id="rId2"/>
  </p:sldMasterIdLst>
  <p:notesMasterIdLst>
    <p:notesMasterId r:id="rId3"/>
  </p:notesMasterIdLst>
  <p:sldIdLst>
    <p:sldId id="4009" r:id="rId4"/>
    <p:sldId id="4013" r:id="rId5"/>
    <p:sldId id="4016" r:id="rId6"/>
    <p:sldId id="4019" r:id="rId7"/>
    <p:sldId id="4025" r:id="rId9"/>
    <p:sldId id="4028" r:id="rId10"/>
    <p:sldId id="4031" r:id="rId11"/>
    <p:sldId id="4034" r:id="rId12"/>
    <p:sldId id="4040" r:id="rId14"/>
    <p:sldId id="4043" r:id="rId15"/>
    <p:sldId id="4046" r:id="rId16"/>
    <p:sldId id="4049" r:id="rId17"/>
    <p:sldId id="4052" r:id="rId18"/>
    <p:sldId id="4058" r:id="rId20"/>
    <p:sldId id="4061" r:id="rId21"/>
    <p:sldId id="4064" r:id="rId22"/>
    <p:sldId id="4067" r:id="rId23"/>
    <p:sldId id="4070" r:id="rId24"/>
    <p:sldId id="4073" r:id="rId25"/>
    <p:sldId id="4079" r:id="rId27"/>
    <p:sldId id="4082" r:id="rId28"/>
    <p:sldId id="4085" r:id="rId29"/>
    <p:sldId id="4088" r:id="rId30"/>
    <p:sldId id="4094" r:id="rId32"/>
    <p:sldId id="4097" r:id="rId33"/>
    <p:sldId id="4100" r:id="rId34"/>
    <p:sldId id="4103" r:id="rId35"/>
    <p:sldId id="4109" r:id="rId37"/>
    <p:sldId id="4112" r:id="rId38"/>
    <p:sldId id="4115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54" r:id="rId1"/>
    <p:sldLayoutId id="2147491555" r:id="rId2"/>
    <p:sldLayoutId id="2147491556" r:id="rId3"/>
    <p:sldLayoutId id="2147491557" r:id="rId4"/>
    <p:sldLayoutId id="2147491558" r:id="rId5"/>
    <p:sldLayoutId id="2147491559" r:id="rId6"/>
    <p:sldLayoutId id="2147491560" r:id="rId7"/>
    <p:sldLayoutId id="2147491561" r:id="rId8"/>
    <p:sldLayoutId id="2147491562" r:id="rId9"/>
    <p:sldLayoutId id="2147491563" r:id="rId10"/>
    <p:sldLayoutId id="21474915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591" r:id="rId1"/>
    <p:sldLayoutId id="2147491592" r:id="rId2"/>
    <p:sldLayoutId id="2147491593" r:id="rId3"/>
    <p:sldLayoutId id="2147491594" r:id="rId4"/>
    <p:sldLayoutId id="2147491595" r:id="rId5"/>
    <p:sldLayoutId id="2147491596" r:id="rId6"/>
    <p:sldLayoutId id="2147491597" r:id="rId7"/>
    <p:sldLayoutId id="2147491598" r:id="rId8"/>
    <p:sldLayoutId id="2147491599" r:id="rId9"/>
    <p:sldLayoutId id="2147491600" r:id="rId10"/>
    <p:sldLayoutId id="21474916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tags" Target="../tags/tag332.xml"/><Relationship Id="rId22" Type="http://schemas.openxmlformats.org/officeDocument/2006/relationships/tags" Target="../tags/tag333.xml"/><Relationship Id="rId23" Type="http://schemas.openxmlformats.org/officeDocument/2006/relationships/tags" Target="../tags/tag334.xml"/><Relationship Id="rId24" Type="http://schemas.openxmlformats.org/officeDocument/2006/relationships/tags" Target="../tags/tag335.xml"/><Relationship Id="rId2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项目管理：确保目标的实现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项目管理的定义和重要性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项目管理的核心要素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项目管理的关键流程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项目管理的工具和方法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项目管理的挑战与应对策略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项目管理的定义和重要性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项目管理的定义</a:t>
            </a:r>
            <a:endParaRPr altLang="en-US" lang="zh-CN"/>
          </a:p>
        </p:txBody>
      </p:sp>
      <p:sp>
        <p:nvSpPr>
          <p:cNvPr id="10490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项目管理的核心要素：范围、时间、成本和质量。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项目管理的概念：项目管理是对项目全过程的计划、组织、指挥、协调与控制，以实现项目目标的过程。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项目管理的特点：目标明确、资源有限、时间有限、团队协作等。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项目管理的应用领域：IT、工程、医疗、教育等各个行业。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项目管理的目的和意义</a:t>
            </a:r>
            <a:endParaRPr altLang="en-US" lang="zh-CN"/>
          </a:p>
        </p:txBody>
      </p:sp>
      <p:sp>
        <p:nvSpPr>
          <p:cNvPr id="104916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实现项目目标：通过有效的项目管理，确保项目按照既定的时间、成本和质量要求完成，实现项目的目标。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优化资源配置：项目管理通过对项目所需的人力、物力、财力等资源进行合理配置，确保资源的有效利用，降低项目成本。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提高项目成功率：通过有效的项目管理，可以降低项目风险，提高项目成功率，避免项目失败带来的损失。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促进团队协作：项目管理强调团队协作，通过有效的沟通、协调和合作，确保项目的顺利进行。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项目管理的重要性</a:t>
            </a:r>
            <a:endParaRPr altLang="en-US" lang="zh-CN"/>
          </a:p>
        </p:txBody>
      </p:sp>
      <p:sp>
        <p:nvSpPr>
          <p:cNvPr id="10492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实现项目目标：项目管理通过制定计划、分配资源、监控进度等方式，确保项目目标的实现。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提高效率：项目管理能够优化资源配置，减少浪费，提高项目效率。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降低风险：通过风险管理、质量管理等手段，项目管理能够降低项目风险，提高项目的稳定性和可靠性。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促进团队协作：项目管理能够促进团队成员之间的协作和沟通，提高团队效率。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9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项目管理的核心要素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目标明确</a:t>
            </a:r>
            <a:endParaRPr altLang="en-US" lang="zh-CN"/>
          </a:p>
        </p:txBody>
      </p:sp>
      <p:sp>
        <p:nvSpPr>
          <p:cNvPr id="10493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定义项目目标：明确项目的主要目标，确保所有成员对项目目标有清晰的认识。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制定项目计划：根据项目目标，制定详细的项目计划，包括时间表、资源分配和任务分配。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监控项目进展：通过定期的项目进度报告和监控，确保项目按照计划进行，并及时调整计划以适应变化。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评估项目成果：在项目完成后，对项目成果进行评估，确保项目目标的实现，并根据评估结果进行后续改进。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计划制定</a:t>
            </a:r>
            <a:endParaRPr altLang="en-US" lang="zh-CN"/>
          </a:p>
        </p:txBody>
      </p:sp>
      <p:sp>
        <p:nvSpPr>
          <p:cNvPr id="10494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明确项目目标：制定项目计划的首要任务是明确项目目标，确保所有成员对项目目标有清晰的认识。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制定详细计划：根据项目目标，制定详细的项目计划，包括时间表、资源分配、任务分配等。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沟通与协调：在制定计划过程中，需要与项目团队成员和其他相关人员进行充分沟通，确保计划能够得到有效执行。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调整与优化：在项目执行过程中，根据实际情况对计划进行适时调整和优化，以确保项目能够顺利完成。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建立高效团队：选择合适的人员，明确角色和职责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沟通与协调：保持团队成员之间的有效沟通，协调各方资源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目标一致：确保团队成员对项目目标有清晰的认识，共同努力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激励与支持：激发团队成员的积极性和创造力，提供必要的支持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监控与调整</a:t>
            </a:r>
            <a:endParaRPr altLang="en-US" lang="zh-CN"/>
          </a:p>
        </p:txBody>
      </p:sp>
      <p:sp>
        <p:nvSpPr>
          <p:cNvPr id="10495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监控项目进展：通过定期评估和报告，确保项目按计划进行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调整项目计划：根据实际情况和需求变化，及时调整项目计划以适应变化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应对风险：识别和分析项目中的风险，并采取相应的措施来应对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保持团队沟通：促进团队成员之间的沟通，确保信息的畅通和准确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项目管理的关键流程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项目启动</a:t>
            </a:r>
            <a:endParaRPr altLang="en-US" lang="zh-CN"/>
          </a:p>
        </p:txBody>
      </p:sp>
      <p:sp>
        <p:nvSpPr>
          <p:cNvPr id="104971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定义项目目标和范围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2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确定项目团队成员和角色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2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制定项目计划和时间表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3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分配资源和预算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项目规划</a:t>
            </a:r>
            <a:endParaRPr altLang="en-US" lang="zh-CN"/>
          </a:p>
        </p:txBody>
      </p:sp>
      <p:sp>
        <p:nvSpPr>
          <p:cNvPr id="10497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分配资源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制定风险管理计划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明确项目目标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制定项目计划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项目执行</a:t>
            </a:r>
            <a:endParaRPr altLang="en-US" lang="zh-CN"/>
          </a:p>
        </p:txBody>
      </p:sp>
      <p:sp>
        <p:nvSpPr>
          <p:cNvPr id="1049844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制定详细的执行计划</a:t>
            </a:r>
            <a:endParaRPr altLang="en-US" lang="zh-CN"/>
          </a:p>
          <a:p>
            <a:r>
              <a:rPr altLang="en-US" lang="zh-CN"/>
              <a:t>分配任务和资源</a:t>
            </a:r>
            <a:endParaRPr altLang="en-US" lang="zh-CN"/>
          </a:p>
          <a:p>
            <a:r>
              <a:rPr altLang="en-US" lang="zh-CN"/>
              <a:t>监控项目进度和质量</a:t>
            </a:r>
            <a:endParaRPr altLang="en-US" lang="zh-CN"/>
          </a:p>
          <a:p>
            <a:r>
              <a:rPr altLang="en-US" lang="zh-CN"/>
              <a:t>及时调整计划以适应变化  项目管理的关键流程</a:t>
            </a:r>
            <a:endParaRPr altLang="en-US" lang="zh-CN"/>
          </a:p>
          <a:p>
            <a:pPr lvl="1"/>
            <a:r>
              <a:rPr altLang="en-US" lang="zh-CN"/>
              <a:t>项目管理的关键流程</a:t>
            </a:r>
            <a:endParaRPr altLang="en-US" lang="zh-CN"/>
          </a:p>
          <a:p>
            <a:r>
              <a:rPr altLang="en-US" lang="zh-CN"/>
              <a:t>项目启动：明确项目目标、范围和约束条件</a:t>
            </a:r>
            <a:endParaRPr altLang="en-US" lang="zh-CN"/>
          </a:p>
          <a:p>
            <a:r>
              <a:rPr altLang="en-US" lang="zh-CN"/>
              <a:t>项目计划：制定详细的项目计划，包括时间表、预算和资源需求</a:t>
            </a:r>
            <a:endParaRPr altLang="en-US" lang="zh-CN"/>
          </a:p>
          <a:p>
            <a:r>
              <a:rPr altLang="en-US" lang="zh-CN"/>
              <a:t>项目执行：按照项目计划执行任务，确保项目进度和质量</a:t>
            </a:r>
            <a:endParaRPr altLang="en-US" lang="zh-CN"/>
          </a:p>
          <a:p>
            <a:r>
              <a:rPr altLang="en-US" lang="zh-CN"/>
              <a:t>项目监控：监控项目进展情况，及时发现问题并采取措施加以解决</a:t>
            </a:r>
            <a:endParaRPr altLang="en-US" lang="zh-CN"/>
          </a:p>
          <a:p>
            <a:r>
              <a:rPr altLang="en-US" lang="zh-CN"/>
              <a:t>项目收尾：完成项目目标，总结经验教训，为今后的项目提供参考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项目监控与控制</a:t>
            </a:r>
            <a:endParaRPr altLang="en-US" lang="zh-CN"/>
          </a:p>
        </p:txBody>
      </p:sp>
      <p:sp>
        <p:nvSpPr>
          <p:cNvPr id="10498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监控项目进展：通过定期评估和报告，确保项目按计划进行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控制风险：识别并管理项目中的潜在风险，确保项目成功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调整项目计划：根据项目进展和风险情况，及时调整项目计划，确保项目目标的实现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有效沟通：与项目团队成员、干系人和其他利益相关者保持良好沟通，确保信息的及时传递和问题的及时解决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项目收尾</a:t>
            </a:r>
            <a:endParaRPr altLang="en-US" lang="zh-CN"/>
          </a:p>
        </p:txBody>
      </p:sp>
      <p:sp>
        <p:nvSpPr>
          <p:cNvPr id="10499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项目成果的验收与评审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项目文件的整理与归档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项目经验的总结与分享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项目团队的解散与评估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项目管理的工具和方法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项目管理工具介绍</a:t>
            </a:r>
            <a:endParaRPr altLang="en-US" lang="zh-CN"/>
          </a:p>
        </p:txBody>
      </p:sp>
      <p:sp>
        <p:nvSpPr>
          <p:cNvPr id="1050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甘特图：用于展示项目进度和时间安排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流程图：用于描述工作流程和步骤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看板：用于实时跟踪项目进度和状态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鱼骨图：用于进行因果分析和问题解决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项目管理方法论</a:t>
            </a:r>
            <a:endParaRPr altLang="en-US" lang="zh-CN"/>
          </a:p>
        </p:txBody>
      </p:sp>
      <p:sp>
        <p:nvSpPr>
          <p:cNvPr id="1050188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0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92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项目管理的基本概念和原则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6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8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项目管理的工具和方法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2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4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项目管理流程和规范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8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0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项目管理中的沟通与协作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6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项目管理中的风险管理与应对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项目管理中的团队建设与激励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项目管理技巧和经验分享</a:t>
            </a:r>
            <a:endParaRPr altLang="en-US" lang="zh-CN"/>
          </a:p>
        </p:txBody>
      </p:sp>
      <p:sp>
        <p:nvSpPr>
          <p:cNvPr id="1050264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制定详细的项目计划：明确项目目标、范围、时间表和预算，确保项目顺利进行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变更管理：对项目过程中的变更进行有效的管理和控制，确保项目的顺利进行和目标的实现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有效沟通：建立良好的沟通机制，及时反馈项目进展情况，确保项目团队成员之间的信息共享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团队管理：建立高效的团队管理机制，激发团队成员的积极性和创造力，提高项目执行效率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风险管理：识别潜在的风险因素，制定相应的应对措施，确保项目的稳定性和可持续性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306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质量管理：制定严格的质量管理计划，确保项目的质量符合预期要求，提高客户满意度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项目管理的挑战与应对策略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项目延期、超预算等常见问题及原因分析</a:t>
            </a:r>
            <a:endParaRPr altLang="en-US" lang="zh-CN"/>
          </a:p>
        </p:txBody>
      </p:sp>
      <p:sp>
        <p:nvSpPr>
          <p:cNvPr id="10504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项目延期的原因：需求变更频繁、人力资源不足、技术难题等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应对策略：加强需求管理、合理分配资源、建立风险管理机制等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案例分析：介绍一个具体的项目延期、超预算的案例，分析原因并提出改进措施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项目超预算的原因：需求变更导致成本增加、供应商问题、管理不当等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应对策略和建议措施</a:t>
            </a:r>
            <a:endParaRPr altLang="en-US" lang="zh-CN"/>
          </a:p>
        </p:txBody>
      </p:sp>
      <p:sp>
        <p:nvSpPr>
          <p:cNvPr id="1050526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建立项目风险管理机制，有效应对项目风险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40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及时调整项目计划和进度，确保项目按时完成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42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引入专业的项目管理工具和技术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44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加强团队建设和培训，提高项目执行能力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46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制定详细的项目计划和时间表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48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建立有效的沟通机制和协作平台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50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4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8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提高项目成功率的关键要素</a:t>
            </a:r>
            <a:endParaRPr altLang="en-US" lang="zh-CN"/>
          </a:p>
        </p:txBody>
      </p:sp>
      <p:sp>
        <p:nvSpPr>
          <p:cNvPr id="105060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0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60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明确项目目标：确保项目目标清晰、具体，并与项目团队成员充分沟通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1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1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制定详细计划：制定详细的项目计划，包括时间表、预算和资源分配等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1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1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有效沟通：建立有效的沟通机制，确保项目团队成员之间的信息交流畅通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2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2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风险管理：识别并评估项目中的潜在风险，制定相应的应对措施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2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3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团队协作：建立高效的团队协作机制，提高项目团队成员的积极性和参与度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34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36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持续改进：在项目执行过程中不断寻求改进机会，提高项目执行效率和质量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6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项目管理的意义和价值总结</a:t>
            </a:r>
            <a:endParaRPr altLang="en-US" lang="zh-CN"/>
          </a:p>
        </p:txBody>
      </p:sp>
      <p:sp>
        <p:nvSpPr>
          <p:cNvPr id="1050772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4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6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8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协调各方利益，确保项目顺利推进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2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4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6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明确项目目标，提高项目成功率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8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0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2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4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优化资源配置，降低项目成本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6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8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0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2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提高项目执行效率，提升项目质量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4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6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08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10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总结经验教训，为未来项目提供参考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未来发展趋势预测和展望</a:t>
            </a:r>
            <a:endParaRPr altLang="en-US" lang="zh-CN"/>
          </a:p>
        </p:txBody>
      </p:sp>
      <p:sp>
        <p:nvSpPr>
          <p:cNvPr id="10508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项目管理将更加注重数字化和智能化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项目管理将更加注重跨部门和跨领域的协作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项目管理将更加注重创新和变革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项目管理将更加注重可持续发展和社会责任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91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91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9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5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2023-12-20T01:33:30Z</dcterms:created>
  <dcterms:modified xsi:type="dcterms:W3CDTF">2023-12-20T01:33:30Z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0888be22cf774bb88ef4ae17dc30da12_21</vt:lpwstr>
  </property>
</Properties>
</file>