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845" r:id="rId1"/>
    <p:sldMasterId id="2147488882" r:id="rId2"/>
  </p:sldMasterIdLst>
  <p:notesMasterIdLst>
    <p:notesMasterId r:id="rId3"/>
  </p:notesMasterIdLst>
  <p:sldIdLst>
    <p:sldId id="2647" r:id="rId4"/>
    <p:sldId id="2650" r:id="rId5"/>
    <p:sldId id="2653" r:id="rId6"/>
    <p:sldId id="2656" r:id="rId7"/>
    <p:sldId id="2659" r:id="rId8"/>
    <p:sldId id="2662" r:id="rId9"/>
    <p:sldId id="2665" r:id="rId10"/>
    <p:sldId id="2668" r:id="rId11"/>
    <p:sldId id="2671" r:id="rId12"/>
    <p:sldId id="2674" r:id="rId13"/>
    <p:sldId id="2677" r:id="rId14"/>
    <p:sldId id="2680" r:id="rId15"/>
    <p:sldId id="2683" r:id="rId16"/>
    <p:sldId id="2686" r:id="rId17"/>
    <p:sldId id="2689" r:id="rId18"/>
    <p:sldId id="2692" r:id="rId19"/>
    <p:sldId id="2695" r:id="rId20"/>
    <p:sldId id="2698" r:id="rId21"/>
    <p:sldId id="2701" r:id="rId22"/>
    <p:sldId id="2704" r:id="rId23"/>
    <p:sldId id="2707" r:id="rId24"/>
    <p:sldId id="2710" r:id="rId25"/>
    <p:sldId id="2713" r:id="rId26"/>
    <p:sldId id="2716" r:id="rId27"/>
    <p:sldId id="2719" r:id="rId28"/>
    <p:sldId id="2722" r:id="rId29"/>
    <p:sldId id="2725" r:id="rId30"/>
    <p:sldId id="2728" r:id="rId31"/>
    <p:sldId id="2731" r:id="rId32"/>
    <p:sldId id="273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46" r:id="rId1"/>
    <p:sldLayoutId id="2147488847" r:id="rId2"/>
    <p:sldLayoutId id="2147488848" r:id="rId3"/>
    <p:sldLayoutId id="2147488849" r:id="rId4"/>
    <p:sldLayoutId id="2147488850" r:id="rId5"/>
    <p:sldLayoutId id="2147488851" r:id="rId6"/>
    <p:sldLayoutId id="2147488852" r:id="rId7"/>
    <p:sldLayoutId id="2147488853" r:id="rId8"/>
    <p:sldLayoutId id="2147488854" r:id="rId9"/>
    <p:sldLayoutId id="2147488855" r:id="rId10"/>
    <p:sldLayoutId id="21474888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83" r:id="rId1"/>
    <p:sldLayoutId id="2147488884" r:id="rId2"/>
    <p:sldLayoutId id="2147488885" r:id="rId3"/>
    <p:sldLayoutId id="2147488886" r:id="rId4"/>
    <p:sldLayoutId id="2147488887" r:id="rId5"/>
    <p:sldLayoutId id="2147488888" r:id="rId6"/>
    <p:sldLayoutId id="2147488889" r:id="rId7"/>
    <p:sldLayoutId id="2147488890" r:id="rId8"/>
    <p:sldLayoutId id="2147488891" r:id="rId9"/>
    <p:sldLayoutId id="2147488892" r:id="rId10"/>
    <p:sldLayoutId id="2147488893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2024年留学行业国际合作交流计划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留学行业国际合作交流背景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留学行业国际合作交流计划目标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留学行业国际合作交流计划具体措施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留学行业国际合作交流计划实施策略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 lnSpcReduction="10000"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留学行业国际合作交流计划实施保障与监测评估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留学行业国际合作交流计划预期成果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留学行业国际合作交流背景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全球化趋势下的留学行业</a:t>
            </a:r>
            <a:endParaRPr altLang="en-US" lang="zh-CN"/>
          </a:p>
        </p:txBody>
      </p:sp>
      <p:sp>
        <p:nvSpPr>
          <p:cNvPr id="1048904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留学行业的发展历程和现状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全球化对留学行业的影响和推动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留学行业的国际合作交流现状和趋势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留学行业在全球化趋势下的机遇和挑战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留学行业的发展现状与挑战</a:t>
            </a:r>
            <a:endParaRPr altLang="en-US" lang="zh-CN"/>
          </a:p>
        </p:txBody>
      </p:sp>
      <p:sp>
        <p:nvSpPr>
          <p:cNvPr id="1048964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留学人数逐年增长，市场需求持续扩大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0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留学行业面临诸多挑战，如留学安全、文化差异等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6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留学行业需要加强国际合作与交流，提升留学质量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留学行业需要不断创新，满足学生个性化需求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国际合作交流的意义与价值</a:t>
            </a:r>
            <a:endParaRPr altLang="en-US" lang="zh-CN"/>
          </a:p>
        </p:txBody>
      </p:sp>
      <p:sp>
        <p:nvSpPr>
          <p:cNvPr id="104902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促进文化交流与理解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提升国际竞争力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共享全球教育资源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培养具有国际视野的人才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留学行业国际合作交流计划目标</a:t>
            </a:r>
            <a:endParaRPr altLang="en-US" lang="zh-CN"/>
          </a:p>
        </p:txBody>
      </p:sp>
      <p:sp>
        <p:nvSpPr>
          <p:cNvPr id="1049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促进国际教育资源共享</a:t>
            </a:r>
            <a:endParaRPr altLang="en-US" lang="zh-CN"/>
          </a:p>
        </p:txBody>
      </p:sp>
      <p:sp>
        <p:nvSpPr>
          <p:cNvPr id="104912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目标：推动各国教育资源的互利互惠，实现优质教育资源的全球共享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合作领域：课程开发、教师交流、科研合作等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合作形式：建立国际教育联盟、开展跨国教育项目等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预期成果：提高教育质量，培养具有国际视野和跨文化沟通能力的人才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提升留学服务品质与水平</a:t>
            </a:r>
            <a:endParaRPr altLang="en-US" lang="zh-CN"/>
          </a:p>
        </p:txBody>
      </p:sp>
      <p:sp>
        <p:nvSpPr>
          <p:cNvPr id="104918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建立完善的留学服务评价体系，推动行业健康发展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优化留学服务流程，提高留学申请效率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加强留学后服务建设，提升留学人员满意度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提升留学服务团队的综合素质和专业化水平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推动留学行业创新发展</a:t>
            </a:r>
            <a:endParaRPr altLang="en-US" lang="zh-CN"/>
          </a:p>
        </p:txBody>
      </p:sp>
      <p:sp>
        <p:nvSpPr>
          <p:cNvPr id="104925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促进国际教育资源共享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加强留学行业人才培养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推动留学行业数字化转型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提升留学行业的国际竞争力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加强国际间留学行业交流与合作</a:t>
            </a:r>
            <a:endParaRPr altLang="en-US" lang="zh-CN"/>
          </a:p>
        </p:txBody>
      </p:sp>
      <p:sp>
        <p:nvSpPr>
          <p:cNvPr id="10493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促进各国留学行业之间的了解与信任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推动留学行业技术创新与进步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提升留学行业的整体形象与影响力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共同制定国际留学行业标准与规范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留学行业国际合作交流计划实施策略</a:t>
            </a:r>
            <a:endParaRPr altLang="en-US" lang="zh-CN"/>
          </a:p>
        </p:txBody>
      </p:sp>
      <p:sp>
        <p:nvSpPr>
          <p:cNvPr id="10493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建立国际留学行业合作平台</a:t>
            </a:r>
            <a:endParaRPr altLang="en-US" lang="zh-CN"/>
          </a:p>
        </p:txBody>
      </p:sp>
      <p:sp>
        <p:nvSpPr>
          <p:cNvPr id="1049432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合作平台的目标：促进留学行业国际交流与合作，提升留学服务质量和水平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合作平台的构成：由留学中介、国外高校、语言培训机构等多方参与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合作平台的功能：提供留学咨询、留学申请、语言培训等服务，搭建交流与合作的桥梁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合作平台的运营模式：采用市场化运作方式，各方共同参与，实现互利共赢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开展国际留学项目合作与交流</a:t>
            </a:r>
            <a:endParaRPr altLang="en-US" lang="zh-CN"/>
          </a:p>
        </p:txBody>
      </p:sp>
      <p:sp>
        <p:nvSpPr>
          <p:cNvPr id="1049476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合作模式：与国外高校建立合作关系，共同开展留学项目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交流平台：搭建留学行业国际交流平台，促进信息共享和经验交流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留学服务：提供全方位的留学服务，包括申请、签证、行前指导等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文化交流：加强文化交流，促进跨文化理解与友谊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提升留学服务机构国际化水平</a:t>
            </a:r>
            <a:endParaRPr altLang="en-US" lang="zh-CN"/>
          </a:p>
        </p:txBody>
      </p:sp>
      <p:sp>
        <p:nvSpPr>
          <p:cNvPr id="10495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2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建立国际化团队，提高留学服务机构整体素质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8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提升留学服务机构的专业化水平，加强与国际留学机构的合作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4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建立留学服务机构的质量保障体系，提高留学服务质量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6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0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加强留学服务机构的品牌建设，提高国际竞争力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加强留学行业人才培养与交流</a:t>
            </a:r>
            <a:endParaRPr altLang="en-US" lang="zh-CN"/>
          </a:p>
        </p:txBody>
      </p:sp>
      <p:sp>
        <p:nvSpPr>
          <p:cNvPr id="1049580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建立留学行业人才库，吸引更多优秀人才参与国际交流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加强留学行业人才培训，提高从业人员的专业素质和服务水平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鼓励留学行业人才跨国流动，拓宽国际视野和跨文化交流能力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搭建留学行业人才交流平台，促进人才之间的合作与互动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留学行业国际合作交流计划具体措施</a:t>
            </a:r>
            <a:endParaRPr altLang="en-US" lang="zh-CN"/>
          </a:p>
        </p:txBody>
      </p:sp>
      <p:sp>
        <p:nvSpPr>
          <p:cNvPr id="10496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建立国际留学行业合作组织</a:t>
            </a:r>
            <a:endParaRPr altLang="en-US" lang="zh-CN"/>
          </a:p>
        </p:txBody>
      </p:sp>
      <p:sp>
        <p:nvSpPr>
          <p:cNvPr id="1049682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成立目的：促进各国留学行业的交流与合作，共同提升留学服务质量和水平。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合作内容：开展留学政策、教育资源、市场趋势等方面的信息共享与交流，推动各国留学行业的共同发展。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合作形式：建立定期会议、工作组、专家委员会等机制，加强各国留学行业之间的联系与合作。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实施计划：制定具体的合作计划和行动方案，明确合作目标、任务分工、时间节点等，确保合作项目的顺利实施。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开展国际留学项目合作与交流活动</a:t>
            </a:r>
            <a:endParaRPr altLang="en-US" lang="zh-CN"/>
          </a:p>
        </p:txBody>
      </p:sp>
      <p:sp>
        <p:nvSpPr>
          <p:cNvPr id="104972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合作内容：双方共同制定留学项目计划，提供留学咨询和申请服务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合作方式：与国外高校建立合作关系，共同开展留学项目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交流活动：组织留学行业内的交流活动，分享经验与资源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合作目标：推动留学行业的国际交流与合作，提高留学服务质量和水平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提升留学服务机构国际化水平培训计划</a:t>
            </a:r>
            <a:endParaRPr altLang="en-US" lang="zh-CN"/>
          </a:p>
        </p:txBody>
      </p:sp>
      <p:sp>
        <p:nvSpPr>
          <p:cNvPr id="104979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了解国际教育政策：定期组织国际教育政策培训，使留学服务机构及时掌握各国教育政策动态。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建立国际化团队：招聘具有留学背景和国际化视野的人才，提升团队整体素质。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提升语言能力：加强员工英语及其他语种的语言培训，确保留学服务机构的语言沟通能力。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建立国际合作网络：积极寻求与海外高校、教育机构的合作，拓展留学服务机构的国际资源。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加强留学行业人才培养与交流项目</a:t>
            </a:r>
            <a:endParaRPr altLang="en-US" lang="zh-CN"/>
          </a:p>
        </p:txBody>
      </p:sp>
      <p:sp>
        <p:nvSpPr>
          <p:cNvPr id="104986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设立留学行业人才培训基地，提高行业人才的专业素质和技能水平。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加强与国际留学机构的合作，推动留学行业的国际交流与合作。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举办留学行业人才交流活动，促进人才之间的互动与合作，推动行业创新发展。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建立留学行业人才信息共享平台，加强信息交流与共享，提高行业整体竞争力。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留学行业国际合作交流计划预期成果</a:t>
            </a:r>
            <a:endParaRPr altLang="en-US" lang="zh-CN"/>
          </a:p>
        </p:txBody>
      </p:sp>
      <p:sp>
        <p:nvSpPr>
          <p:cNvPr id="10499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提升留学服务品质与水平，增强国际竞争力</a:t>
            </a:r>
            <a:endParaRPr altLang="en-US" lang="zh-CN"/>
          </a:p>
        </p:txBody>
      </p:sp>
      <p:sp>
        <p:nvSpPr>
          <p:cNvPr id="1049964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留学服务机构将提供更加专业和个性化的服务，以满足学生和家长的需求。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通过国际合作交流，留学服务机构将引进更多优质的教育资源和先进的留学服务模式。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留学服务机构将加强与国外高校、教育机构和企业的合作，提供更多的留学项目和机会。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留学服务机构将注重提升自身的国际化水平，提高留学服务的品质和竞争力。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推动留学行业创新发展，满足多元化需求</a:t>
            </a:r>
            <a:endParaRPr altLang="en-US" lang="zh-CN"/>
          </a:p>
        </p:txBody>
      </p:sp>
      <p:sp>
        <p:nvSpPr>
          <p:cNvPr id="105002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留学行业将更加注重多元化需求，提供个性化留学方案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留学行业将迎来更多国际合作机会，推动创新发展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计划将吸引更多海外优质教育资源，提高留学质量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留学行业将加强与国际教育机构的合作，共同推动教育全球化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加强国际间留学行业交流与合作，实现互利共赢</a:t>
            </a:r>
            <a:endParaRPr altLang="en-US" lang="zh-CN"/>
          </a:p>
        </p:txBody>
      </p:sp>
      <p:sp>
        <p:nvSpPr>
          <p:cNvPr id="10500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4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留学行业国际合作交流计划旨在加强各国留学行业的交流与合作，共同探讨行业发展趋势和未来挑战。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0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通过留学行业国际合作交流计划，各国留学机构将有机会分享各自的成功经验和最佳实践，促进相互学习与共同进步。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6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留学行业国际合作交流计划将推动各国留学机构之间的合作，共同开发新的市场和业务领域，实现互利共赢的目标。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8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2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通过加强国际间留学行业交流与合作，可以提升各国留学机构的竞争力，为全球留学行业的发展注入新的活力和动力。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提升留学服务机构国际化水平，扩大国际影响力</a:t>
            </a:r>
            <a:endParaRPr altLang="en-US" lang="zh-CN"/>
          </a:p>
        </p:txBody>
      </p:sp>
      <p:sp>
        <p:nvSpPr>
          <p:cNvPr id="105015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通过国际合作交流，留学服务机构将能够提供更优质、更具竞争力的留学服务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留学服务机构将加强与国际教育机构的合作，提高自身的国际化水平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留学服务机构将通过国际合作交流，扩大自身的国际影响力，提高品牌知名度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留学服务机构将积极开展国际交流活动，促进跨文化交流和人才培养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留学行业国际合作交流计划实施保障与监测评估</a:t>
            </a:r>
            <a:endParaRPr altLang="en-US" lang="zh-CN"/>
          </a:p>
        </p:txBody>
      </p:sp>
      <p:sp>
        <p:nvSpPr>
          <p:cNvPr id="10502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建立实施保障机制，确保计划顺利实施</a:t>
            </a:r>
            <a:endParaRPr altLang="en-US" lang="zh-CN"/>
          </a:p>
        </p:txBody>
      </p:sp>
      <p:sp>
        <p:nvSpPr>
          <p:cNvPr id="105024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资金保障：设立专项资金，为计划的实施提供资金支持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人才保障：加强人才培养和引进，为计划的实施提供人才支持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建立组织保障：成立专门的工作小组，负责计划的制定、实施和监测评估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政策保障：制定相关政策，为计划的实施提供政策支持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建立监测评估机制，持续改进与优化计划</a:t>
            </a:r>
            <a:endParaRPr altLang="en-US" lang="zh-CN"/>
          </a:p>
        </p:txBody>
      </p:sp>
      <p:sp>
        <p:nvSpPr>
          <p:cNvPr id="10503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建立完善的监测评估体系，对留学行业国际合作交流计划进行全程跟踪和评估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建立反馈机制，鼓励各方参与评估，广泛听取意见和建议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根据评估结果，持续改进和优化计划，提高实施效果和影响力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定期收集和分析数据，了解计划实施情况，及时发现问题并采取措施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38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4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7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4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2024-01-05T07:54:45Z</dcterms:created>
  <dcterms:modified xsi:type="dcterms:W3CDTF">2024-01-05T07:54:45Z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10a5b80fc62947df9a48cc69bf954795_21</vt:lpwstr>
  </property>
</Properties>
</file>