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60" r:id="rId1"/>
    <p:sldMasterId id="2147484097" r:id="rId2"/>
  </p:sldMasterIdLst>
  <p:notesMasterIdLst>
    <p:notesMasterId r:id="rId3"/>
  </p:notesMasterIdLst>
  <p:sldIdLst>
    <p:sldId id="437" r:id="rId4"/>
    <p:sldId id="442" r:id="rId5"/>
    <p:sldId id="446" r:id="rId6"/>
    <p:sldId id="449" r:id="rId7"/>
    <p:sldId id="455" r:id="rId9"/>
    <p:sldId id="458" r:id="rId10"/>
    <p:sldId id="461" r:id="rId11"/>
    <p:sldId id="464" r:id="rId12"/>
    <p:sldId id="470" r:id="rId14"/>
    <p:sldId id="473" r:id="rId15"/>
    <p:sldId id="476" r:id="rId16"/>
    <p:sldId id="479" r:id="rId17"/>
    <p:sldId id="485" r:id="rId19"/>
    <p:sldId id="488" r:id="rId20"/>
    <p:sldId id="491" r:id="rId21"/>
    <p:sldId id="494" r:id="rId22"/>
    <p:sldId id="500" r:id="rId24"/>
    <p:sldId id="503" r:id="rId25"/>
    <p:sldId id="506" r:id="rId26"/>
    <p:sldId id="509" r:id="rId27"/>
    <p:sldId id="515" r:id="rId29"/>
    <p:sldId id="518" r:id="rId30"/>
    <p:sldId id="521" r:id="rId31"/>
    <p:sldId id="525"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098" r:id="rId1"/>
    <p:sldLayoutId id="2147484099" r:id="rId2"/>
    <p:sldLayoutId id="2147484100" r:id="rId3"/>
    <p:sldLayoutId id="2147484101" r:id="rId4"/>
    <p:sldLayoutId id="2147484102" r:id="rId5"/>
    <p:sldLayoutId id="2147484103" r:id="rId6"/>
    <p:sldLayoutId id="2147484104" r:id="rId7"/>
    <p:sldLayoutId id="2147484105" r:id="rId8"/>
    <p:sldLayoutId id="2147484106" r:id="rId9"/>
    <p:sldLayoutId id="2147484107" r:id="rId10"/>
    <p:sldLayoutId id="214748410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slideLayout" Target="../slideLayouts/slideLayout13.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tags" Target="../tags/tag132.xml"/><Relationship Id="rId18" Type="http://schemas.openxmlformats.org/officeDocument/2006/relationships/tags" Target="../tags/tag133.xml"/><Relationship Id="rId19" Type="http://schemas.openxmlformats.org/officeDocument/2006/relationships/tags" Target="../tags/tag134.xml"/><Relationship Id="rId20" Type="http://schemas.openxmlformats.org/officeDocument/2006/relationships/tags" Target="../tags/tag135.xml"/><Relationship Id="rId21" Type="http://schemas.openxmlformats.org/officeDocument/2006/relationships/tags" Target="../tags/tag136.xml"/><Relationship Id="rId22" Type="http://schemas.openxmlformats.org/officeDocument/2006/relationships/tags" Target="../tags/tag137.xml"/><Relationship Id="rId23" Type="http://schemas.openxmlformats.org/officeDocument/2006/relationships/tags" Target="../tags/tag138.xml"/><Relationship Id="rId24" Type="http://schemas.openxmlformats.org/officeDocument/2006/relationships/tags" Target="../tags/tag139.xml"/><Relationship Id="rId25" Type="http://schemas.openxmlformats.org/officeDocument/2006/relationships/tags" Target="../tags/tag140.xml"/><Relationship Id="rId26" Type="http://schemas.openxmlformats.org/officeDocument/2006/relationships/tags" Target="../tags/tag141.xml"/><Relationship Id="rId27" Type="http://schemas.openxmlformats.org/officeDocument/2006/relationships/tags" Target="../tags/tag142.xml"/><Relationship Id="rId28" Type="http://schemas.openxmlformats.org/officeDocument/2006/relationships/tags" Target="../tags/tag143.xml"/><Relationship Id="rId29" Type="http://schemas.openxmlformats.org/officeDocument/2006/relationships/tags" Target="../tags/tag144.xml"/><Relationship Id="rId30"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tags" Target="../tags/tag160.xml"/><Relationship Id="rId17" Type="http://schemas.openxmlformats.org/officeDocument/2006/relationships/tags" Target="../tags/tag161.xml"/><Relationship Id="rId18" Type="http://schemas.openxmlformats.org/officeDocument/2006/relationships/tags" Target="../tags/tag162.xml"/><Relationship Id="rId19" Type="http://schemas.openxmlformats.org/officeDocument/2006/relationships/tags" Target="../tags/tag163.xml"/><Relationship Id="rId20" Type="http://schemas.openxmlformats.org/officeDocument/2006/relationships/tags" Target="../tags/tag164.xml"/><Relationship Id="rId2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tags" Target="../tags/tag231.xml"/><Relationship Id="rId14" Type="http://schemas.openxmlformats.org/officeDocument/2006/relationships/tags" Target="../tags/tag232.xml"/><Relationship Id="rId15" Type="http://schemas.openxmlformats.org/officeDocument/2006/relationships/tags" Target="../tags/tag233.xml"/><Relationship Id="rId16" Type="http://schemas.openxmlformats.org/officeDocument/2006/relationships/tags" Target="../tags/tag234.xml"/><Relationship Id="rId17"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tags" Target="../tags/tag290.xml"/><Relationship Id="rId14" Type="http://schemas.openxmlformats.org/officeDocument/2006/relationships/tags" Target="../tags/tag291.xml"/><Relationship Id="rId15" Type="http://schemas.openxmlformats.org/officeDocument/2006/relationships/tags" Target="../tags/tag292.xml"/><Relationship Id="rId16" Type="http://schemas.openxmlformats.org/officeDocument/2006/relationships/tags" Target="../tags/tag293.xml"/><Relationship Id="rId17" Type="http://schemas.openxmlformats.org/officeDocument/2006/relationships/tags" Target="../tags/tag294.xml"/><Relationship Id="rId18" Type="http://schemas.openxmlformats.org/officeDocument/2006/relationships/tags" Target="../tags/tag295.xml"/><Relationship Id="rId19" Type="http://schemas.openxmlformats.org/officeDocument/2006/relationships/tags" Target="../tags/tag296.xml"/><Relationship Id="rId20" Type="http://schemas.openxmlformats.org/officeDocument/2006/relationships/tags" Target="../tags/tag297.xml"/><Relationship Id="rId2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tags" Target="../tags/tag313.xml"/><Relationship Id="rId14" Type="http://schemas.openxmlformats.org/officeDocument/2006/relationships/tags" Target="../tags/tag314.xml"/><Relationship Id="rId15" Type="http://schemas.openxmlformats.org/officeDocument/2006/relationships/tags" Target="../tags/tag315.xml"/><Relationship Id="rId16" Type="http://schemas.openxmlformats.org/officeDocument/2006/relationships/tags" Target="../tags/tag316.xml"/><Relationship Id="rId17" Type="http://schemas.openxmlformats.org/officeDocument/2006/relationships/tags" Target="../tags/tag317.xml"/><Relationship Id="rId18" Type="http://schemas.openxmlformats.org/officeDocument/2006/relationships/tags" Target="../tags/tag318.xml"/><Relationship Id="rId19" Type="http://schemas.openxmlformats.org/officeDocument/2006/relationships/tags" Target="../tags/tag319.xml"/><Relationship Id="rId20" Type="http://schemas.openxmlformats.org/officeDocument/2006/relationships/tags" Target="../tags/tag320.xml"/><Relationship Id="rId2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tags" Target="../tags/tag341.xml"/><Relationship Id="rId10" Type="http://schemas.openxmlformats.org/officeDocument/2006/relationships/tags" Target="../tags/tag342.xml"/><Relationship Id="rId11" Type="http://schemas.openxmlformats.org/officeDocument/2006/relationships/tags" Target="../tags/tag343.xml"/><Relationship Id="rId12" Type="http://schemas.openxmlformats.org/officeDocument/2006/relationships/tags" Target="../tags/tag344.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数字化考试：提高考试安全性</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数字化考试的优势</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数字化考试的安全性</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数字化考试的应用场景</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3025"/>
            <a:ext cx="2884170" cy="82359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数字化考试的挑战与对策</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967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172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590155" y="5115560"/>
            <a:ext cx="2884170" cy="8940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未来数字化考试的发展趋势</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440170" y="49422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624955" y="48742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0"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2"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6" name="文本占位符 1"/>
          <p:cNvSpPr>
            <a:spLocks noGrp="1"/>
          </p:cNvSpPr>
          <p:nvPr>
            <p:ph type="body" idx="2"/>
            <p:custDataLst>
              <p:tags r:id="rId1"/>
            </p:custDataLst>
          </p:nvPr>
        </p:nvSpPr>
        <p:spPr/>
        <p:txBody>
          <a:bodyPr/>
          <a:p>
            <a:r>
              <a:rPr altLang="en-US" lang="zh-CN"/>
              <a:t>Part Two</a:t>
            </a:r>
            <a:endParaRPr altLang="en-US" lang="zh-CN"/>
          </a:p>
        </p:txBody>
      </p:sp>
      <p:sp>
        <p:nvSpPr>
          <p:cNvPr id="1048928" name="标题 3"/>
          <p:cNvSpPr>
            <a:spLocks noGrp="1"/>
          </p:cNvSpPr>
          <p:nvPr>
            <p:ph type="title" idx="1"/>
            <p:custDataLst>
              <p:tags r:id="rId2"/>
            </p:custDataLst>
          </p:nvPr>
        </p:nvSpPr>
        <p:spPr/>
        <p:txBody>
          <a:bodyPr/>
          <a:p>
            <a:r>
              <a:rPr altLang="en-US" lang="zh-CN"/>
              <a:t>数字化考试的优势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0" name="标题 1"/>
          <p:cNvSpPr>
            <a:spLocks noGrp="1"/>
          </p:cNvSpPr>
          <p:nvPr>
            <p:ph type="title" idx="2"/>
          </p:nvPr>
        </p:nvSpPr>
        <p:spPr/>
        <p:txBody>
          <a:bodyPr/>
          <a:p>
            <a:r>
              <a:rPr altLang="en-US" lang="zh-CN"/>
              <a:t>提高考试效率</a:t>
            </a:r>
            <a:endParaRPr altLang="en-US" lang="zh-CN"/>
          </a:p>
        </p:txBody>
      </p:sp>
      <p:sp>
        <p:nvSpPr>
          <p:cNvPr id="1048992"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94"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96"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98"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0"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2"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4"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6"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8"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0"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2"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4"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6"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8"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0"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22"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24"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26"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28"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减少纸质试卷的印刷和运输成本</a:t>
            </a:r>
            <a:endParaRPr altLang="en-US" dirty="0" sz="1200" lang="zh-CN" spc="150">
              <a:solidFill>
                <a:schemeClr val="tx1">
                  <a:lumMod val="65000"/>
                  <a:lumOff val="35000"/>
                </a:schemeClr>
              </a:solidFill>
              <a:latin typeface="+mn-ea"/>
              <a:sym typeface="+mn-ea"/>
            </a:endParaRPr>
          </a:p>
        </p:txBody>
      </p:sp>
      <p:sp>
        <p:nvSpPr>
          <p:cNvPr id="1049030"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方便考生随时随地参加考试，不受时间和地点限制</a:t>
            </a:r>
            <a:endParaRPr altLang="en-US" dirty="0" sz="1200" lang="zh-CN" spc="150">
              <a:solidFill>
                <a:schemeClr val="tx1">
                  <a:lumMod val="65000"/>
                  <a:lumOff val="35000"/>
                </a:schemeClr>
              </a:solidFill>
              <a:latin typeface="+mn-ea"/>
              <a:sym typeface="+mn-ea"/>
            </a:endParaRPr>
          </a:p>
        </p:txBody>
      </p:sp>
      <p:sp>
        <p:nvSpPr>
          <p:cNvPr id="1049032"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实时监控考试过程，确保公平公正</a:t>
            </a:r>
            <a:endParaRPr altLang="en-US" dirty="0" sz="1200" lang="zh-CN" spc="150">
              <a:solidFill>
                <a:schemeClr val="tx1">
                  <a:lumMod val="65000"/>
                  <a:lumOff val="35000"/>
                </a:schemeClr>
              </a:solidFill>
              <a:latin typeface="+mn-ea"/>
              <a:sym typeface="+mn-ea"/>
            </a:endParaRPr>
          </a:p>
        </p:txBody>
      </p:sp>
      <p:sp>
        <p:nvSpPr>
          <p:cNvPr id="1049034"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快速、准确地收集和评分考试答案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8" name="标题 1"/>
          <p:cNvSpPr>
            <a:spLocks noGrp="1"/>
          </p:cNvSpPr>
          <p:nvPr>
            <p:ph type="title" idx="2"/>
          </p:nvPr>
        </p:nvSpPr>
        <p:spPr/>
        <p:txBody>
          <a:bodyPr/>
          <a:p>
            <a:r>
              <a:rPr altLang="en-US" lang="zh-CN"/>
              <a:t>减少人为因素干扰</a:t>
            </a:r>
            <a:endParaRPr altLang="en-US" lang="zh-CN"/>
          </a:p>
        </p:txBody>
      </p:sp>
      <p:sp>
        <p:nvSpPr>
          <p:cNvPr id="1049070"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数字化考试可以减少人为因素对考试的影响，确保考试的公正性和客观性。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数字化考试可以减少人为因素对考试过程的干扰，保证考试的顺利进行。</a:t>
            </a:r>
            <a:endParaRPr dirty="0" sz="2000" err="1">
              <a:solidFill>
                <a:schemeClr val="tx1">
                  <a:lumMod val="75000"/>
                  <a:lumOff val="25000"/>
                </a:schemeClr>
              </a:solidFill>
              <a:latin typeface="+mn-ea"/>
              <a:ea typeface="+mn-ea"/>
              <a:cs typeface="+mn-ea"/>
              <a:sym typeface="+mn-lt"/>
            </a:endParaRPr>
          </a:p>
        </p:txBody>
      </p:sp>
      <p:sp>
        <p:nvSpPr>
          <p:cNvPr id="1049090"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96"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数字化考试可以降低人为因素对考试结果的影响，使考试结果更加客观公正。</a:t>
            </a:r>
            <a:endParaRPr dirty="0" sz="2000" err="1">
              <a:solidFill>
                <a:schemeClr val="tx1">
                  <a:lumMod val="75000"/>
                  <a:lumOff val="25000"/>
                </a:schemeClr>
              </a:solidFill>
              <a:latin typeface="+mn-ea"/>
              <a:ea typeface="+mn-ea"/>
              <a:cs typeface="+mn-ea"/>
              <a:sym typeface="+mn-lt"/>
            </a:endParaRPr>
          </a:p>
        </p:txBody>
      </p:sp>
      <p:sp>
        <p:nvSpPr>
          <p:cNvPr id="10491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数字化考试可以避免人为因素造成的错误和疏漏，提高考试的准确性和可靠性。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2" name="标题 1"/>
          <p:cNvSpPr>
            <a:spLocks noGrp="1"/>
          </p:cNvSpPr>
          <p:nvPr>
            <p:ph type="title" idx="2"/>
          </p:nvPr>
        </p:nvSpPr>
        <p:spPr/>
        <p:txBody>
          <a:bodyPr/>
          <a:p>
            <a:r>
              <a:rPr altLang="en-US" lang="zh-CN"/>
              <a:t>方便考生和监考人员操作</a:t>
            </a:r>
            <a:endParaRPr altLang="en-US" lang="zh-CN"/>
          </a:p>
        </p:txBody>
      </p:sp>
      <p:sp>
        <p:nvSpPr>
          <p:cNvPr id="1049144"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6"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8"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考生可以随时随地进行考试，不受时间和地点的限制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50"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2"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4"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考试系统可以自动随机生成试卷，避免泄题和作弊</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56"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8"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0" name="TextBox 2"/>
          <p:cNvSpPr txBox="1"/>
          <p:nvPr>
            <p:custDataLst>
              <p:tags r:id="rId9"/>
            </p:custDataLst>
          </p:nvPr>
        </p:nvSpPr>
        <p:spPr>
          <a:xfrm>
            <a:off x="6356237" y="3137487"/>
            <a:ext cx="2279040" cy="1840306"/>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监考人员可以通过系统实时监控考生的考试情况，确保考试公正公平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62"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4"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6"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数字化考试系统可以自动评卷和统计分数，提高工作效率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0"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202" name="标题 3"/>
          <p:cNvSpPr>
            <a:spLocks noGrp="1"/>
          </p:cNvSpPr>
          <p:nvPr>
            <p:ph type="title" idx="1"/>
            <p:custDataLst>
              <p:tags r:id="rId2"/>
            </p:custDataLst>
          </p:nvPr>
        </p:nvSpPr>
        <p:spPr/>
        <p:txBody>
          <a:bodyPr/>
          <a:p>
            <a:r>
              <a:rPr altLang="en-US" lang="zh-CN"/>
              <a:t>数字化考试的安全性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4" name="标题 1"/>
          <p:cNvSpPr>
            <a:spLocks noGrp="1"/>
          </p:cNvSpPr>
          <p:nvPr>
            <p:ph type="title" idx="2"/>
          </p:nvPr>
        </p:nvSpPr>
        <p:spPr/>
        <p:txBody>
          <a:bodyPr/>
          <a:p>
            <a:r>
              <a:rPr altLang="en-US" lang="zh-CN"/>
              <a:t>防止作弊行为</a:t>
            </a:r>
            <a:endParaRPr altLang="en-US" lang="zh-CN"/>
          </a:p>
        </p:txBody>
      </p:sp>
      <p:sp>
        <p:nvSpPr>
          <p:cNvPr id="1049266"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0"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数字化考试系统具备防作弊功能</a:t>
            </a:r>
            <a:endParaRPr altLang="en-US" dirty="0" sz="2000" lang="zh-CN" spc="150">
              <a:solidFill>
                <a:schemeClr val="tx1">
                  <a:lumMod val="85000"/>
                  <a:lumOff val="15000"/>
                </a:schemeClr>
              </a:solidFill>
              <a:latin typeface="+mn-ea"/>
              <a:sym typeface="+mn-ea"/>
            </a:endParaRPr>
          </a:p>
        </p:txBody>
      </p:sp>
      <p:sp>
        <p:nvSpPr>
          <p:cNvPr id="1049272"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4"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6"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考试过程中实时监控考生行为</a:t>
            </a:r>
            <a:endParaRPr altLang="en-US" dirty="0" sz="2000" lang="zh-CN" spc="150">
              <a:solidFill>
                <a:schemeClr val="tx1">
                  <a:lumMod val="85000"/>
                  <a:lumOff val="15000"/>
                </a:schemeClr>
              </a:solidFill>
              <a:latin typeface="+mn-ea"/>
              <a:sym typeface="+mn-ea"/>
            </a:endParaRPr>
          </a:p>
        </p:txBody>
      </p:sp>
      <p:sp>
        <p:nvSpPr>
          <p:cNvPr id="1049278"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0"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2"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考试结束后对考生答案进行复查</a:t>
            </a:r>
            <a:endParaRPr altLang="en-US" dirty="0" sz="2000" lang="zh-CN" spc="150">
              <a:solidFill>
                <a:schemeClr val="tx1">
                  <a:lumMod val="85000"/>
                  <a:lumOff val="15000"/>
                </a:schemeClr>
              </a:solidFill>
              <a:latin typeface="+mn-ea"/>
              <a:sym typeface="+mn-ea"/>
            </a:endParaRPr>
          </a:p>
        </p:txBody>
      </p:sp>
      <p:sp>
        <p:nvSpPr>
          <p:cNvPr id="1049284"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6"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8"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数字化考试系统能够记录考生考试过程</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2" name="标题 1"/>
          <p:cNvSpPr>
            <a:spLocks noGrp="1"/>
          </p:cNvSpPr>
          <p:nvPr>
            <p:ph type="title" idx="2"/>
          </p:nvPr>
        </p:nvSpPr>
        <p:spPr/>
        <p:txBody>
          <a:bodyPr/>
          <a:p>
            <a:r>
              <a:rPr altLang="en-US" lang="zh-CN"/>
              <a:t>确保数据安全</a:t>
            </a:r>
            <a:endParaRPr altLang="en-US" lang="zh-CN"/>
          </a:p>
        </p:txBody>
      </p:sp>
      <p:sp>
        <p:nvSpPr>
          <p:cNvPr id="1049324"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6"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8"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数据加密：采用高级加密技术，确保数据在传输和存储过程中的安全性</a:t>
            </a:r>
            <a:endParaRPr altLang="en-US" dirty="0" sz="2000" lang="zh-CN" spc="150">
              <a:solidFill>
                <a:schemeClr val="tx1">
                  <a:lumMod val="85000"/>
                  <a:lumOff val="15000"/>
                </a:schemeClr>
              </a:solidFill>
              <a:latin typeface="+mn-ea"/>
              <a:sym typeface="+mn-ea"/>
            </a:endParaRPr>
          </a:p>
        </p:txBody>
      </p:sp>
      <p:sp>
        <p:nvSpPr>
          <p:cNvPr id="1049330"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4"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访问控制：对数据进行严格的访问控制，防止未经授权的访问和泄露</a:t>
            </a:r>
            <a:endParaRPr altLang="en-US" dirty="0" sz="2000" lang="zh-CN" spc="150">
              <a:solidFill>
                <a:schemeClr val="tx1">
                  <a:lumMod val="85000"/>
                  <a:lumOff val="15000"/>
                </a:schemeClr>
              </a:solidFill>
              <a:latin typeface="+mn-ea"/>
              <a:sym typeface="+mn-ea"/>
            </a:endParaRPr>
          </a:p>
        </p:txBody>
      </p:sp>
      <p:sp>
        <p:nvSpPr>
          <p:cNvPr id="1049336"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数据备份：定期对数据进行备份，确保数据在意外情况下能够恢复</a:t>
            </a:r>
            <a:endParaRPr altLang="en-US" dirty="0" sz="2000" lang="zh-CN" spc="150">
              <a:solidFill>
                <a:schemeClr val="tx1">
                  <a:lumMod val="85000"/>
                  <a:lumOff val="15000"/>
                </a:schemeClr>
              </a:solidFill>
              <a:latin typeface="+mn-ea"/>
              <a:sym typeface="+mn-ea"/>
            </a:endParaRPr>
          </a:p>
        </p:txBody>
      </p:sp>
      <p:sp>
        <p:nvSpPr>
          <p:cNvPr id="1049342"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6"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安全审计：对数据的使用和访问进行安全审计，及时发现和处理潜在的安全风险</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0" name="标题 1"/>
          <p:cNvSpPr>
            <a:spLocks noGrp="1"/>
          </p:cNvSpPr>
          <p:nvPr>
            <p:ph type="title" idx="2"/>
          </p:nvPr>
        </p:nvSpPr>
        <p:spPr/>
        <p:txBody>
          <a:bodyPr/>
          <a:p>
            <a:r>
              <a:rPr altLang="en-US" lang="zh-CN"/>
              <a:t>防止泄题事件发生</a:t>
            </a:r>
            <a:endParaRPr altLang="en-US" lang="zh-CN"/>
          </a:p>
        </p:txBody>
      </p:sp>
      <p:sp>
        <p:nvSpPr>
          <p:cNvPr id="1049382"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4"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86"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8"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90"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92"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94"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96"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98"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考试结束后，系统自动收集并分析数据，及时发现异常情况</a:t>
            </a:r>
            <a:endParaRPr altLang="en-US" dirty="0" sz="2400" lang="zh-CN">
              <a:latin typeface="+mn-ea"/>
              <a:ea typeface="+mn-ea"/>
            </a:endParaRPr>
          </a:p>
        </p:txBody>
      </p:sp>
      <p:sp>
        <p:nvSpPr>
          <p:cNvPr id="1049400"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加强监考力度，确保考试过程的公正性和安全性</a:t>
            </a:r>
            <a:endParaRPr altLang="en-US" dirty="0" sz="2400" lang="zh-CN">
              <a:latin typeface="+mn-ea"/>
              <a:ea typeface="+mn-ea"/>
            </a:endParaRPr>
          </a:p>
        </p:txBody>
      </p:sp>
      <p:sp>
        <p:nvSpPr>
          <p:cNvPr id="1049402"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数字化考试系统采用加密技术，确保考试内容不被泄露</a:t>
            </a:r>
            <a:endParaRPr altLang="en-US" dirty="0" sz="2400" lang="zh-CN">
              <a:latin typeface="+mn-ea"/>
              <a:ea typeface="+mn-ea"/>
            </a:endParaRPr>
          </a:p>
        </p:txBody>
      </p:sp>
      <p:sp>
        <p:nvSpPr>
          <p:cNvPr id="1049404"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考试过程中，系统实时监控考生行为，防止作弊行为发生</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8"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40" name="标题 3"/>
          <p:cNvSpPr>
            <a:spLocks noGrp="1"/>
          </p:cNvSpPr>
          <p:nvPr>
            <p:ph type="title" idx="1"/>
            <p:custDataLst>
              <p:tags r:id="rId2"/>
            </p:custDataLst>
          </p:nvPr>
        </p:nvSpPr>
        <p:spPr/>
        <p:txBody>
          <a:bodyPr/>
          <a:p>
            <a:r>
              <a:rPr altLang="en-US" lang="zh-CN"/>
              <a:t>数字化考试的应用场景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2" name="标题 1"/>
          <p:cNvSpPr>
            <a:spLocks noGrp="1"/>
          </p:cNvSpPr>
          <p:nvPr>
            <p:ph type="title" idx="2"/>
          </p:nvPr>
        </p:nvSpPr>
        <p:spPr/>
        <p:txBody>
          <a:bodyPr/>
          <a:p>
            <a:r>
              <a:rPr altLang="en-US" lang="zh-CN"/>
              <a:t>高校考试</a:t>
            </a:r>
            <a:endParaRPr altLang="en-US" lang="zh-CN"/>
          </a:p>
        </p:txBody>
      </p:sp>
      <p:sp>
        <p:nvSpPr>
          <p:cNvPr id="1049504"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高校数字化考试的优势和挑战</a:t>
            </a:r>
            <a:endParaRPr altLang="zh-CN" dirty="0" lang="en-US">
              <a:solidFill>
                <a:schemeClr val="dk1">
                  <a:lumMod val="80000"/>
                  <a:lumOff val="20000"/>
                </a:schemeClr>
              </a:solidFill>
              <a:latin typeface="+mn-ea"/>
              <a:sym typeface="+mn-ea"/>
            </a:endParaRPr>
          </a:p>
        </p:txBody>
      </p:sp>
      <p:sp>
        <p:nvSpPr>
          <p:cNvPr id="1049512"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数字化考试在高校中的应用</a:t>
            </a:r>
            <a:endParaRPr altLang="en-US" dirty="0" lang="zh-CN">
              <a:solidFill>
                <a:schemeClr val="dk1">
                  <a:lumMod val="80000"/>
                  <a:lumOff val="20000"/>
                </a:schemeClr>
              </a:solidFill>
              <a:latin typeface="+mn-ea"/>
              <a:sym typeface="+mn-ea"/>
            </a:endParaRPr>
          </a:p>
        </p:txBody>
      </p:sp>
      <p:sp>
        <p:nvSpPr>
          <p:cNvPr id="1049520"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高校数字化考试的具体实施方式</a:t>
            </a:r>
            <a:endParaRPr altLang="en-US" dirty="0" lang="zh-CN">
              <a:solidFill>
                <a:schemeClr val="dk1">
                  <a:lumMod val="80000"/>
                  <a:lumOff val="20000"/>
                </a:schemeClr>
              </a:solidFill>
              <a:latin typeface="+mn-ea"/>
              <a:sym typeface="+mn-ea"/>
            </a:endParaRPr>
          </a:p>
        </p:txBody>
      </p:sp>
      <p:sp>
        <p:nvSpPr>
          <p:cNvPr id="1049528"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高校数字化考试的未来发展趋势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68" name="标题 1"/>
          <p:cNvSpPr>
            <a:spLocks noGrp="1"/>
          </p:cNvSpPr>
          <p:nvPr>
            <p:ph type="title" idx="2"/>
          </p:nvPr>
        </p:nvSpPr>
        <p:spPr/>
        <p:txBody>
          <a:bodyPr/>
          <a:p>
            <a:r>
              <a:rPr altLang="en-US" lang="zh-CN"/>
              <a:t>职业资格考试</a:t>
            </a:r>
            <a:endParaRPr altLang="en-US" lang="zh-CN"/>
          </a:p>
        </p:txBody>
      </p:sp>
      <p:sp>
        <p:nvSpPr>
          <p:cNvPr id="1049570"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2"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4"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报名方式：在线报名，方便快捷</a:t>
            </a:r>
            <a:endParaRPr altLang="en-US" dirty="0" sz="2000" lang="zh-CN" spc="150">
              <a:solidFill>
                <a:schemeClr val="tx1">
                  <a:lumMod val="85000"/>
                  <a:lumOff val="15000"/>
                </a:schemeClr>
              </a:solidFill>
              <a:latin typeface="+mn-ea"/>
              <a:sym typeface="+mn-ea"/>
            </a:endParaRPr>
          </a:p>
        </p:txBody>
      </p:sp>
      <p:sp>
        <p:nvSpPr>
          <p:cNvPr id="1049576"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8"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考试方式：计算机答题，避免作弊</a:t>
            </a:r>
            <a:endParaRPr altLang="en-US" dirty="0" sz="2000" lang="zh-CN" spc="150">
              <a:solidFill>
                <a:schemeClr val="tx1">
                  <a:lumMod val="85000"/>
                  <a:lumOff val="15000"/>
                </a:schemeClr>
              </a:solidFill>
              <a:latin typeface="+mn-ea"/>
              <a:sym typeface="+mn-ea"/>
            </a:endParaRPr>
          </a:p>
        </p:txBody>
      </p:sp>
      <p:sp>
        <p:nvSpPr>
          <p:cNvPr id="1049582"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4"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6"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考试内容：题库随机抽取，保证公平公正</a:t>
            </a:r>
            <a:endParaRPr altLang="en-US" dirty="0" sz="2000" lang="zh-CN" spc="150">
              <a:solidFill>
                <a:schemeClr val="tx1">
                  <a:lumMod val="85000"/>
                  <a:lumOff val="15000"/>
                </a:schemeClr>
              </a:solidFill>
              <a:latin typeface="+mn-ea"/>
              <a:sym typeface="+mn-ea"/>
            </a:endParaRPr>
          </a:p>
        </p:txBody>
      </p:sp>
      <p:sp>
        <p:nvSpPr>
          <p:cNvPr id="1049588"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2"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考试结果：自动评分，快速准确</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6" name="标题 1"/>
          <p:cNvSpPr>
            <a:spLocks noGrp="1"/>
          </p:cNvSpPr>
          <p:nvPr>
            <p:ph type="title" idx="2"/>
          </p:nvPr>
        </p:nvSpPr>
        <p:spPr/>
        <p:txBody>
          <a:bodyPr/>
          <a:p>
            <a:r>
              <a:rPr altLang="en-US" lang="zh-CN"/>
              <a:t>企业内部考核</a:t>
            </a:r>
            <a:endParaRPr altLang="en-US" lang="zh-CN"/>
          </a:p>
        </p:txBody>
      </p:sp>
      <p:sp>
        <p:nvSpPr>
          <p:cNvPr id="1049628"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0"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2"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4"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6"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数字化考试在员工培训和技能评估中的应用</a:t>
            </a:r>
            <a:endParaRPr altLang="en-US" sz="1400" lang="zh-CN" spc="150">
              <a:solidFill>
                <a:schemeClr val="tx1"/>
              </a:solidFill>
              <a:effectLst/>
              <a:latin typeface="+mn-ea"/>
              <a:sym typeface="+mn-ea"/>
            </a:endParaRPr>
          </a:p>
        </p:txBody>
      </p:sp>
      <p:sp>
        <p:nvSpPr>
          <p:cNvPr id="1049638"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数字化考试在企业内部考核中的应用</a:t>
            </a:r>
            <a:endParaRPr altLang="en-US" dirty="0" sz="1400" lang="zh-CN" spc="150">
              <a:solidFill>
                <a:schemeClr val="tx1"/>
              </a:solidFill>
              <a:effectLst/>
              <a:latin typeface="+mn-ea"/>
              <a:sym typeface="+mn-ea"/>
            </a:endParaRPr>
          </a:p>
        </p:txBody>
      </p:sp>
      <p:sp>
        <p:nvSpPr>
          <p:cNvPr id="1049640"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数字化考试在企业招聘和选拔中的应用</a:t>
            </a:r>
            <a:endParaRPr altLang="en-US" sz="1400" lang="zh-CN" spc="150">
              <a:solidFill>
                <a:schemeClr val="tx1"/>
              </a:solidFill>
              <a:effectLst/>
              <a:latin typeface="+mn-ea"/>
              <a:sym typeface="+mn-ea"/>
            </a:endParaRPr>
          </a:p>
        </p:txBody>
      </p:sp>
      <p:sp>
        <p:nvSpPr>
          <p:cNvPr id="1049642"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数字化考试在企业绩效评估中的应用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6" name="文本占位符 1"/>
          <p:cNvSpPr>
            <a:spLocks noGrp="1"/>
          </p:cNvSpPr>
          <p:nvPr>
            <p:ph type="body" idx="2"/>
            <p:custDataLst>
              <p:tags r:id="rId1"/>
            </p:custDataLst>
          </p:nvPr>
        </p:nvSpPr>
        <p:spPr/>
        <p:txBody>
          <a:bodyPr/>
          <a:p>
            <a:r>
              <a:rPr altLang="en-US" lang="zh-CN"/>
              <a:t>Part Five</a:t>
            </a:r>
            <a:endParaRPr altLang="en-US" lang="zh-CN"/>
          </a:p>
        </p:txBody>
      </p:sp>
      <p:sp>
        <p:nvSpPr>
          <p:cNvPr id="1049678" name="标题 3"/>
          <p:cNvSpPr>
            <a:spLocks noGrp="1"/>
          </p:cNvSpPr>
          <p:nvPr>
            <p:ph type="title" idx="1"/>
            <p:custDataLst>
              <p:tags r:id="rId2"/>
            </p:custDataLst>
          </p:nvPr>
        </p:nvSpPr>
        <p:spPr/>
        <p:txBody>
          <a:bodyPr/>
          <a:p>
            <a:r>
              <a:rPr altLang="en-US" lang="zh-CN"/>
              <a:t>数字化考试的挑战与对策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40" name="标题 1"/>
          <p:cNvSpPr>
            <a:spLocks noGrp="1"/>
          </p:cNvSpPr>
          <p:nvPr>
            <p:ph type="title" idx="2"/>
          </p:nvPr>
        </p:nvSpPr>
        <p:spPr/>
        <p:txBody>
          <a:bodyPr/>
          <a:p>
            <a:r>
              <a:rPr altLang="en-US" lang="zh-CN"/>
              <a:t>技术难题及解决方案</a:t>
            </a:r>
            <a:endParaRPr altLang="en-US" lang="zh-CN"/>
          </a:p>
        </p:txBody>
      </p:sp>
      <p:sp>
        <p:nvSpPr>
          <p:cNvPr id="1049742"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4"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6"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8"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0"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解决方案：采用加密技术、防火墙、入侵检测系统等技术手段，确保考试数据的安全性和完整性</a:t>
            </a:r>
            <a:endParaRPr altLang="en-US" sz="1400" lang="zh-CN" spc="150">
              <a:solidFill>
                <a:schemeClr val="tx1"/>
              </a:solidFill>
              <a:effectLst/>
              <a:latin typeface="+mn-ea"/>
              <a:sym typeface="+mn-ea"/>
            </a:endParaRPr>
          </a:p>
        </p:txBody>
      </p:sp>
      <p:sp>
        <p:nvSpPr>
          <p:cNvPr id="1049752"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考试安全技术难题：如何确保考试过程中的数据传输、存储和防作弊等方面的安全</a:t>
            </a:r>
            <a:endParaRPr altLang="en-US" dirty="0" sz="1400" lang="zh-CN" spc="150">
              <a:solidFill>
                <a:schemeClr val="tx1"/>
              </a:solidFill>
              <a:effectLst/>
              <a:latin typeface="+mn-ea"/>
              <a:sym typeface="+mn-ea"/>
            </a:endParaRPr>
          </a:p>
        </p:txBody>
      </p:sp>
      <p:sp>
        <p:nvSpPr>
          <p:cNvPr id="1049754"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考试管理技术难题：如何实现考试过程的自动化和智能化管理</a:t>
            </a:r>
            <a:endParaRPr altLang="en-US" sz="1400" lang="zh-CN" spc="150">
              <a:solidFill>
                <a:schemeClr val="tx1"/>
              </a:solidFill>
              <a:effectLst/>
              <a:latin typeface="+mn-ea"/>
              <a:sym typeface="+mn-ea"/>
            </a:endParaRPr>
          </a:p>
        </p:txBody>
      </p:sp>
      <p:sp>
        <p:nvSpPr>
          <p:cNvPr id="1049756"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解决方案：采用人工智能、大数据等技术手段，实现考试报名、考试安排、试卷生成、自动阅卷等环节的自动化和智能化管理</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90" name="标题 1"/>
          <p:cNvSpPr>
            <a:spLocks noGrp="1"/>
          </p:cNvSpPr>
          <p:nvPr>
            <p:ph type="title" idx="2"/>
          </p:nvPr>
        </p:nvSpPr>
        <p:spPr/>
        <p:txBody>
          <a:bodyPr/>
          <a:p>
            <a:r>
              <a:rPr altLang="en-US" lang="zh-CN"/>
              <a:t>监考人员培训及管理方案</a:t>
            </a:r>
            <a:endParaRPr altLang="en-US" lang="zh-CN"/>
          </a:p>
        </p:txBody>
      </p:sp>
      <p:sp>
        <p:nvSpPr>
          <p:cNvPr id="1049792"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4"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培训内容：数字化考试系统的使用、监考技巧、应对突发情况等</a:t>
            </a:r>
            <a:endParaRPr altLang="en-US" dirty="0" sz="2000" lang="zh-CN" spc="150">
              <a:solidFill>
                <a:schemeClr val="tx1">
                  <a:lumMod val="75000"/>
                  <a:lumOff val="25000"/>
                </a:schemeClr>
              </a:solidFill>
              <a:latin typeface="+mn-ea"/>
              <a:sym typeface="+mn-ea"/>
            </a:endParaRPr>
          </a:p>
        </p:txBody>
      </p:sp>
      <p:sp>
        <p:nvSpPr>
          <p:cNvPr id="1049796"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8"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0"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培训方式：线上培训、线下培训相结合</a:t>
            </a:r>
            <a:endParaRPr altLang="en-US" dirty="0" sz="2000" lang="zh-CN" spc="150">
              <a:solidFill>
                <a:schemeClr val="tx1">
                  <a:lumMod val="75000"/>
                  <a:lumOff val="25000"/>
                </a:schemeClr>
              </a:solidFill>
              <a:latin typeface="+mn-ea"/>
              <a:sym typeface="+mn-ea"/>
            </a:endParaRPr>
          </a:p>
        </p:txBody>
      </p:sp>
      <p:sp>
        <p:nvSpPr>
          <p:cNvPr id="1049802"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4"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6"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培训周期：根据实际情况确定，一般不少于一周</a:t>
            </a:r>
            <a:endParaRPr altLang="en-US" dirty="0" sz="2000" lang="zh-CN" spc="150">
              <a:solidFill>
                <a:schemeClr val="tx1">
                  <a:lumMod val="75000"/>
                  <a:lumOff val="25000"/>
                </a:schemeClr>
              </a:solidFill>
              <a:latin typeface="+mn-ea"/>
              <a:sym typeface="+mn-ea"/>
            </a:endParaRPr>
          </a:p>
        </p:txBody>
      </p:sp>
      <p:sp>
        <p:nvSpPr>
          <p:cNvPr id="1049808"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0"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2"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管理方案：建立监考人员档案、定期考核、奖惩制度等</a:t>
            </a:r>
            <a:endParaRPr altLang="en-US" dirty="0" sz="2000" lang="zh-CN" spc="150">
              <a:solidFill>
                <a:schemeClr val="tx1">
                  <a:lumMod val="75000"/>
                  <a:lumOff val="25000"/>
                </a:schemeClr>
              </a:solidFill>
              <a:latin typeface="+mn-ea"/>
              <a:sym typeface="+mn-ea"/>
            </a:endParaRPr>
          </a:p>
        </p:txBody>
      </p:sp>
      <p:sp>
        <p:nvSpPr>
          <p:cNvPr id="1049814"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48" name="标题 1"/>
          <p:cNvSpPr>
            <a:spLocks noGrp="1"/>
          </p:cNvSpPr>
          <p:nvPr>
            <p:ph type="title" idx="2"/>
          </p:nvPr>
        </p:nvSpPr>
        <p:spPr/>
        <p:txBody>
          <a:bodyPr/>
          <a:p>
            <a:r>
              <a:rPr altLang="en-US" lang="zh-CN"/>
              <a:t>应对突发情况的预案</a:t>
            </a:r>
            <a:endParaRPr altLang="en-US" lang="zh-CN"/>
          </a:p>
        </p:txBody>
      </p:sp>
      <p:sp>
        <p:nvSpPr>
          <p:cNvPr id="1049850"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2"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4"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6"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4"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考试系统故障：建立备用考试系统，确保考生能够继续考试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考试数据丢失：定期备份考试数据，确保数据安全可靠</a:t>
            </a:r>
            <a:endParaRPr dirty="0" sz="2000" err="1">
              <a:solidFill>
                <a:schemeClr val="tx1">
                  <a:lumMod val="75000"/>
                  <a:lumOff val="25000"/>
                </a:schemeClr>
              </a:solidFill>
              <a:latin typeface="+mn-ea"/>
              <a:ea typeface="+mn-ea"/>
              <a:cs typeface="+mn-ea"/>
              <a:sym typeface="+mn-lt"/>
            </a:endParaRPr>
          </a:p>
        </p:txBody>
      </p:sp>
      <p:sp>
        <p:nvSpPr>
          <p:cNvPr id="1049870"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76"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8"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考试作弊行为：采用技术手段监测作弊行为，并及时采取相应措施</a:t>
            </a:r>
            <a:endParaRPr dirty="0" sz="2000" err="1">
              <a:solidFill>
                <a:schemeClr val="tx1">
                  <a:lumMod val="75000"/>
                  <a:lumOff val="25000"/>
                </a:schemeClr>
              </a:solidFill>
              <a:latin typeface="+mn-ea"/>
              <a:ea typeface="+mn-ea"/>
              <a:cs typeface="+mn-ea"/>
              <a:sym typeface="+mn-lt"/>
            </a:endParaRPr>
          </a:p>
        </p:txBody>
      </p:sp>
      <p:sp>
        <p:nvSpPr>
          <p:cNvPr id="10498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网络中断：提供备用网络连接，确保考生能够正常提交答案</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22" name="文本占位符 1"/>
          <p:cNvSpPr>
            <a:spLocks noGrp="1"/>
          </p:cNvSpPr>
          <p:nvPr>
            <p:ph type="body" idx="2"/>
            <p:custDataLst>
              <p:tags r:id="rId1"/>
            </p:custDataLst>
          </p:nvPr>
        </p:nvSpPr>
        <p:spPr/>
        <p:txBody>
          <a:bodyPr/>
          <a:p>
            <a:r>
              <a:rPr altLang="en-US" lang="zh-CN"/>
              <a:t>Part Six</a:t>
            </a:r>
            <a:endParaRPr altLang="en-US" lang="zh-CN"/>
          </a:p>
        </p:txBody>
      </p:sp>
      <p:sp>
        <p:nvSpPr>
          <p:cNvPr id="1049924" name="标题 3"/>
          <p:cNvSpPr>
            <a:spLocks noGrp="1"/>
          </p:cNvSpPr>
          <p:nvPr>
            <p:ph type="title" idx="1"/>
            <p:custDataLst>
              <p:tags r:id="rId2"/>
            </p:custDataLst>
          </p:nvPr>
        </p:nvSpPr>
        <p:spPr/>
        <p:txBody>
          <a:bodyPr/>
          <a:p>
            <a:r>
              <a:rPr altLang="en-US" lang="zh-CN"/>
              <a:t>未来数字化考试的发展趋势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86" name="标题 1"/>
          <p:cNvSpPr>
            <a:spLocks noGrp="1"/>
          </p:cNvSpPr>
          <p:nvPr>
            <p:ph type="title" idx="2"/>
          </p:nvPr>
        </p:nvSpPr>
        <p:spPr/>
        <p:txBody>
          <a:bodyPr/>
          <a:p>
            <a:r>
              <a:rPr altLang="en-US" lang="zh-CN"/>
              <a:t>智能化监考技术应用</a:t>
            </a:r>
            <a:endParaRPr altLang="en-US" lang="zh-CN"/>
          </a:p>
        </p:txBody>
      </p:sp>
      <p:sp>
        <p:nvSpPr>
          <p:cNvPr id="1049988"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4"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6"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人工智能技术：用于实时监测考生行为，识别异常情况</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身份验证：采用生物识别技术，确保考生身份真实有效</a:t>
            </a:r>
            <a:endParaRPr dirty="0" sz="2000" err="1">
              <a:solidFill>
                <a:schemeClr val="tx1">
                  <a:lumMod val="75000"/>
                  <a:lumOff val="25000"/>
                </a:schemeClr>
              </a:solidFill>
              <a:latin typeface="+mn-ea"/>
              <a:ea typeface="+mn-ea"/>
              <a:cs typeface="+mn-ea"/>
              <a:sym typeface="+mn-lt"/>
            </a:endParaRPr>
          </a:p>
        </p:txBody>
      </p:sp>
      <p:sp>
        <p:nvSpPr>
          <p:cNvPr id="1050008"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14"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2"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防作弊系统：利用大数据和云计算技术，实时监测和分析考生的答题情况，及时发现作弊行为</a:t>
            </a:r>
            <a:endParaRPr dirty="0" sz="2000" err="1">
              <a:solidFill>
                <a:schemeClr val="tx1">
                  <a:lumMod val="75000"/>
                  <a:lumOff val="25000"/>
                </a:schemeClr>
              </a:solidFill>
              <a:latin typeface="+mn-ea"/>
              <a:ea typeface="+mn-ea"/>
              <a:cs typeface="+mn-ea"/>
              <a:sym typeface="+mn-lt"/>
            </a:endParaRPr>
          </a:p>
        </p:txBody>
      </p:sp>
      <p:sp>
        <p:nvSpPr>
          <p:cNvPr id="10500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视频监控：对考场进行全方位、无死角监控，确保考试公正</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60" name="标题 1"/>
          <p:cNvSpPr>
            <a:spLocks noGrp="1"/>
          </p:cNvSpPr>
          <p:nvPr>
            <p:ph type="title" idx="2"/>
          </p:nvPr>
        </p:nvSpPr>
        <p:spPr/>
        <p:txBody>
          <a:bodyPr/>
          <a:p>
            <a:r>
              <a:rPr altLang="en-US" lang="zh-CN"/>
              <a:t>多元化考试形式创新</a:t>
            </a:r>
            <a:endParaRPr altLang="en-US" lang="zh-CN"/>
          </a:p>
        </p:txBody>
      </p:sp>
      <p:sp>
        <p:nvSpPr>
          <p:cNvPr id="1050062"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64"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线上考试与线下考试相结合</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68"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70"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考试形式多样化，如面试、作品评估等</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074"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76"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利用人工智能技术实现自动化评分</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78"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0"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82"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4"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建立完善的数字化考试平台，提高考试效率与安全性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18" name="标题 1"/>
          <p:cNvSpPr>
            <a:spLocks noGrp="1"/>
          </p:cNvSpPr>
          <p:nvPr>
            <p:ph type="title" idx="2"/>
          </p:nvPr>
        </p:nvSpPr>
        <p:spPr/>
        <p:txBody>
          <a:bodyPr/>
          <a:p>
            <a:r>
              <a:rPr altLang="en-US" lang="zh-CN"/>
              <a:t>跨地域考试合作与资源共享</a:t>
            </a:r>
            <a:endParaRPr altLang="en-US" lang="zh-CN"/>
          </a:p>
        </p:txBody>
      </p:sp>
      <p:sp>
        <p:nvSpPr>
          <p:cNvPr id="1050120"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2"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4"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跨地域考试合作：不同地区、不同学校之间的考试合作，实现资源共享和优势互补</a:t>
            </a:r>
            <a:endParaRPr altLang="en-US" dirty="0" sz="2000" lang="zh-CN" spc="150">
              <a:solidFill>
                <a:schemeClr val="tx1">
                  <a:lumMod val="85000"/>
                  <a:lumOff val="15000"/>
                </a:schemeClr>
              </a:solidFill>
              <a:latin typeface="+mn-ea"/>
              <a:sym typeface="+mn-ea"/>
            </a:endParaRPr>
          </a:p>
        </p:txBody>
      </p:sp>
      <p:sp>
        <p:nvSpPr>
          <p:cNvPr id="1050126"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8"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0"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资源共享：考试资源的共享，包括试题库、考试系统、监考设备等，提高资源利用效率和考试安全性</a:t>
            </a:r>
            <a:endParaRPr altLang="en-US" dirty="0" sz="2000" lang="zh-CN" spc="150">
              <a:solidFill>
                <a:schemeClr val="tx1">
                  <a:lumMod val="85000"/>
                  <a:lumOff val="15000"/>
                </a:schemeClr>
              </a:solidFill>
              <a:latin typeface="+mn-ea"/>
              <a:sym typeface="+mn-ea"/>
            </a:endParaRPr>
          </a:p>
        </p:txBody>
      </p:sp>
      <p:sp>
        <p:nvSpPr>
          <p:cNvPr id="1050132"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4"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6"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技术支持：数字化考试技术的发展为跨地域考试合作和资源共享提供了技术支持，包括云计算、大数据、人工智能等</a:t>
            </a:r>
            <a:endParaRPr altLang="en-US" dirty="0" sz="2000" lang="zh-CN" spc="150">
              <a:solidFill>
                <a:schemeClr val="tx1">
                  <a:lumMod val="85000"/>
                  <a:lumOff val="15000"/>
                </a:schemeClr>
              </a:solidFill>
              <a:latin typeface="+mn-ea"/>
              <a:sym typeface="+mn-ea"/>
            </a:endParaRPr>
          </a:p>
        </p:txBody>
      </p:sp>
      <p:sp>
        <p:nvSpPr>
          <p:cNvPr id="1050138"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0"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2"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政策推动：政府政策的推动和支持，为跨地域考试合作和资源共享提供了政策保障和推动力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76" name="标题 2"/>
          <p:cNvSpPr>
            <a:spLocks noGrp="1"/>
          </p:cNvSpPr>
          <p:nvPr>
            <p:ph type="title" idx="8"/>
            <p:custDataLst>
              <p:tags r:id="rId1"/>
            </p:custDataLst>
          </p:nvPr>
        </p:nvSpPr>
        <p:spPr/>
        <p:txBody>
          <a:bodyPr/>
          <a:p>
            <a:r>
              <a:rPr altLang="en-US" lang="zh-CN"/>
              <a:t>THANKS</a:t>
            </a:r>
            <a:endParaRPr altLang="en-US" lang="zh-CN"/>
          </a:p>
        </p:txBody>
      </p:sp>
      <p:sp>
        <p:nvSpPr>
          <p:cNvPr id="1050178" name="文本占位符 3"/>
          <p:cNvSpPr>
            <a:spLocks noGrp="1"/>
          </p:cNvSpPr>
          <p:nvPr>
            <p:ph type="body" idx="4"/>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6*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6*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6*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6*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6*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6*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6*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9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79.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1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57.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00.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4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47.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2023-12-15T19:15:39Z</dcterms:created>
  <dcterms:modified xsi:type="dcterms:W3CDTF">2023-12-15T19:15:39Z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e7b86331a86b4050b9910eaa52d66511_21</vt:lpwstr>
  </property>
</Properties>
</file>