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350" r:id="rId1"/>
    <p:sldMasterId id="2147484387" r:id="rId2"/>
  </p:sldMasterIdLst>
  <p:notesMasterIdLst>
    <p:notesMasterId r:id="rId3"/>
  </p:notesMasterIdLst>
  <p:sldIdLst>
    <p:sldId id="568" r:id="rId4"/>
    <p:sldId id="573" r:id="rId5"/>
    <p:sldId id="577" r:id="rId6"/>
    <p:sldId id="580" r:id="rId7"/>
    <p:sldId id="586" r:id="rId9"/>
    <p:sldId id="589" r:id="rId10"/>
    <p:sldId id="592" r:id="rId11"/>
    <p:sldId id="595" r:id="rId12"/>
    <p:sldId id="601" r:id="rId14"/>
    <p:sldId id="604" r:id="rId15"/>
    <p:sldId id="607" r:id="rId16"/>
    <p:sldId id="610" r:id="rId17"/>
    <p:sldId id="613" r:id="rId18"/>
    <p:sldId id="616" r:id="rId19"/>
    <p:sldId id="622" r:id="rId21"/>
    <p:sldId id="625" r:id="rId22"/>
    <p:sldId id="628" r:id="rId23"/>
    <p:sldId id="631" r:id="rId24"/>
    <p:sldId id="634" r:id="rId25"/>
    <p:sldId id="640" r:id="rId27"/>
    <p:sldId id="643" r:id="rId28"/>
    <p:sldId id="646" r:id="rId29"/>
    <p:sldId id="649" r:id="rId30"/>
    <p:sldId id="652" r:id="rId31"/>
    <p:sldId id="658" r:id="rId33"/>
    <p:sldId id="661" r:id="rId34"/>
    <p:sldId id="664" r:id="rId35"/>
    <p:sldId id="667" r:id="rId36"/>
    <p:sldId id="670" r:id="rId37"/>
    <p:sldId id="673" r:id="rId38"/>
    <p:sldId id="679" r:id="rId40"/>
    <p:sldId id="682" r:id="rId41"/>
    <p:sldId id="685"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351" r:id="rId1"/>
    <p:sldLayoutId id="2147484352" r:id="rId2"/>
    <p:sldLayoutId id="2147484353" r:id="rId3"/>
    <p:sldLayoutId id="2147484354" r:id="rId4"/>
    <p:sldLayoutId id="2147484355" r:id="rId5"/>
    <p:sldLayoutId id="2147484356" r:id="rId6"/>
    <p:sldLayoutId id="2147484357" r:id="rId7"/>
    <p:sldLayoutId id="2147484358" r:id="rId8"/>
    <p:sldLayoutId id="2147484359" r:id="rId9"/>
    <p:sldLayoutId id="2147484360" r:id="rId10"/>
    <p:sldLayoutId id="214748436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388" r:id="rId1"/>
    <p:sldLayoutId id="2147484389" r:id="rId2"/>
    <p:sldLayoutId id="2147484390" r:id="rId3"/>
    <p:sldLayoutId id="2147484391" r:id="rId4"/>
    <p:sldLayoutId id="2147484392" r:id="rId5"/>
    <p:sldLayoutId id="2147484393" r:id="rId6"/>
    <p:sldLayoutId id="2147484394" r:id="rId7"/>
    <p:sldLayoutId id="2147484395" r:id="rId8"/>
    <p:sldLayoutId id="2147484396" r:id="rId9"/>
    <p:sldLayoutId id="2147484397" r:id="rId10"/>
    <p:sldLayoutId id="214748439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tags" Target="../tags/tag315.xml"/><Relationship Id="rId14" Type="http://schemas.openxmlformats.org/officeDocument/2006/relationships/tags" Target="../tags/tag316.xml"/><Relationship Id="rId15" Type="http://schemas.openxmlformats.org/officeDocument/2006/relationships/tags" Target="../tags/tag317.xml"/><Relationship Id="rId1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tags" Target="../tags/tag390.xml"/><Relationship Id="rId10" Type="http://schemas.openxmlformats.org/officeDocument/2006/relationships/tags" Target="../tags/tag391.xml"/><Relationship Id="rId11" Type="http://schemas.openxmlformats.org/officeDocument/2006/relationships/tags" Target="../tags/tag392.xml"/><Relationship Id="rId12" Type="http://schemas.openxmlformats.org/officeDocument/2006/relationships/tags" Target="../tags/tag393.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tags" Target="../tags/tag398.xml"/><Relationship Id="rId6" Type="http://schemas.openxmlformats.org/officeDocument/2006/relationships/tags" Target="../tags/tag399.xml"/><Relationship Id="rId7" Type="http://schemas.openxmlformats.org/officeDocument/2006/relationships/tags" Target="../tags/tag400.xml"/><Relationship Id="rId8" Type="http://schemas.openxmlformats.org/officeDocument/2006/relationships/tags" Target="../tags/tag401.xml"/><Relationship Id="rId9" Type="http://schemas.openxmlformats.org/officeDocument/2006/relationships/tags" Target="../tags/tag402.xml"/><Relationship Id="rId10" Type="http://schemas.openxmlformats.org/officeDocument/2006/relationships/tags" Target="../tags/tag403.xml"/><Relationship Id="rId11" Type="http://schemas.openxmlformats.org/officeDocument/2006/relationships/tags" Target="../tags/tag404.xml"/><Relationship Id="rId12" Type="http://schemas.openxmlformats.org/officeDocument/2006/relationships/tags" Target="../tags/tag405.xml"/><Relationship Id="rId13" Type="http://schemas.openxmlformats.org/officeDocument/2006/relationships/tags" Target="../tags/tag406.xml"/><Relationship Id="rId14" Type="http://schemas.openxmlformats.org/officeDocument/2006/relationships/tags" Target="../tags/tag407.xml"/><Relationship Id="rId15" Type="http://schemas.openxmlformats.org/officeDocument/2006/relationships/tags" Target="../tags/tag408.xml"/><Relationship Id="rId16" Type="http://schemas.openxmlformats.org/officeDocument/2006/relationships/tags" Target="../tags/tag409.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tags" Target="../tags/tag416.xml"/><Relationship Id="rId5" Type="http://schemas.openxmlformats.org/officeDocument/2006/relationships/tags" Target="../tags/tag417.xml"/><Relationship Id="rId6" Type="http://schemas.openxmlformats.org/officeDocument/2006/relationships/tags" Target="../tags/tag418.xml"/><Relationship Id="rId7" Type="http://schemas.openxmlformats.org/officeDocument/2006/relationships/tags" Target="../tags/tag419.xml"/><Relationship Id="rId8" Type="http://schemas.openxmlformats.org/officeDocument/2006/relationships/tags" Target="../tags/tag420.xml"/><Relationship Id="rId9" Type="http://schemas.openxmlformats.org/officeDocument/2006/relationships/tags" Target="../tags/tag421.xml"/><Relationship Id="rId10" Type="http://schemas.openxmlformats.org/officeDocument/2006/relationships/tags" Target="../tags/tag422.xml"/><Relationship Id="rId11" Type="http://schemas.openxmlformats.org/officeDocument/2006/relationships/tags" Target="../tags/tag423.xml"/><Relationship Id="rId12" Type="http://schemas.openxmlformats.org/officeDocument/2006/relationships/tags" Target="../tags/tag424.xml"/><Relationship Id="rId13" Type="http://schemas.openxmlformats.org/officeDocument/2006/relationships/tags" Target="../tags/tag425.xml"/><Relationship Id="rId14" Type="http://schemas.openxmlformats.org/officeDocument/2006/relationships/tags" Target="../tags/tag426.xml"/><Relationship Id="rId1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tags" Target="../tags/tag430.xml"/><Relationship Id="rId5" Type="http://schemas.openxmlformats.org/officeDocument/2006/relationships/tags" Target="../tags/tag431.xml"/><Relationship Id="rId6" Type="http://schemas.openxmlformats.org/officeDocument/2006/relationships/tags" Target="../tags/tag432.xml"/><Relationship Id="rId7" Type="http://schemas.openxmlformats.org/officeDocument/2006/relationships/tags" Target="../tags/tag433.xml"/><Relationship Id="rId8" Type="http://schemas.openxmlformats.org/officeDocument/2006/relationships/tags" Target="../tags/tag434.xml"/><Relationship Id="rId9" Type="http://schemas.openxmlformats.org/officeDocument/2006/relationships/tags" Target="../tags/tag435.xml"/><Relationship Id="rId10" Type="http://schemas.openxmlformats.org/officeDocument/2006/relationships/tags" Target="../tags/tag436.xml"/><Relationship Id="rId11" Type="http://schemas.openxmlformats.org/officeDocument/2006/relationships/tags" Target="../tags/tag437.xml"/><Relationship Id="rId12" Type="http://schemas.openxmlformats.org/officeDocument/2006/relationships/tags" Target="../tags/tag438.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tags" Target="../tags/tag440.xml"/><Relationship Id="rId3" Type="http://schemas.openxmlformats.org/officeDocument/2006/relationships/tags" Target="../tags/tag44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利用大数据技术优化校园管理决策</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添加目录标题</a:t>
            </a:r>
            <a:endParaRPr altLang="en-US" dirty="0" sz="19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引言</a:t>
            </a:r>
            <a:endParaRPr altLang="en-US" dirty="0" sz="19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大数据技术在校园管理中的应用</a:t>
            </a:r>
            <a:endParaRPr altLang="en-US" dirty="0" sz="19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大数据技术对校园管理决策的优化</a:t>
            </a:r>
            <a:endParaRPr altLang="en-US" dirty="0" sz="19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1900" lang="zh-CN">
                <a:solidFill>
                  <a:schemeClr val="lt1"/>
                </a:solidFill>
                <a:latin typeface="+mj-ea"/>
                <a:ea typeface="+mj-ea"/>
                <a:cs typeface="MiSans Normal" panose="00000500000000000000" charset="-122"/>
                <a:sym typeface="+mn-ea"/>
              </a:rPr>
              <a:t>大数据技术优化校园管理决策的案例分析</a:t>
            </a:r>
            <a:endParaRPr altLang="en-US" dirty="0" sz="19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84167"/>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大数据技术优化校园管理决策面临的挑战和对策</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p>
            <a:r>
              <a:rPr altLang="en-US" dirty="0" lang="zh-CN"/>
              <a:t>引言</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0625"/>
          </a:bodyPr>
          <a:p>
            <a:r>
              <a:rPr altLang="en-US" lang="zh-CN"/>
              <a:t>大数据技术的定义和特点</a:t>
            </a:r>
            <a:endParaRPr altLang="en-US" lang="zh-CN"/>
          </a:p>
        </p:txBody>
      </p:sp>
      <p:sp>
        <p:nvSpPr>
          <p:cNvPr id="1049216" name="内容占位符 2"/>
          <p:cNvSpPr>
            <a:spLocks noGrp="1"/>
          </p:cNvSpPr>
          <p:nvPr>
            <p:ph idx="2"/>
          </p:nvPr>
        </p:nvSpPr>
        <p:spPr/>
        <p:txBody>
          <a:bodyPr>
            <a:normAutofit fontScale="73750" lnSpcReduction="10000"/>
          </a:bodyPr>
          <a:p>
            <a:r>
              <a:rPr altLang="en-US" lang="zh-CN"/>
              <a:t>大数据技术的定义：大数据技术是指处理海量、复杂、多样化数据集的技术和方法，包括数据采集、存储、处理、分析和可视化等方面。</a:t>
            </a:r>
            <a:endParaRPr altLang="en-US" lang="zh-CN"/>
          </a:p>
          <a:p>
            <a:r>
              <a:rPr altLang="en-US" lang="zh-CN"/>
              <a:t>大数据技术的特点：大数据技术具有数据量大、处理速度快、数据种类多、价值密度低等特点，能够实现对海量数据的快速处理和分析，挖掘数据中的潜在价值。  以下是用户提供的信息和标题： 我正在写一份主题为“利用大数据技术优化校园管理决策”的PPT,现在准备介绍“引言”,请帮我生成“校园管理决策面临的挑战”为标题的内容 校园管理决策面临的挑战</a:t>
            </a:r>
            <a:endParaRPr altLang="en-US" lang="zh-CN"/>
          </a:p>
          <a:p>
            <a:pPr lvl="1"/>
            <a:r>
              <a:rPr altLang="en-US" lang="zh-CN"/>
              <a:t>以下是用户提供的信息和标题：</a:t>
            </a:r>
            <a:endParaRPr altLang="en-US" lang="zh-CN"/>
          </a:p>
          <a:p>
            <a:pPr lvl="1"/>
            <a:r>
              <a:rPr altLang="en-US" lang="zh-CN"/>
              <a:t>我正在写一份主题为“利用大数据技术优化校园管理决策”的PPT,现在准备介绍“引言”,请帮我生成“校园管理决策面临的挑战”为标题的内容</a:t>
            </a:r>
            <a:endParaRPr altLang="en-US" lang="zh-CN"/>
          </a:p>
          <a:p>
            <a:pPr lvl="1"/>
            <a:r>
              <a:rPr altLang="en-US" lang="zh-CN"/>
              <a:t>校园管理决策面临的挑战</a:t>
            </a:r>
            <a:endParaRPr altLang="en-US" lang="zh-CN"/>
          </a:p>
          <a:p>
            <a:r>
              <a:rPr altLang="en-US" lang="zh-CN"/>
              <a:t>数据量巨大：校园内产生的数据量庞大，包括学生信息、教学信息、设备信息等，需要高效的数据处理和分析技术。</a:t>
            </a:r>
            <a:endParaRPr altLang="en-US" lang="zh-CN"/>
          </a:p>
          <a:p>
            <a:r>
              <a:rPr altLang="en-US" lang="zh-CN"/>
              <a:t>数据类型多样：校园内的数据类型多样，包括结构化数据、非结构化数据等，需要采用不同的数据处理和分析方法。</a:t>
            </a:r>
            <a:endParaRPr altLang="en-US" lang="zh-CN"/>
          </a:p>
          <a:p>
            <a:r>
              <a:rPr altLang="en-US" lang="zh-CN"/>
              <a:t>决策时效性要求高：校园管理决策需要及时响应和处理各种问题，需要快速的数据处理和分析能力。</a:t>
            </a:r>
            <a:endParaRPr altLang="en-US" lang="zh-CN"/>
          </a:p>
          <a:p>
            <a:r>
              <a:rPr altLang="en-US" lang="zh-CN"/>
              <a:t>决策需要智能化支持：校园管理决策需要基于数据分析和挖掘的结果，需要智能化决策支持系统的支持。</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74" name="标题 1"/>
          <p:cNvSpPr>
            <a:spLocks noGrp="1"/>
          </p:cNvSpPr>
          <p:nvPr>
            <p:ph type="title" idx="3"/>
          </p:nvPr>
        </p:nvSpPr>
        <p:spPr/>
        <p:txBody>
          <a:bodyPr>
            <a:normAutofit fontScale="96875"/>
          </a:bodyPr>
          <a:p>
            <a:r>
              <a:rPr altLang="en-US" lang="zh-CN"/>
              <a:t>校园管理决策的重要性</a:t>
            </a:r>
            <a:endParaRPr altLang="en-US" lang="zh-CN"/>
          </a:p>
        </p:txBody>
      </p:sp>
      <p:sp>
        <p:nvSpPr>
          <p:cNvPr id="104927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提高管理效率：通过数据共享和自动化管理，减少人工干预和重复性工作，提高管理效率。</a:t>
            </a:r>
            <a:endParaRPr altLang="en-US" sz="1400" lang="zh-CN" spc="150">
              <a:solidFill>
                <a:schemeClr val="tx1"/>
              </a:solidFill>
              <a:effectLst/>
              <a:latin typeface="+mn-ea"/>
              <a:sym typeface="+mn-ea"/>
            </a:endParaRPr>
          </a:p>
        </p:txBody>
      </p:sp>
      <p:sp>
        <p:nvSpPr>
          <p:cNvPr id="104928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提升教育质量：通过数据分析和预测，优化教学计划和资源配置，提高教育质量。</a:t>
            </a:r>
            <a:endParaRPr altLang="en-US" dirty="0" sz="1400" lang="zh-CN" spc="150">
              <a:solidFill>
                <a:schemeClr val="tx1"/>
              </a:solidFill>
              <a:effectLst/>
              <a:latin typeface="+mn-ea"/>
              <a:sym typeface="+mn-ea"/>
            </a:endParaRPr>
          </a:p>
        </p:txBody>
      </p:sp>
      <p:sp>
        <p:nvSpPr>
          <p:cNvPr id="104928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增强决策科学性：通过数据挖掘和分析，发现潜在问题和趋势，为决策提供科学依据。</a:t>
            </a:r>
            <a:endParaRPr altLang="en-US" sz="1400" lang="zh-CN" spc="150">
              <a:solidFill>
                <a:schemeClr val="tx1"/>
              </a:solidFill>
              <a:effectLst/>
              <a:latin typeface="+mn-ea"/>
              <a:sym typeface="+mn-ea"/>
            </a:endParaRPr>
          </a:p>
        </p:txBody>
      </p:sp>
      <p:sp>
        <p:nvSpPr>
          <p:cNvPr id="104929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促进学校发展：通过数据分析和预测，发现新的机遇和挑战，为学校的发展提供有力支持。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48" name="标题 1"/>
          <p:cNvSpPr>
            <a:spLocks noGrp="1"/>
          </p:cNvSpPr>
          <p:nvPr>
            <p:ph type="title" idx="3"/>
          </p:nvPr>
        </p:nvSpPr>
        <p:spPr/>
        <p:txBody>
          <a:bodyPr>
            <a:normAutofit fontScale="96875"/>
          </a:bodyPr>
          <a:p>
            <a:r>
              <a:rPr altLang="en-US" lang="zh-CN"/>
              <a:t>大数据技术对校园管理决策的影响</a:t>
            </a:r>
            <a:endParaRPr altLang="en-US" lang="zh-CN"/>
          </a:p>
        </p:txBody>
      </p:sp>
      <p:sp>
        <p:nvSpPr>
          <p:cNvPr id="104935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8" name="文本框 3"/>
          <p:cNvSpPr txBox="1"/>
          <p:nvPr>
            <p:custDataLst>
              <p:tags r:id="rId5"/>
            </p:custDataLst>
          </p:nvPr>
        </p:nvSpPr>
        <p:spPr>
          <a:xfrm>
            <a:off x="3159565"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大数据技术的优势：大数据技术能够收集、处理和分析海量数据，为校园管理决策提供更加准确、全面和及时的信息。</a:t>
            </a:r>
            <a:endParaRPr altLang="en-US" sz="1400" lang="zh-CN" spc="150">
              <a:solidFill>
                <a:schemeClr val="tx1"/>
              </a:solidFill>
              <a:effectLst/>
              <a:latin typeface="+mn-ea"/>
              <a:sym typeface="+mn-ea"/>
            </a:endParaRPr>
          </a:p>
        </p:txBody>
      </p:sp>
      <p:sp>
        <p:nvSpPr>
          <p:cNvPr id="104936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引言：随着大数据技术的不断发展，其在校园管理决策中的应用也越来越广泛。</a:t>
            </a:r>
            <a:endParaRPr altLang="en-US" dirty="0" sz="1400" lang="zh-CN" spc="150">
              <a:solidFill>
                <a:schemeClr val="tx1"/>
              </a:solidFill>
              <a:effectLst/>
              <a:latin typeface="+mn-ea"/>
              <a:sym typeface="+mn-ea"/>
            </a:endParaRPr>
          </a:p>
        </p:txBody>
      </p:sp>
      <p:sp>
        <p:nvSpPr>
          <p:cNvPr id="1049362" name="文本框 7"/>
          <p:cNvSpPr txBox="1"/>
          <p:nvPr>
            <p:custDataLst>
              <p:tags r:id="rId7"/>
            </p:custDataLst>
          </p:nvPr>
        </p:nvSpPr>
        <p:spPr>
          <a:xfrm>
            <a:off x="5830652"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大数据技术对校园管理决策的影响：大数据技术能够提高校园管理决策的科学性和准确性，促进校园管理的现代化和智能化。</a:t>
            </a:r>
            <a:endParaRPr altLang="en-US" sz="1400" lang="zh-CN" spc="150">
              <a:solidFill>
                <a:schemeClr val="tx1"/>
              </a:solidFill>
              <a:effectLst/>
              <a:latin typeface="+mn-ea"/>
              <a:sym typeface="+mn-ea"/>
            </a:endParaRPr>
          </a:p>
        </p:txBody>
      </p:sp>
      <p:sp>
        <p:nvSpPr>
          <p:cNvPr id="1049364" name="文本框 8"/>
          <p:cNvSpPr txBox="1"/>
          <p:nvPr>
            <p:custDataLst>
              <p:tags r:id="rId8"/>
            </p:custDataLst>
          </p:nvPr>
        </p:nvSpPr>
        <p:spPr>
          <a:xfrm>
            <a:off x="8441812"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大数据技术在校园管理决策中的应用：大数据技术可以应用于学生管理、教学管理、科研管理、安全管理等多个方面，提高管理效率和决策水平。</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22"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24" name="标题 14"/>
          <p:cNvSpPr>
            <a:spLocks noGrp="1"/>
          </p:cNvSpPr>
          <p:nvPr>
            <p:ph type="title" idx="4"/>
            <p:custDataLst>
              <p:tags r:id="rId2"/>
            </p:custDataLst>
          </p:nvPr>
        </p:nvSpPr>
        <p:spPr/>
        <p:txBody>
          <a:bodyPr>
            <a:normAutofit fontScale="90000"/>
          </a:bodyPr>
          <a:p>
            <a:r>
              <a:rPr altLang="en-US" dirty="0" lang="zh-CN"/>
              <a:t>大数据技术在校园管理中的应用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50" name="标题 1"/>
          <p:cNvSpPr>
            <a:spLocks noGrp="1"/>
          </p:cNvSpPr>
          <p:nvPr>
            <p:ph type="title" idx="3"/>
          </p:nvPr>
        </p:nvSpPr>
        <p:spPr/>
        <p:txBody>
          <a:bodyPr>
            <a:normAutofit fontScale="93750"/>
          </a:bodyPr>
          <a:p>
            <a:r>
              <a:rPr altLang="en-US" lang="zh-CN"/>
              <a:t>学生管理</a:t>
            </a:r>
            <a:endParaRPr altLang="en-US" lang="zh-CN"/>
          </a:p>
        </p:txBody>
      </p:sp>
      <p:sp>
        <p:nvSpPr>
          <p:cNvPr id="1049552"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4"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56"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学生信息管理：记录学生基本信息、成绩、考勤等</a:t>
            </a:r>
            <a:endParaRPr altLang="en-US" dirty="0" sz="2000" lang="zh-CN" spc="200">
              <a:solidFill>
                <a:schemeClr val="tx1">
                  <a:lumMod val="85000"/>
                  <a:lumOff val="15000"/>
                </a:schemeClr>
              </a:solidFill>
              <a:latin typeface="+mn-ea"/>
              <a:sym typeface="+mn-ea"/>
            </a:endParaRPr>
          </a:p>
        </p:txBody>
      </p:sp>
      <p:sp>
        <p:nvSpPr>
          <p:cNvPr id="1049558"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0"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2"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学生行为分析：通过数据分析，了解学生行为习惯、兴趣爱好等</a:t>
            </a:r>
            <a:endParaRPr altLang="en-US" dirty="0" sz="2000" lang="zh-CN" spc="200">
              <a:solidFill>
                <a:schemeClr val="tx1">
                  <a:lumMod val="85000"/>
                  <a:lumOff val="15000"/>
                </a:schemeClr>
              </a:solidFill>
              <a:latin typeface="+mn-ea"/>
              <a:sym typeface="+mn-ea"/>
            </a:endParaRPr>
          </a:p>
        </p:txBody>
      </p:sp>
      <p:sp>
        <p:nvSpPr>
          <p:cNvPr id="1049564"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6"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8"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学生心理健康监测：利用大数据技术，及时发现学生心理问题，提供个性化心理辅导</a:t>
            </a:r>
            <a:endParaRPr altLang="en-US" dirty="0" sz="2000" lang="zh-CN" spc="200">
              <a:solidFill>
                <a:schemeClr val="tx1">
                  <a:lumMod val="85000"/>
                  <a:lumOff val="15000"/>
                </a:schemeClr>
              </a:solidFill>
              <a:latin typeface="+mn-ea"/>
              <a:sym typeface="+mn-ea"/>
            </a:endParaRPr>
          </a:p>
        </p:txBody>
      </p:sp>
      <p:sp>
        <p:nvSpPr>
          <p:cNvPr id="1049570"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2"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74"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学生个性化教育：根据学生特点，制定个性化教育方案，提高教育质量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32" name="标题 1"/>
          <p:cNvSpPr>
            <a:spLocks noGrp="1"/>
          </p:cNvSpPr>
          <p:nvPr>
            <p:ph type="title" idx="3"/>
          </p:nvPr>
        </p:nvSpPr>
        <p:spPr/>
        <p:txBody>
          <a:bodyPr>
            <a:normAutofit fontScale="93750"/>
          </a:bodyPr>
          <a:p>
            <a:r>
              <a:rPr altLang="en-US" lang="zh-CN"/>
              <a:t>教务管理</a:t>
            </a:r>
            <a:endParaRPr altLang="en-US" lang="zh-CN"/>
          </a:p>
        </p:txBody>
      </p:sp>
      <p:sp>
        <p:nvSpPr>
          <p:cNvPr id="104963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教学质量监控：收集和分析教师教学数据，评估教学质量，提高教学效果</a:t>
            </a:r>
            <a:endParaRPr altLang="en-US" sz="1400" lang="zh-CN" spc="150">
              <a:solidFill>
                <a:schemeClr val="tx1"/>
              </a:solidFill>
              <a:effectLst/>
              <a:latin typeface="+mn-ea"/>
              <a:sym typeface="+mn-ea"/>
            </a:endParaRPr>
          </a:p>
        </p:txBody>
      </p:sp>
      <p:sp>
        <p:nvSpPr>
          <p:cNvPr id="104964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学生选课系统：利用大数据技术分析课程需求，为师生提供个性化选课建议</a:t>
            </a:r>
            <a:endParaRPr altLang="en-US" dirty="0" sz="1400" lang="zh-CN" spc="150">
              <a:solidFill>
                <a:schemeClr val="tx1"/>
              </a:solidFill>
              <a:effectLst/>
              <a:latin typeface="+mn-ea"/>
              <a:sym typeface="+mn-ea"/>
            </a:endParaRPr>
          </a:p>
        </p:txBody>
      </p:sp>
      <p:sp>
        <p:nvSpPr>
          <p:cNvPr id="104964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学业预警系统：通过数据分析，及时发现学生的学习问题，提供个性化的辅导建议</a:t>
            </a:r>
            <a:endParaRPr altLang="en-US" sz="1400" lang="zh-CN" spc="150">
              <a:solidFill>
                <a:schemeClr val="tx1"/>
              </a:solidFill>
              <a:effectLst/>
              <a:latin typeface="+mn-ea"/>
              <a:sym typeface="+mn-ea"/>
            </a:endParaRPr>
          </a:p>
        </p:txBody>
      </p:sp>
      <p:sp>
        <p:nvSpPr>
          <p:cNvPr id="104964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毕业审核系统：利用大数据技术自动审核学生的毕业资格，提高审核效率和准确性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06" name="标题 1"/>
          <p:cNvSpPr>
            <a:spLocks noGrp="1"/>
          </p:cNvSpPr>
          <p:nvPr>
            <p:ph type="title" idx="3"/>
          </p:nvPr>
        </p:nvSpPr>
        <p:spPr/>
        <p:txBody>
          <a:bodyPr>
            <a:normAutofit fontScale="93750"/>
          </a:bodyPr>
          <a:p>
            <a:r>
              <a:rPr altLang="en-US" lang="zh-CN"/>
              <a:t>科研管理</a:t>
            </a:r>
            <a:endParaRPr altLang="en-US" lang="zh-CN"/>
          </a:p>
        </p:txBody>
      </p:sp>
      <p:sp>
        <p:nvSpPr>
          <p:cNvPr id="1049708"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10"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12"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4"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6"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科研资源共享与优化配置</a:t>
            </a:r>
            <a:endParaRPr altLang="en-US" dirty="0" sz="1200" lang="zh-CN" spc="150">
              <a:solidFill>
                <a:srgbClr val="FFFFFF"/>
              </a:solidFill>
              <a:latin typeface="+mn-ea"/>
              <a:sym typeface="+mn-ea"/>
            </a:endParaRPr>
          </a:p>
        </p:txBody>
      </p:sp>
      <p:sp>
        <p:nvSpPr>
          <p:cNvPr id="1049718"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0"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科研团队组建与协作平台</a:t>
            </a:r>
            <a:endParaRPr altLang="en-US" dirty="0" sz="1200" lang="zh-CN" spc="150">
              <a:solidFill>
                <a:schemeClr val="tx1">
                  <a:lumMod val="65000"/>
                  <a:lumOff val="35000"/>
                </a:schemeClr>
              </a:solidFill>
              <a:latin typeface="+mn-ea"/>
              <a:sym typeface="+mn-ea"/>
            </a:endParaRPr>
          </a:p>
        </p:txBody>
      </p:sp>
      <p:sp>
        <p:nvSpPr>
          <p:cNvPr id="1049724"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6"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8"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科研成果评价与激励机制</a:t>
            </a:r>
            <a:endParaRPr altLang="en-US" dirty="0" sz="1200" lang="zh-CN" spc="150">
              <a:solidFill>
                <a:srgbClr val="FFFFFF"/>
              </a:solidFill>
              <a:latin typeface="+mn-ea"/>
              <a:sym typeface="+mn-ea"/>
            </a:endParaRPr>
          </a:p>
        </p:txBody>
      </p:sp>
      <p:sp>
        <p:nvSpPr>
          <p:cNvPr id="1049730"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2"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4"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科研项目数据收集与分析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92" name="标题 1"/>
          <p:cNvSpPr>
            <a:spLocks noGrp="1"/>
          </p:cNvSpPr>
          <p:nvPr>
            <p:ph type="title" idx="3"/>
          </p:nvPr>
        </p:nvSpPr>
        <p:spPr/>
        <p:txBody>
          <a:bodyPr>
            <a:normAutofit fontScale="93750"/>
          </a:bodyPr>
          <a:p>
            <a:r>
              <a:rPr altLang="en-US" lang="zh-CN"/>
              <a:t>后勤管理</a:t>
            </a:r>
            <a:endParaRPr altLang="en-US" lang="zh-CN"/>
          </a:p>
        </p:txBody>
      </p:sp>
      <p:sp>
        <p:nvSpPr>
          <p:cNvPr id="104979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能源管理：实时监测和分析校园能源消耗，提高能源利用效率</a:t>
            </a:r>
            <a:endParaRPr altLang="en-US" dirty="0" sz="1200" lang="zh-CN" spc="150">
              <a:solidFill>
                <a:schemeClr val="tx1">
                  <a:lumMod val="65000"/>
                  <a:lumOff val="35000"/>
                </a:schemeClr>
              </a:solidFill>
              <a:latin typeface="+mn-ea"/>
              <a:sym typeface="+mn-ea"/>
            </a:endParaRPr>
          </a:p>
        </p:txBody>
      </p:sp>
      <p:sp>
        <p:nvSpPr>
          <p:cNvPr id="104979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设施维护：通过数据分析预测设施故障，提前进行维护和维修</a:t>
            </a:r>
            <a:endParaRPr altLang="en-US" dirty="0" sz="1200" lang="zh-CN" spc="150">
              <a:solidFill>
                <a:schemeClr val="tx1">
                  <a:lumMod val="65000"/>
                  <a:lumOff val="35000"/>
                </a:schemeClr>
              </a:solidFill>
              <a:latin typeface="+mn-ea"/>
              <a:sym typeface="+mn-ea"/>
            </a:endParaRPr>
          </a:p>
        </p:txBody>
      </p:sp>
      <p:sp>
        <p:nvSpPr>
          <p:cNvPr id="104979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校园安全：利用大数据技术分析校园安全数据，提高安全管理水平</a:t>
            </a:r>
            <a:endParaRPr altLang="en-US" dirty="0" sz="1200" lang="zh-CN" spc="150">
              <a:solidFill>
                <a:schemeClr val="tx1">
                  <a:lumMod val="65000"/>
                  <a:lumOff val="35000"/>
                </a:schemeClr>
              </a:solidFill>
              <a:latin typeface="+mn-ea"/>
              <a:sym typeface="+mn-ea"/>
            </a:endParaRPr>
          </a:p>
        </p:txBody>
      </p:sp>
      <p:sp>
        <p:nvSpPr>
          <p:cNvPr id="104980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环境监测：实时监测校园环境质量，保障师生健康和舒适度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58" name="标题 1"/>
          <p:cNvSpPr>
            <a:spLocks noGrp="1"/>
          </p:cNvSpPr>
          <p:nvPr>
            <p:ph type="title" idx="3"/>
          </p:nvPr>
        </p:nvSpPr>
        <p:spPr/>
        <p:txBody>
          <a:bodyPr>
            <a:normAutofit fontScale="93750"/>
          </a:bodyPr>
          <a:p>
            <a:r>
              <a:rPr altLang="en-US" lang="zh-CN"/>
              <a:t>其他应用场景</a:t>
            </a:r>
            <a:endParaRPr altLang="en-US" lang="zh-CN"/>
          </a:p>
        </p:txBody>
      </p:sp>
      <p:sp>
        <p:nvSpPr>
          <p:cNvPr id="104986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图书馆管理：通过大数据技术分析图书借阅数据，优化图书采购和摆放</a:t>
            </a:r>
            <a:endParaRPr altLang="en-US" dirty="0" sz="1200" lang="zh-CN" spc="150">
              <a:solidFill>
                <a:schemeClr val="tx1">
                  <a:lumMod val="65000"/>
                  <a:lumOff val="35000"/>
                </a:schemeClr>
              </a:solidFill>
              <a:latin typeface="+mn-ea"/>
              <a:sym typeface="+mn-ea"/>
            </a:endParaRPr>
          </a:p>
        </p:txBody>
      </p:sp>
      <p:sp>
        <p:nvSpPr>
          <p:cNvPr id="104986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宿舍管理：通过大数据技术分析宿舍使用情况，优化宿舍分配和提高管理效率</a:t>
            </a:r>
            <a:endParaRPr altLang="en-US" dirty="0" sz="1200" lang="zh-CN" spc="150">
              <a:solidFill>
                <a:schemeClr val="tx1">
                  <a:lumMod val="65000"/>
                  <a:lumOff val="35000"/>
                </a:schemeClr>
              </a:solidFill>
              <a:latin typeface="+mn-ea"/>
              <a:sym typeface="+mn-ea"/>
            </a:endParaRPr>
          </a:p>
        </p:txBody>
      </p:sp>
      <p:sp>
        <p:nvSpPr>
          <p:cNvPr id="104986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校园安全：通过大数据技术分析校园安全数据，提高校园安全防范水平</a:t>
            </a:r>
            <a:endParaRPr altLang="en-US" dirty="0" sz="1200" lang="zh-CN" spc="150">
              <a:solidFill>
                <a:schemeClr val="tx1">
                  <a:lumMod val="65000"/>
                  <a:lumOff val="35000"/>
                </a:schemeClr>
              </a:solidFill>
              <a:latin typeface="+mn-ea"/>
              <a:sym typeface="+mn-ea"/>
            </a:endParaRPr>
          </a:p>
        </p:txBody>
      </p:sp>
      <p:sp>
        <p:nvSpPr>
          <p:cNvPr id="104986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教务管理：通过大数据技术分析教学数据，优化课程设置和教学质量评估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2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926" name="标题 14"/>
          <p:cNvSpPr>
            <a:spLocks noGrp="1"/>
          </p:cNvSpPr>
          <p:nvPr>
            <p:ph type="title" idx="4"/>
            <p:custDataLst>
              <p:tags r:id="rId2"/>
            </p:custDataLst>
          </p:nvPr>
        </p:nvSpPr>
        <p:spPr/>
        <p:txBody>
          <a:bodyPr>
            <a:normAutofit fontScale="90000"/>
          </a:bodyPr>
          <a:p>
            <a:r>
              <a:rPr altLang="en-US" dirty="0" lang="zh-CN"/>
              <a:t>大数据技术对校园管理决策的优化</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52" name="标题 1"/>
          <p:cNvSpPr>
            <a:spLocks noGrp="1"/>
          </p:cNvSpPr>
          <p:nvPr>
            <p:ph type="title" idx="3"/>
          </p:nvPr>
        </p:nvSpPr>
        <p:spPr/>
        <p:txBody>
          <a:bodyPr>
            <a:normAutofit fontScale="93750"/>
          </a:bodyPr>
          <a:p>
            <a:r>
              <a:rPr altLang="en-US" lang="zh-CN"/>
              <a:t>提高决策的科学性和准确性</a:t>
            </a:r>
            <a:endParaRPr altLang="en-US" lang="zh-CN"/>
          </a:p>
        </p:txBody>
      </p:sp>
      <p:sp>
        <p:nvSpPr>
          <p:cNvPr id="1050054"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大数据技术能够收集和分析大量数据，为校园管理决策提供更准确的信息。</a:t>
            </a:r>
            <a:endParaRPr altLang="en-US" dirty="0" sz="1200" lang="zh-CN" spc="150">
              <a:solidFill>
                <a:schemeClr val="tx1">
                  <a:lumMod val="85000"/>
                  <a:lumOff val="15000"/>
                </a:schemeClr>
              </a:solidFill>
              <a:latin typeface="+mn-ea"/>
              <a:sym typeface="+mn-ea"/>
            </a:endParaRPr>
          </a:p>
        </p:txBody>
      </p:sp>
      <p:sp>
        <p:nvSpPr>
          <p:cNvPr id="1050056"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8"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0"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通过数据挖掘和分析，可以发现潜在的问题和趋势，为决策提供更有力的支持。</a:t>
            </a:r>
            <a:endParaRPr altLang="en-US" dirty="0" sz="1200" lang="zh-CN" spc="150">
              <a:solidFill>
                <a:schemeClr val="tx1">
                  <a:lumMod val="85000"/>
                  <a:lumOff val="15000"/>
                </a:schemeClr>
              </a:solidFill>
              <a:latin typeface="+mn-ea"/>
              <a:sym typeface="+mn-ea"/>
            </a:endParaRPr>
          </a:p>
        </p:txBody>
      </p:sp>
      <p:sp>
        <p:nvSpPr>
          <p:cNvPr id="1050062"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4"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6"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大数据技术可以减少决策中的主观因素，提高决策的客观性和公正性。</a:t>
            </a:r>
            <a:endParaRPr altLang="en-US" dirty="0" sz="1200" lang="zh-CN" spc="150">
              <a:solidFill>
                <a:schemeClr val="tx1">
                  <a:lumMod val="85000"/>
                  <a:lumOff val="15000"/>
                </a:schemeClr>
              </a:solidFill>
              <a:latin typeface="+mn-ea"/>
              <a:sym typeface="+mn-ea"/>
            </a:endParaRPr>
          </a:p>
        </p:txBody>
      </p:sp>
      <p:sp>
        <p:nvSpPr>
          <p:cNvPr id="1050068"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0"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2"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通过实时监测和分析，可以及时发现和解决问题，提高决策的时效性和针对性。</a:t>
            </a:r>
            <a:endParaRPr altLang="en-US" dirty="0" sz="1200" lang="zh-CN" spc="150">
              <a:solidFill>
                <a:schemeClr val="tx1">
                  <a:lumMod val="85000"/>
                  <a:lumOff val="15000"/>
                </a:schemeClr>
              </a:solidFill>
              <a:latin typeface="+mn-ea"/>
              <a:sym typeface="+mn-ea"/>
            </a:endParaRPr>
          </a:p>
        </p:txBody>
      </p:sp>
      <p:sp>
        <p:nvSpPr>
          <p:cNvPr id="1050074"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6"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34" name="标题 1"/>
          <p:cNvSpPr>
            <a:spLocks noGrp="1"/>
          </p:cNvSpPr>
          <p:nvPr>
            <p:ph type="title" idx="3"/>
          </p:nvPr>
        </p:nvSpPr>
        <p:spPr/>
        <p:txBody>
          <a:bodyPr>
            <a:normAutofit fontScale="93750"/>
          </a:bodyPr>
          <a:p>
            <a:r>
              <a:rPr altLang="en-US" lang="zh-CN"/>
              <a:t>增强决策的针对性和有效性</a:t>
            </a:r>
            <a:endParaRPr altLang="en-US" lang="zh-CN"/>
          </a:p>
        </p:txBody>
      </p:sp>
      <p:sp>
        <p:nvSpPr>
          <p:cNvPr id="105013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针对校园安全问题进行实时监控和预警</a:t>
            </a:r>
            <a:endParaRPr altLang="zh-CN" dirty="0" lang="en-US">
              <a:solidFill>
                <a:schemeClr val="dk1">
                  <a:lumMod val="80000"/>
                  <a:lumOff val="20000"/>
                </a:schemeClr>
              </a:solidFill>
              <a:latin typeface="+mn-ea"/>
              <a:sym typeface="+mn-ea"/>
            </a:endParaRPr>
          </a:p>
        </p:txBody>
      </p:sp>
      <p:sp>
        <p:nvSpPr>
          <p:cNvPr id="105014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针对学生需求进行个性化教育</a:t>
            </a:r>
            <a:endParaRPr altLang="en-US" dirty="0" lang="zh-CN">
              <a:solidFill>
                <a:schemeClr val="dk1">
                  <a:lumMod val="80000"/>
                  <a:lumOff val="20000"/>
                </a:schemeClr>
              </a:solidFill>
              <a:latin typeface="+mn-ea"/>
              <a:sym typeface="+mn-ea"/>
            </a:endParaRPr>
          </a:p>
        </p:txBody>
      </p:sp>
      <p:sp>
        <p:nvSpPr>
          <p:cNvPr id="105015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针对学校运营数据进行精细化分析</a:t>
            </a:r>
            <a:endParaRPr altLang="en-US" dirty="0" lang="zh-CN">
              <a:solidFill>
                <a:schemeClr val="dk1">
                  <a:lumMod val="80000"/>
                  <a:lumOff val="20000"/>
                </a:schemeClr>
              </a:solidFill>
              <a:latin typeface="+mn-ea"/>
              <a:sym typeface="+mn-ea"/>
            </a:endParaRPr>
          </a:p>
        </p:txBody>
      </p:sp>
      <p:sp>
        <p:nvSpPr>
          <p:cNvPr id="105016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针对教学质量进行持续改进和提高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24" name="标题 1"/>
          <p:cNvSpPr>
            <a:spLocks noGrp="1"/>
          </p:cNvSpPr>
          <p:nvPr>
            <p:ph type="title" idx="3"/>
          </p:nvPr>
        </p:nvSpPr>
        <p:spPr/>
        <p:txBody>
          <a:bodyPr>
            <a:normAutofit fontScale="93750"/>
          </a:bodyPr>
          <a:p>
            <a:r>
              <a:rPr altLang="en-US" lang="zh-CN"/>
              <a:t>降低决策成本和提高效率</a:t>
            </a:r>
            <a:endParaRPr altLang="en-US" lang="zh-CN"/>
          </a:p>
        </p:txBody>
      </p:sp>
      <p:sp>
        <p:nvSpPr>
          <p:cNvPr id="1050226"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8"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0" name="TextBox 2"/>
          <p:cNvSpPr txBox="1"/>
          <p:nvPr>
            <p:custDataLst>
              <p:tags r:id="rId3"/>
            </p:custDataLst>
          </p:nvPr>
        </p:nvSpPr>
        <p:spPr>
          <a:xfrm>
            <a:off x="763308" y="3052122"/>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大数据技术能够收集和分析大量数据，为校园管理决策提供更准确的信息，降低决策成本。</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2"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4"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6"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大数据技术能够快速处理和分析数据，提高校园管理决策的效率，减少决策时间。</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8"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0"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2" name="TextBox 2"/>
          <p:cNvSpPr txBox="1"/>
          <p:nvPr>
            <p:custDataLst>
              <p:tags r:id="rId9"/>
            </p:custDataLst>
          </p:nvPr>
        </p:nvSpPr>
        <p:spPr>
          <a:xfrm>
            <a:off x="6355905" y="3052122"/>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大数据技术能够预测和评估不同决策方案的效果，帮助决策者选择最优方案，降低决策风险。</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4"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6"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8" name="TextBox 2"/>
          <p:cNvSpPr txBox="1"/>
          <p:nvPr>
            <p:custDataLst>
              <p:tags r:id="rId12"/>
            </p:custDataLst>
          </p:nvPr>
        </p:nvSpPr>
        <p:spPr>
          <a:xfrm>
            <a:off x="9144231" y="3052122"/>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大数据技术能够实时监测和评估校园管理决策的实施效果，及时调整和优化决策方案，提高决策效果。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06" name="标题 1"/>
          <p:cNvSpPr>
            <a:spLocks noGrp="1"/>
          </p:cNvSpPr>
          <p:nvPr>
            <p:ph type="title" idx="3"/>
          </p:nvPr>
        </p:nvSpPr>
        <p:spPr/>
        <p:txBody>
          <a:bodyPr>
            <a:normAutofit fontScale="93750"/>
          </a:bodyPr>
          <a:p>
            <a:r>
              <a:rPr altLang="en-US" lang="zh-CN"/>
              <a:t>促进校园管理的创新和发展</a:t>
            </a:r>
            <a:endParaRPr altLang="en-US" lang="zh-CN"/>
          </a:p>
        </p:txBody>
      </p:sp>
      <p:sp>
        <p:nvSpPr>
          <p:cNvPr id="105030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4"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大数据技术能够推动校园管理的创新和发展</a:t>
            </a:r>
            <a:endParaRPr altLang="zh-CN" dirty="0" lang="en-US">
              <a:solidFill>
                <a:schemeClr val="dk1">
                  <a:lumMod val="80000"/>
                  <a:lumOff val="20000"/>
                </a:schemeClr>
              </a:solidFill>
              <a:latin typeface="+mn-ea"/>
              <a:sym typeface="+mn-ea"/>
            </a:endParaRPr>
          </a:p>
        </p:txBody>
      </p:sp>
      <p:sp>
        <p:nvSpPr>
          <p:cNvPr id="105031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大数据技术能够提高校园管理决策的准确性和效率</a:t>
            </a:r>
            <a:endParaRPr altLang="en-US" dirty="0" lang="zh-CN">
              <a:solidFill>
                <a:schemeClr val="dk1">
                  <a:lumMod val="80000"/>
                  <a:lumOff val="20000"/>
                </a:schemeClr>
              </a:solidFill>
              <a:latin typeface="+mn-ea"/>
              <a:sym typeface="+mn-ea"/>
            </a:endParaRPr>
          </a:p>
        </p:txBody>
      </p:sp>
      <p:sp>
        <p:nvSpPr>
          <p:cNvPr id="105032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大数据技术能够促进校园管理的智能化和个性化</a:t>
            </a:r>
            <a:endParaRPr altLang="en-US" dirty="0" lang="zh-CN">
              <a:solidFill>
                <a:schemeClr val="dk1">
                  <a:lumMod val="80000"/>
                  <a:lumOff val="20000"/>
                </a:schemeClr>
              </a:solidFill>
              <a:latin typeface="+mn-ea"/>
              <a:sym typeface="+mn-ea"/>
            </a:endParaRPr>
          </a:p>
        </p:txBody>
      </p:sp>
      <p:sp>
        <p:nvSpPr>
          <p:cNvPr id="105033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大数据技术能够提升校园管理的科学性和规范性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96"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398" name="标题 14"/>
          <p:cNvSpPr>
            <a:spLocks noGrp="1"/>
          </p:cNvSpPr>
          <p:nvPr>
            <p:ph type="title" idx="4"/>
            <p:custDataLst>
              <p:tags r:id="rId2"/>
            </p:custDataLst>
          </p:nvPr>
        </p:nvSpPr>
        <p:spPr/>
        <p:txBody>
          <a:bodyPr>
            <a:normAutofit fontScale="90000"/>
          </a:bodyPr>
          <a:p>
            <a:r>
              <a:rPr altLang="en-US" dirty="0" lang="zh-CN"/>
              <a:t>大数据技术优化校园管理决策的案例分析</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24" name="标题 1"/>
          <p:cNvSpPr>
            <a:spLocks noGrp="1"/>
          </p:cNvSpPr>
          <p:nvPr>
            <p:ph type="title" idx="3"/>
          </p:nvPr>
        </p:nvSpPr>
        <p:spPr/>
        <p:txBody>
          <a:bodyPr>
            <a:normAutofit fontScale="93750"/>
          </a:bodyPr>
          <a:p>
            <a:r>
              <a:rPr altLang="en-US" lang="zh-CN"/>
              <a:t>案例一：基于大数据的学生个性化教育方案制定</a:t>
            </a:r>
            <a:endParaRPr altLang="en-US" lang="zh-CN"/>
          </a:p>
        </p:txBody>
      </p:sp>
      <p:sp>
        <p:nvSpPr>
          <p:cNvPr id="1050526" name="圆角矩形 3"/>
          <p:cNvSpPr/>
          <p:nvPr>
            <p:custDataLst>
              <p:tags r:id="rId1"/>
            </p:custDataLst>
          </p:nvPr>
        </p:nvSpPr>
        <p:spPr>
          <a:xfrm rot="16200000">
            <a:off x="5688361" y="-2648550"/>
            <a:ext cx="808929" cy="108060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28" name="圆角矩形 4"/>
          <p:cNvSpPr/>
          <p:nvPr>
            <p:custDataLst>
              <p:tags r:id="rId2"/>
            </p:custDataLst>
          </p:nvPr>
        </p:nvSpPr>
        <p:spPr>
          <a:xfrm rot="16200000">
            <a:off x="357418" y="2683058"/>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30" name="圆角矩形 5"/>
          <p:cNvSpPr/>
          <p:nvPr>
            <p:custDataLst>
              <p:tags r:id="rId3"/>
            </p:custDataLst>
          </p:nvPr>
        </p:nvSpPr>
        <p:spPr>
          <a:xfrm rot="16200000">
            <a:off x="5688361" y="-3678520"/>
            <a:ext cx="808929" cy="1080526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32" name="圆角矩形 6"/>
          <p:cNvSpPr/>
          <p:nvPr>
            <p:custDataLst>
              <p:tags r:id="rId4"/>
            </p:custDataLst>
          </p:nvPr>
        </p:nvSpPr>
        <p:spPr>
          <a:xfrm rot="16200000">
            <a:off x="357418" y="1652423"/>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34" name="圆角矩形 11"/>
          <p:cNvSpPr/>
          <p:nvPr>
            <p:custDataLst>
              <p:tags r:id="rId5"/>
            </p:custDataLst>
          </p:nvPr>
        </p:nvSpPr>
        <p:spPr>
          <a:xfrm rot="16200000">
            <a:off x="5688361" y="-587945"/>
            <a:ext cx="808929" cy="108060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36" name="圆角矩形 12"/>
          <p:cNvSpPr/>
          <p:nvPr>
            <p:custDataLst>
              <p:tags r:id="rId6"/>
            </p:custDataLst>
          </p:nvPr>
        </p:nvSpPr>
        <p:spPr>
          <a:xfrm rot="16200000">
            <a:off x="357418" y="4743664"/>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38" name="圆角矩形 9"/>
          <p:cNvSpPr/>
          <p:nvPr>
            <p:custDataLst>
              <p:tags r:id="rId7"/>
            </p:custDataLst>
          </p:nvPr>
        </p:nvSpPr>
        <p:spPr>
          <a:xfrm rot="16200000">
            <a:off x="5688361" y="-1617915"/>
            <a:ext cx="808929" cy="1080526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40" name="圆角矩形 10"/>
          <p:cNvSpPr/>
          <p:nvPr>
            <p:custDataLst>
              <p:tags r:id="rId8"/>
            </p:custDataLst>
          </p:nvPr>
        </p:nvSpPr>
        <p:spPr>
          <a:xfrm rot="16200000">
            <a:off x="357418" y="3713028"/>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42" name="圆角矩形 7"/>
          <p:cNvSpPr/>
          <p:nvPr>
            <p:custDataLst>
              <p:tags r:id="rId9"/>
            </p:custDataLst>
          </p:nvPr>
        </p:nvSpPr>
        <p:spPr>
          <a:xfrm rot="16200000">
            <a:off x="5688361" y="441359"/>
            <a:ext cx="808929" cy="108060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44" name="圆角矩形 8"/>
          <p:cNvSpPr/>
          <p:nvPr>
            <p:custDataLst>
              <p:tags r:id="rId10"/>
            </p:custDataLst>
          </p:nvPr>
        </p:nvSpPr>
        <p:spPr>
          <a:xfrm rot="16200000">
            <a:off x="357418" y="5772968"/>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46" name="文本框 14"/>
          <p:cNvSpPr txBox="1"/>
          <p:nvPr>
            <p:custDataLst>
              <p:tags r:id="rId11"/>
            </p:custDataLst>
          </p:nvPr>
        </p:nvSpPr>
        <p:spPr>
          <a:xfrm>
            <a:off x="1143710" y="5441407"/>
            <a:ext cx="10351551" cy="80826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实施效果：对个性化教育方案进行实施，并对其效果进行评估和反馈</a:t>
            </a:r>
            <a:endParaRPr altLang="en-US" dirty="0" sz="2000" lang="zh-CN">
              <a:latin typeface="+mn-ea"/>
              <a:ea typeface="+mn-ea"/>
            </a:endParaRPr>
          </a:p>
        </p:txBody>
      </p:sp>
      <p:sp>
        <p:nvSpPr>
          <p:cNvPr id="1050548" name="文本框 15"/>
          <p:cNvSpPr txBox="1"/>
          <p:nvPr>
            <p:custDataLst>
              <p:tags r:id="rId12"/>
            </p:custDataLst>
          </p:nvPr>
        </p:nvSpPr>
        <p:spPr>
          <a:xfrm>
            <a:off x="1144376" y="3380136"/>
            <a:ext cx="10351551" cy="808929"/>
          </a:xfrm>
          <a:prstGeom prst="rect"/>
        </p:spPr>
        <p:txBody>
          <a:bodyPr anchor="ctr" anchorCtr="0" bIns="46800" lIns="90000" rIns="0" rtlCol="0" tIns="46800" vert="horz" wrap="square">
            <a:normAutofit fontScale="9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数据分析：利用大数据技术对收集到的数据进行处理和分析，挖掘学生的特点和需求</a:t>
            </a:r>
            <a:endParaRPr altLang="en-US" dirty="0" sz="2000" lang="zh-CN">
              <a:latin typeface="+mn-ea"/>
              <a:ea typeface="+mn-ea"/>
            </a:endParaRPr>
          </a:p>
        </p:txBody>
      </p:sp>
      <p:sp>
        <p:nvSpPr>
          <p:cNvPr id="1050550" name="文本框 16"/>
          <p:cNvSpPr txBox="1"/>
          <p:nvPr>
            <p:custDataLst>
              <p:tags r:id="rId13"/>
            </p:custDataLst>
          </p:nvPr>
        </p:nvSpPr>
        <p:spPr>
          <a:xfrm>
            <a:off x="1143710" y="4411437"/>
            <a:ext cx="10351551" cy="808263"/>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个性化教育方案制定：根据数据分析结果，制定个性化的教育方案，包括课程设置、教学方式、教学资源等方面</a:t>
            </a:r>
            <a:endParaRPr altLang="en-US" dirty="0" sz="2000" lang="zh-CN">
              <a:latin typeface="+mn-ea"/>
              <a:ea typeface="+mn-ea"/>
            </a:endParaRPr>
          </a:p>
        </p:txBody>
      </p:sp>
      <p:sp>
        <p:nvSpPr>
          <p:cNvPr id="1050552" name="文本框 17"/>
          <p:cNvSpPr txBox="1"/>
          <p:nvPr>
            <p:custDataLst>
              <p:tags r:id="rId14"/>
            </p:custDataLst>
          </p:nvPr>
        </p:nvSpPr>
        <p:spPr>
          <a:xfrm>
            <a:off x="1144376" y="1319530"/>
            <a:ext cx="10351551" cy="80892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背景介绍：大数据技术在教育领域的应用现状</a:t>
            </a:r>
            <a:endParaRPr altLang="en-US" dirty="0" sz="2000" lang="zh-CN">
              <a:latin typeface="+mn-ea"/>
              <a:ea typeface="+mn-ea"/>
            </a:endParaRPr>
          </a:p>
        </p:txBody>
      </p:sp>
      <p:sp>
        <p:nvSpPr>
          <p:cNvPr id="1050554" name="文本框 18"/>
          <p:cNvSpPr txBox="1"/>
          <p:nvPr>
            <p:custDataLst>
              <p:tags r:id="rId15"/>
            </p:custDataLst>
          </p:nvPr>
        </p:nvSpPr>
        <p:spPr>
          <a:xfrm>
            <a:off x="1143710" y="2350831"/>
            <a:ext cx="10351551" cy="80826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数据收集：通过各种渠道收集学生数据，包括成绩、兴趣、特长等</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12" name="标题 1"/>
          <p:cNvSpPr>
            <a:spLocks noGrp="1"/>
          </p:cNvSpPr>
          <p:nvPr>
            <p:ph type="title" idx="3"/>
          </p:nvPr>
        </p:nvSpPr>
        <p:spPr/>
        <p:txBody>
          <a:bodyPr>
            <a:normAutofit fontScale="93750"/>
          </a:bodyPr>
          <a:p>
            <a:r>
              <a:rPr altLang="en-US" lang="zh-CN"/>
              <a:t>案例二：基于大数据的教务管理优化</a:t>
            </a:r>
            <a:endParaRPr altLang="en-US" lang="zh-CN"/>
          </a:p>
        </p:txBody>
      </p:sp>
      <p:sp>
        <p:nvSpPr>
          <p:cNvPr id="1050614" name="任意多边形 20"/>
          <p:cNvSpPr/>
          <p:nvPr>
            <p:custDataLst>
              <p:tags r:id="rId1"/>
            </p:custDataLst>
          </p:nvPr>
        </p:nvSpPr>
        <p:spPr>
          <a:xfrm rot="2700000">
            <a:off x="944595" y="1526217"/>
            <a:ext cx="1212381" cy="12144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6" name="文本框 24"/>
          <p:cNvSpPr txBox="1"/>
          <p:nvPr>
            <p:custDataLst>
              <p:tags r:id="rId2"/>
            </p:custDataLst>
          </p:nvPr>
        </p:nvSpPr>
        <p:spPr bwMode="auto">
          <a:xfrm>
            <a:off x="608330" y="3167529"/>
            <a:ext cx="1885754" cy="2876157"/>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背景介绍：教务管理是校园管理的重要组成部分，涉及课程安排、考试管理、成绩评定等多个方面。</a:t>
            </a:r>
            <a:endParaRPr altLang="en-US" dirty="0" lang="zh-CN" spc="150">
              <a:solidFill>
                <a:schemeClr val="tx1">
                  <a:lumMod val="75000"/>
                  <a:lumOff val="25000"/>
                </a:schemeClr>
              </a:solidFill>
              <a:latin typeface="+mn-ea"/>
              <a:sym typeface="+mn-ea"/>
            </a:endParaRPr>
          </a:p>
        </p:txBody>
      </p:sp>
      <p:sp>
        <p:nvSpPr>
          <p:cNvPr id="1050618" name="矩形 42"/>
          <p:cNvSpPr/>
          <p:nvPr>
            <p:custDataLst>
              <p:tags r:id="rId3"/>
            </p:custDataLst>
          </p:nvPr>
        </p:nvSpPr>
        <p:spPr>
          <a:xfrm>
            <a:off x="733289" y="2810905"/>
            <a:ext cx="1635696" cy="115833"/>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0" name="任意多边形 18"/>
          <p:cNvSpPr/>
          <p:nvPr>
            <p:custDataLst>
              <p:tags r:id="rId4"/>
            </p:custDataLst>
          </p:nvPr>
        </p:nvSpPr>
        <p:spPr>
          <a:xfrm rot="5400000">
            <a:off x="3216317" y="1526217"/>
            <a:ext cx="1212381" cy="12144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2" name="文本框 27"/>
          <p:cNvSpPr txBox="1"/>
          <p:nvPr>
            <p:custDataLst>
              <p:tags r:id="rId5"/>
            </p:custDataLst>
          </p:nvPr>
        </p:nvSpPr>
        <p:spPr bwMode="auto">
          <a:xfrm>
            <a:off x="2879350" y="3167529"/>
            <a:ext cx="1885754" cy="2876157"/>
          </a:xfrm>
          <a:prstGeom prst="rect"/>
          <a:noFill/>
        </p:spPr>
        <p:txBody>
          <a:bodyPr anchor="t" anchorCtr="0" bIns="45720" lIns="91440" rIns="91440" rtlCol="0" tIns="45720" vert="horz" wrap="square">
            <a:normAutofit fontScale="94444"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数据来源：通过收集和分析教务管理相关的数据，如学生选课数据、教师评价数据等，为优化教务管理提供依据。</a:t>
            </a:r>
            <a:endParaRPr altLang="en-US" dirty="0" lang="zh-CN" spc="150">
              <a:solidFill>
                <a:schemeClr val="tx1">
                  <a:lumMod val="75000"/>
                  <a:lumOff val="25000"/>
                </a:schemeClr>
              </a:solidFill>
              <a:latin typeface="+mn-ea"/>
              <a:sym typeface="+mn-ea"/>
            </a:endParaRPr>
          </a:p>
        </p:txBody>
      </p:sp>
      <p:sp>
        <p:nvSpPr>
          <p:cNvPr id="1050624" name="矩形 43"/>
          <p:cNvSpPr/>
          <p:nvPr>
            <p:custDataLst>
              <p:tags r:id="rId6"/>
            </p:custDataLst>
          </p:nvPr>
        </p:nvSpPr>
        <p:spPr>
          <a:xfrm>
            <a:off x="3004308" y="2810905"/>
            <a:ext cx="1635696" cy="115833"/>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6" name="任意多边形 21"/>
          <p:cNvSpPr/>
          <p:nvPr>
            <p:custDataLst>
              <p:tags r:id="rId7"/>
            </p:custDataLst>
          </p:nvPr>
        </p:nvSpPr>
        <p:spPr>
          <a:xfrm rot="18900000" flipH="1">
            <a:off x="5486635" y="1526217"/>
            <a:ext cx="1212381" cy="12144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8" name="文本框 30"/>
          <p:cNvSpPr txBox="1"/>
          <p:nvPr>
            <p:custDataLst>
              <p:tags r:id="rId8"/>
            </p:custDataLst>
          </p:nvPr>
        </p:nvSpPr>
        <p:spPr bwMode="auto">
          <a:xfrm>
            <a:off x="5149667" y="3167529"/>
            <a:ext cx="1885754" cy="2876157"/>
          </a:xfrm>
          <a:prstGeom prst="rect"/>
          <a:noFill/>
        </p:spPr>
        <p:txBody>
          <a:bodyPr anchor="t" anchorCtr="0" bIns="45720" lIns="91440" rIns="91440" rtlCol="0" tIns="45720" vert="horz" wrap="square">
            <a:normAutofit fontScale="88889"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数据分析方法：采用数据挖掘、机器学习等技术对教务管理相关数据进行处理和分析，发现潜在的问题和规律。</a:t>
            </a:r>
            <a:endParaRPr altLang="en-US" dirty="0" lang="zh-CN" spc="150">
              <a:solidFill>
                <a:schemeClr val="tx1">
                  <a:lumMod val="75000"/>
                  <a:lumOff val="25000"/>
                </a:schemeClr>
              </a:solidFill>
              <a:latin typeface="+mn-ea"/>
              <a:sym typeface="+mn-ea"/>
            </a:endParaRPr>
          </a:p>
        </p:txBody>
      </p:sp>
      <p:sp>
        <p:nvSpPr>
          <p:cNvPr id="1050630" name="矩形 44"/>
          <p:cNvSpPr/>
          <p:nvPr>
            <p:custDataLst>
              <p:tags r:id="rId9"/>
            </p:custDataLst>
          </p:nvPr>
        </p:nvSpPr>
        <p:spPr>
          <a:xfrm>
            <a:off x="5275328" y="2810905"/>
            <a:ext cx="1635696" cy="115833"/>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32" name="任意多边形 22"/>
          <p:cNvSpPr/>
          <p:nvPr>
            <p:custDataLst>
              <p:tags r:id="rId10"/>
            </p:custDataLst>
          </p:nvPr>
        </p:nvSpPr>
        <p:spPr>
          <a:xfrm rot="2700000" flipH="1" flipV="1">
            <a:off x="7757655" y="1526217"/>
            <a:ext cx="1212381" cy="12144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34" name="文本框 33"/>
          <p:cNvSpPr txBox="1"/>
          <p:nvPr>
            <p:custDataLst>
              <p:tags r:id="rId11"/>
            </p:custDataLst>
          </p:nvPr>
        </p:nvSpPr>
        <p:spPr bwMode="auto">
          <a:xfrm>
            <a:off x="7420687" y="3167529"/>
            <a:ext cx="1885754" cy="2876157"/>
          </a:xfrm>
          <a:prstGeom prst="rect"/>
          <a:noFill/>
        </p:spPr>
        <p:txBody>
          <a:bodyPr anchor="t" anchorCtr="0" bIns="45720" lIns="91440" rIns="91440" rtlCol="0" tIns="45720" vert="horz" wrap="square">
            <a:normAutofit fontScale="83333"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优化措施：根据数据分析结果，制定针对性的优化措施，如调整课程安排、改进考试方式等，提高教务管理的效率和效果。</a:t>
            </a:r>
            <a:endParaRPr altLang="en-US" dirty="0" lang="zh-CN" spc="150">
              <a:solidFill>
                <a:schemeClr val="tx1">
                  <a:lumMod val="75000"/>
                  <a:lumOff val="25000"/>
                </a:schemeClr>
              </a:solidFill>
              <a:latin typeface="+mn-ea"/>
              <a:sym typeface="+mn-ea"/>
            </a:endParaRPr>
          </a:p>
        </p:txBody>
      </p:sp>
      <p:sp>
        <p:nvSpPr>
          <p:cNvPr id="1050636" name="矩形 45"/>
          <p:cNvSpPr/>
          <p:nvPr>
            <p:custDataLst>
              <p:tags r:id="rId12"/>
            </p:custDataLst>
          </p:nvPr>
        </p:nvSpPr>
        <p:spPr>
          <a:xfrm>
            <a:off x="7545646" y="2810905"/>
            <a:ext cx="1635696" cy="115833"/>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38" name="任意多边形 3"/>
          <p:cNvSpPr/>
          <p:nvPr>
            <p:custDataLst>
              <p:tags r:id="rId13"/>
            </p:custDataLst>
          </p:nvPr>
        </p:nvSpPr>
        <p:spPr>
          <a:xfrm rot="16200000" flipV="1">
            <a:off x="10029376" y="1526217"/>
            <a:ext cx="1212381" cy="12144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40" name="文本框 4"/>
          <p:cNvSpPr txBox="1"/>
          <p:nvPr>
            <p:custDataLst>
              <p:tags r:id="rId14"/>
            </p:custDataLst>
          </p:nvPr>
        </p:nvSpPr>
        <p:spPr bwMode="auto">
          <a:xfrm>
            <a:off x="9691707" y="3167529"/>
            <a:ext cx="1885754" cy="2876157"/>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实施效果：通过实施优化措施，提高教务管理的质量和效率，提升学生的学习体验和满意度。</a:t>
            </a:r>
            <a:endParaRPr altLang="en-US" dirty="0" lang="zh-CN" spc="150">
              <a:solidFill>
                <a:schemeClr val="tx1">
                  <a:lumMod val="75000"/>
                  <a:lumOff val="25000"/>
                </a:schemeClr>
              </a:solidFill>
              <a:latin typeface="+mn-ea"/>
              <a:sym typeface="+mn-ea"/>
            </a:endParaRPr>
          </a:p>
        </p:txBody>
      </p:sp>
      <p:sp>
        <p:nvSpPr>
          <p:cNvPr id="1050642" name="矩形 5"/>
          <p:cNvSpPr/>
          <p:nvPr>
            <p:custDataLst>
              <p:tags r:id="rId15"/>
            </p:custDataLst>
          </p:nvPr>
        </p:nvSpPr>
        <p:spPr>
          <a:xfrm>
            <a:off x="9816666" y="2810905"/>
            <a:ext cx="1635696" cy="115833"/>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00" name="标题 1"/>
          <p:cNvSpPr>
            <a:spLocks noGrp="1"/>
          </p:cNvSpPr>
          <p:nvPr>
            <p:ph type="title" idx="3"/>
          </p:nvPr>
        </p:nvSpPr>
        <p:spPr/>
        <p:txBody>
          <a:bodyPr>
            <a:normAutofit fontScale="93750"/>
          </a:bodyPr>
          <a:p>
            <a:r>
              <a:rPr altLang="en-US" lang="zh-CN"/>
              <a:t>案例三：基于大数据的科研项目评估和资源配置优化</a:t>
            </a:r>
            <a:endParaRPr altLang="en-US" lang="zh-CN"/>
          </a:p>
        </p:txBody>
      </p:sp>
      <p:sp>
        <p:nvSpPr>
          <p:cNvPr id="1050702" name="圆角矩形 3"/>
          <p:cNvSpPr/>
          <p:nvPr>
            <p:custDataLst>
              <p:tags r:id="rId1"/>
            </p:custDataLst>
          </p:nvPr>
        </p:nvSpPr>
        <p:spPr>
          <a:xfrm rot="16200000">
            <a:off x="5688361" y="-2648550"/>
            <a:ext cx="808929" cy="108060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04" name="圆角矩形 4"/>
          <p:cNvSpPr/>
          <p:nvPr>
            <p:custDataLst>
              <p:tags r:id="rId2"/>
            </p:custDataLst>
          </p:nvPr>
        </p:nvSpPr>
        <p:spPr>
          <a:xfrm rot="16200000">
            <a:off x="357418" y="2683058"/>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06" name="圆角矩形 5"/>
          <p:cNvSpPr/>
          <p:nvPr>
            <p:custDataLst>
              <p:tags r:id="rId3"/>
            </p:custDataLst>
          </p:nvPr>
        </p:nvSpPr>
        <p:spPr>
          <a:xfrm rot="16200000">
            <a:off x="5688361" y="-3678520"/>
            <a:ext cx="808929" cy="1080526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08" name="圆角矩形 6"/>
          <p:cNvSpPr/>
          <p:nvPr>
            <p:custDataLst>
              <p:tags r:id="rId4"/>
            </p:custDataLst>
          </p:nvPr>
        </p:nvSpPr>
        <p:spPr>
          <a:xfrm rot="16200000">
            <a:off x="357418" y="1652423"/>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10" name="圆角矩形 11"/>
          <p:cNvSpPr/>
          <p:nvPr>
            <p:custDataLst>
              <p:tags r:id="rId5"/>
            </p:custDataLst>
          </p:nvPr>
        </p:nvSpPr>
        <p:spPr>
          <a:xfrm rot="16200000">
            <a:off x="5688361" y="-587945"/>
            <a:ext cx="808929" cy="108060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12" name="圆角矩形 12"/>
          <p:cNvSpPr/>
          <p:nvPr>
            <p:custDataLst>
              <p:tags r:id="rId6"/>
            </p:custDataLst>
          </p:nvPr>
        </p:nvSpPr>
        <p:spPr>
          <a:xfrm rot="16200000">
            <a:off x="357418" y="4743664"/>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14" name="圆角矩形 9"/>
          <p:cNvSpPr/>
          <p:nvPr>
            <p:custDataLst>
              <p:tags r:id="rId7"/>
            </p:custDataLst>
          </p:nvPr>
        </p:nvSpPr>
        <p:spPr>
          <a:xfrm rot="16200000">
            <a:off x="5688361" y="-1617915"/>
            <a:ext cx="808929" cy="1080526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16" name="圆角矩形 10"/>
          <p:cNvSpPr/>
          <p:nvPr>
            <p:custDataLst>
              <p:tags r:id="rId8"/>
            </p:custDataLst>
          </p:nvPr>
        </p:nvSpPr>
        <p:spPr>
          <a:xfrm rot="16200000">
            <a:off x="357418" y="3713028"/>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18" name="圆角矩形 7"/>
          <p:cNvSpPr/>
          <p:nvPr>
            <p:custDataLst>
              <p:tags r:id="rId9"/>
            </p:custDataLst>
          </p:nvPr>
        </p:nvSpPr>
        <p:spPr>
          <a:xfrm rot="16200000">
            <a:off x="5688361" y="441359"/>
            <a:ext cx="808929" cy="108060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20" name="圆角矩形 8"/>
          <p:cNvSpPr/>
          <p:nvPr>
            <p:custDataLst>
              <p:tags r:id="rId10"/>
            </p:custDataLst>
          </p:nvPr>
        </p:nvSpPr>
        <p:spPr>
          <a:xfrm rot="16200000">
            <a:off x="357418" y="5772968"/>
            <a:ext cx="807598" cy="1426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22" name="文本框 14"/>
          <p:cNvSpPr txBox="1"/>
          <p:nvPr>
            <p:custDataLst>
              <p:tags r:id="rId11"/>
            </p:custDataLst>
          </p:nvPr>
        </p:nvSpPr>
        <p:spPr>
          <a:xfrm>
            <a:off x="1143710" y="5441407"/>
            <a:ext cx="10351551" cy="808263"/>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结论与展望：总结案例，并展望未来大数据技术在科研项目评估和资源配置优化中的应用前景。</a:t>
            </a:r>
            <a:endParaRPr altLang="en-US" dirty="0" sz="2000" lang="zh-CN">
              <a:latin typeface="+mn-ea"/>
              <a:ea typeface="+mn-ea"/>
            </a:endParaRPr>
          </a:p>
        </p:txBody>
      </p:sp>
      <p:sp>
        <p:nvSpPr>
          <p:cNvPr id="1050724" name="文本框 15"/>
          <p:cNvSpPr txBox="1"/>
          <p:nvPr>
            <p:custDataLst>
              <p:tags r:id="rId12"/>
            </p:custDataLst>
          </p:nvPr>
        </p:nvSpPr>
        <p:spPr>
          <a:xfrm>
            <a:off x="1144376" y="3380136"/>
            <a:ext cx="10351551" cy="80892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数据分析方法：介绍数据分析方法，包括聚类分析、关联规则挖掘等。</a:t>
            </a:r>
            <a:endParaRPr altLang="en-US" dirty="0" sz="2000" lang="zh-CN">
              <a:latin typeface="+mn-ea"/>
              <a:ea typeface="+mn-ea"/>
            </a:endParaRPr>
          </a:p>
        </p:txBody>
      </p:sp>
      <p:sp>
        <p:nvSpPr>
          <p:cNvPr id="1050726" name="文本框 16"/>
          <p:cNvSpPr txBox="1"/>
          <p:nvPr>
            <p:custDataLst>
              <p:tags r:id="rId13"/>
            </p:custDataLst>
          </p:nvPr>
        </p:nvSpPr>
        <p:spPr>
          <a:xfrm>
            <a:off x="1143710" y="4411437"/>
            <a:ext cx="10351551" cy="808263"/>
          </a:xfrm>
          <a:prstGeom prst="rect"/>
        </p:spPr>
        <p:txBody>
          <a:bodyPr anchor="ctr" anchorCtr="0" bIns="46800" lIns="90000" rIns="90000" rtlCol="0" tIns="46800" vert="horz" wrap="square">
            <a:normAutofit fontScale="9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评估结果：展示科研项目评估和资源配置优化的结果，包括项目等级、资源配置方案等。</a:t>
            </a:r>
            <a:endParaRPr altLang="en-US" dirty="0" sz="2000" lang="zh-CN">
              <a:latin typeface="+mn-ea"/>
              <a:ea typeface="+mn-ea"/>
            </a:endParaRPr>
          </a:p>
        </p:txBody>
      </p:sp>
      <p:sp>
        <p:nvSpPr>
          <p:cNvPr id="1050728" name="文本框 17"/>
          <p:cNvSpPr txBox="1"/>
          <p:nvPr>
            <p:custDataLst>
              <p:tags r:id="rId14"/>
            </p:custDataLst>
          </p:nvPr>
        </p:nvSpPr>
        <p:spPr>
          <a:xfrm>
            <a:off x="1144376" y="1319530"/>
            <a:ext cx="10351551" cy="808929"/>
          </a:xfrm>
          <a:prstGeom prst="rect"/>
        </p:spPr>
        <p:txBody>
          <a:bodyPr anchor="ctr" anchorCtr="0" bIns="46800" lIns="90000" rIns="0" rtlCol="0" tIns="46800" vert="horz" wrap="square">
            <a:normAutofit fontScale="9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背景介绍：介绍科研项目评估和资源配置优化的重要性，以及大数据技术在其中的应用。</a:t>
            </a:r>
            <a:endParaRPr altLang="en-US" dirty="0" sz="2000" lang="zh-CN">
              <a:latin typeface="+mn-ea"/>
              <a:ea typeface="+mn-ea"/>
            </a:endParaRPr>
          </a:p>
        </p:txBody>
      </p:sp>
      <p:sp>
        <p:nvSpPr>
          <p:cNvPr id="1050730" name="文本框 18"/>
          <p:cNvSpPr txBox="1"/>
          <p:nvPr>
            <p:custDataLst>
              <p:tags r:id="rId15"/>
            </p:custDataLst>
          </p:nvPr>
        </p:nvSpPr>
        <p:spPr>
          <a:xfrm>
            <a:off x="1143710" y="2350831"/>
            <a:ext cx="10351551" cy="80826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数据来源：说明数据来源，包括科研项目数据、教师数据、学生数据等。</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788" name="标题 1"/>
          <p:cNvSpPr>
            <a:spLocks noGrp="1"/>
          </p:cNvSpPr>
          <p:nvPr>
            <p:ph type="title" idx="3"/>
          </p:nvPr>
        </p:nvSpPr>
        <p:spPr/>
        <p:txBody>
          <a:bodyPr>
            <a:normAutofit fontScale="93750"/>
          </a:bodyPr>
          <a:p>
            <a:r>
              <a:rPr altLang="en-US" lang="zh-CN"/>
              <a:t>案例四：基于大数据的后勤服务管理和改进</a:t>
            </a:r>
            <a:endParaRPr altLang="en-US" lang="zh-CN"/>
          </a:p>
        </p:txBody>
      </p:sp>
      <p:sp>
        <p:nvSpPr>
          <p:cNvPr id="105079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9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背景介绍：后勤服务管理存在的问题和挑战</a:t>
            </a:r>
            <a:endParaRPr altLang="en-US" dirty="0" sz="2000" lang="zh-CN" spc="150">
              <a:solidFill>
                <a:schemeClr val="tx1">
                  <a:lumMod val="85000"/>
                  <a:lumOff val="15000"/>
                </a:schemeClr>
              </a:solidFill>
              <a:latin typeface="+mn-ea"/>
              <a:sym typeface="+mn-ea"/>
            </a:endParaRPr>
          </a:p>
        </p:txBody>
      </p:sp>
      <p:sp>
        <p:nvSpPr>
          <p:cNvPr id="105079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9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0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大数据技术应用：数据采集、存储、分析和可视化</a:t>
            </a:r>
            <a:endParaRPr altLang="en-US" dirty="0" sz="2000" lang="zh-CN" spc="150">
              <a:solidFill>
                <a:schemeClr val="tx1">
                  <a:lumMod val="85000"/>
                  <a:lumOff val="15000"/>
                </a:schemeClr>
              </a:solidFill>
              <a:latin typeface="+mn-ea"/>
              <a:sym typeface="+mn-ea"/>
            </a:endParaRPr>
          </a:p>
        </p:txBody>
      </p:sp>
      <p:sp>
        <p:nvSpPr>
          <p:cNvPr id="105080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0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0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改进措施：个性化服务、资源优化、效率提升</a:t>
            </a:r>
            <a:endParaRPr altLang="en-US" dirty="0" sz="2000" lang="zh-CN" spc="150">
              <a:solidFill>
                <a:schemeClr val="tx1">
                  <a:lumMod val="85000"/>
                  <a:lumOff val="15000"/>
                </a:schemeClr>
              </a:solidFill>
              <a:latin typeface="+mn-ea"/>
              <a:sym typeface="+mn-ea"/>
            </a:endParaRPr>
          </a:p>
        </p:txBody>
      </p:sp>
      <p:sp>
        <p:nvSpPr>
          <p:cNvPr id="105080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1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1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实施效果：提高服务质量、降低成本、增强师生满意度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7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872" name="标题 14"/>
          <p:cNvSpPr>
            <a:spLocks noGrp="1"/>
          </p:cNvSpPr>
          <p:nvPr>
            <p:ph type="title" idx="4"/>
            <p:custDataLst>
              <p:tags r:id="rId2"/>
            </p:custDataLst>
          </p:nvPr>
        </p:nvSpPr>
        <p:spPr/>
        <p:txBody>
          <a:bodyPr>
            <a:normAutofit fontScale="90000"/>
          </a:bodyPr>
          <a:p>
            <a:r>
              <a:rPr altLang="en-US" dirty="0" lang="zh-CN"/>
              <a:t>大数据技术优化校园管理决策面临的挑战和对策</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998" name="标题 1"/>
          <p:cNvSpPr>
            <a:spLocks noGrp="1"/>
          </p:cNvSpPr>
          <p:nvPr>
            <p:ph type="title" idx="3"/>
          </p:nvPr>
        </p:nvSpPr>
        <p:spPr/>
        <p:txBody>
          <a:bodyPr>
            <a:normAutofit fontScale="93750"/>
          </a:bodyPr>
          <a:p>
            <a:r>
              <a:rPr altLang="en-US" lang="zh-CN"/>
              <a:t>数据安全和隐私保护问题</a:t>
            </a:r>
            <a:endParaRPr altLang="en-US" lang="zh-CN"/>
          </a:p>
        </p:txBody>
      </p:sp>
      <p:sp>
        <p:nvSpPr>
          <p:cNvPr id="1051000"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002"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04"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数据安全挑战：确保数据不被泄露、篡改或破坏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006"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008"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10"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隐私保护挑战：保护学生和教职工的个人隐私信息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012"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014"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对策和建议：加强数据安全管理和隐私保护措施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016"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18"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020"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22"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未来展望：随着技术的发展，数据安全和隐私保护将更加重要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080" name="标题 1"/>
          <p:cNvSpPr>
            <a:spLocks noGrp="1"/>
          </p:cNvSpPr>
          <p:nvPr>
            <p:ph type="title" idx="3"/>
          </p:nvPr>
        </p:nvSpPr>
        <p:spPr/>
        <p:txBody>
          <a:bodyPr>
            <a:normAutofit fontScale="93750"/>
          </a:bodyPr>
          <a:p>
            <a:r>
              <a:rPr altLang="en-US" lang="zh-CN"/>
              <a:t>数据质量和准确性问题</a:t>
            </a:r>
            <a:endParaRPr altLang="en-US" lang="zh-CN"/>
          </a:p>
        </p:txBody>
      </p:sp>
      <p:sp>
        <p:nvSpPr>
          <p:cNvPr id="105108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8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数据来源多样性和复杂性导致数据质量参差不齐</a:t>
            </a:r>
            <a:endParaRPr altLang="en-US" dirty="0" sz="2000" lang="zh-CN" spc="150">
              <a:solidFill>
                <a:schemeClr val="tx1">
                  <a:lumMod val="75000"/>
                  <a:lumOff val="25000"/>
                </a:schemeClr>
              </a:solidFill>
              <a:latin typeface="+mn-ea"/>
              <a:sym typeface="+mn-ea"/>
            </a:endParaRPr>
          </a:p>
        </p:txBody>
      </p:sp>
      <p:sp>
        <p:nvSpPr>
          <p:cNvPr id="105108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8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9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数据处理和分析技术的不成熟影响数据准确性</a:t>
            </a:r>
            <a:endParaRPr altLang="en-US" dirty="0" sz="2000" lang="zh-CN" spc="150">
              <a:solidFill>
                <a:schemeClr val="tx1">
                  <a:lumMod val="75000"/>
                  <a:lumOff val="25000"/>
                </a:schemeClr>
              </a:solidFill>
              <a:latin typeface="+mn-ea"/>
              <a:sym typeface="+mn-ea"/>
            </a:endParaRPr>
          </a:p>
        </p:txBody>
      </p:sp>
      <p:sp>
        <p:nvSpPr>
          <p:cNvPr id="105109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9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9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缺乏统一的数据标准和规范导致数据可比性差</a:t>
            </a:r>
            <a:endParaRPr altLang="en-US" dirty="0" sz="2000" lang="zh-CN" spc="150">
              <a:solidFill>
                <a:schemeClr val="tx1">
                  <a:lumMod val="75000"/>
                  <a:lumOff val="25000"/>
                </a:schemeClr>
              </a:solidFill>
              <a:latin typeface="+mn-ea"/>
              <a:sym typeface="+mn-ea"/>
            </a:endParaRPr>
          </a:p>
        </p:txBody>
      </p:sp>
      <p:sp>
        <p:nvSpPr>
          <p:cNvPr id="105109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10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10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数据安全和隐私保护问题需要重视和解决</a:t>
            </a:r>
            <a:endParaRPr altLang="en-US" dirty="0" sz="2000" lang="zh-CN" spc="150">
              <a:solidFill>
                <a:schemeClr val="tx1">
                  <a:lumMod val="75000"/>
                  <a:lumOff val="25000"/>
                </a:schemeClr>
              </a:solidFill>
              <a:latin typeface="+mn-ea"/>
              <a:sym typeface="+mn-ea"/>
            </a:endParaRPr>
          </a:p>
        </p:txBody>
      </p:sp>
      <p:sp>
        <p:nvSpPr>
          <p:cNvPr id="105110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162" name="标题 1"/>
          <p:cNvSpPr>
            <a:spLocks noGrp="1"/>
          </p:cNvSpPr>
          <p:nvPr>
            <p:ph type="title" idx="3"/>
          </p:nvPr>
        </p:nvSpPr>
        <p:spPr/>
        <p:txBody>
          <a:bodyPr>
            <a:normAutofit fontScale="93750"/>
          </a:bodyPr>
          <a:p>
            <a:r>
              <a:rPr altLang="en-US" lang="zh-CN"/>
              <a:t>技术支持和人才队伍建设问题</a:t>
            </a:r>
            <a:endParaRPr altLang="en-US" lang="zh-CN"/>
          </a:p>
        </p:txBody>
      </p:sp>
      <p:sp>
        <p:nvSpPr>
          <p:cNvPr id="1051164" name="五边形 2"/>
          <p:cNvSpPr/>
          <p:nvPr>
            <p:custDataLst>
              <p:tags r:id="rId1"/>
            </p:custDataLst>
          </p:nvPr>
        </p:nvSpPr>
        <p:spPr>
          <a:xfrm rot="16200000" flipH="1">
            <a:off x="3839530" y="1112064"/>
            <a:ext cx="1020062" cy="296642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66" name="五边形 3"/>
          <p:cNvSpPr/>
          <p:nvPr>
            <p:custDataLst>
              <p:tags r:id="rId2"/>
            </p:custDataLst>
          </p:nvPr>
        </p:nvSpPr>
        <p:spPr>
          <a:xfrm rot="16200000" flipH="1">
            <a:off x="3866706" y="4418267"/>
            <a:ext cx="969711" cy="266344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68" name="任意多边形 4"/>
          <p:cNvSpPr/>
          <p:nvPr>
            <p:custDataLst>
              <p:tags r:id="rId3"/>
            </p:custDataLst>
          </p:nvPr>
        </p:nvSpPr>
        <p:spPr>
          <a:xfrm>
            <a:off x="3018944" y="2081786"/>
            <a:ext cx="2663449" cy="401948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70" name="任意多边形 5"/>
          <p:cNvSpPr/>
          <p:nvPr>
            <p:custDataLst>
              <p:tags r:id="rId4"/>
            </p:custDataLst>
          </p:nvPr>
        </p:nvSpPr>
        <p:spPr>
          <a:xfrm flipV="1">
            <a:off x="2866493" y="1319530"/>
            <a:ext cx="2966428" cy="1426352"/>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3018944" y="2927559"/>
            <a:ext cx="2663449" cy="2399727"/>
          </a:xfrm>
          <a:prstGeom prst="rect"/>
          <a:noFill/>
          <a:ln>
            <a:noFill/>
          </a:ln>
        </p:spPr>
        <p:txBody>
          <a:bodyPr wrap="square">
            <a:normAutofit fontScale="95455"/>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技术支持：建立完善的技术支持体系，包括数据采集、存储、处理和分析等方面</a:t>
            </a:r>
            <a:endPar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174" name="五边形 9"/>
          <p:cNvSpPr/>
          <p:nvPr>
            <p:custDataLst>
              <p:tags r:id="rId6"/>
            </p:custDataLst>
          </p:nvPr>
        </p:nvSpPr>
        <p:spPr>
          <a:xfrm rot="16200000" flipH="1">
            <a:off x="7326686" y="1127972"/>
            <a:ext cx="1020062" cy="296642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76" name="五边形 10"/>
          <p:cNvSpPr/>
          <p:nvPr>
            <p:custDataLst>
              <p:tags r:id="rId7"/>
            </p:custDataLst>
          </p:nvPr>
        </p:nvSpPr>
        <p:spPr>
          <a:xfrm rot="16200000" flipH="1">
            <a:off x="7352536" y="4433512"/>
            <a:ext cx="969711" cy="266344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78" name="任意多边形 11"/>
          <p:cNvSpPr/>
          <p:nvPr>
            <p:custDataLst>
              <p:tags r:id="rId8"/>
            </p:custDataLst>
          </p:nvPr>
        </p:nvSpPr>
        <p:spPr>
          <a:xfrm>
            <a:off x="6506100" y="2097031"/>
            <a:ext cx="2663449" cy="401948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180" name="任意多边形 12"/>
          <p:cNvSpPr/>
          <p:nvPr>
            <p:custDataLst>
              <p:tags r:id="rId9"/>
            </p:custDataLst>
          </p:nvPr>
        </p:nvSpPr>
        <p:spPr>
          <a:xfrm flipV="1">
            <a:off x="6353649" y="1335438"/>
            <a:ext cx="2966428" cy="1426352"/>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506100" y="2927559"/>
            <a:ext cx="2663449" cy="2399727"/>
          </a:xfrm>
          <a:prstGeom prst="rect"/>
          <a:noFill/>
          <a:ln>
            <a:noFill/>
          </a:ln>
        </p:spPr>
        <p:txBody>
          <a:bodyPr wrap="square">
            <a:normAutofit fontScale="81667"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人才队伍建设：加强人才队伍建设，培养具备大数据技术应用能力的人才，提高校园管理决策水平</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240" name="标题 1"/>
          <p:cNvSpPr>
            <a:spLocks noGrp="1"/>
          </p:cNvSpPr>
          <p:nvPr>
            <p:ph type="title" idx="3"/>
          </p:nvPr>
        </p:nvSpPr>
        <p:spPr/>
        <p:txBody>
          <a:bodyPr>
            <a:normAutofit fontScale="93750"/>
          </a:bodyPr>
          <a:p>
            <a:r>
              <a:rPr altLang="en-US" lang="zh-CN"/>
              <a:t>政策和法规制约问题</a:t>
            </a:r>
            <a:endParaRPr altLang="en-US" lang="zh-CN"/>
          </a:p>
        </p:txBody>
      </p:sp>
      <p:sp>
        <p:nvSpPr>
          <p:cNvPr id="1051242"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政策限制：政府对数据使用的相关政策和法规可能限制大数据技术的使用</a:t>
            </a:r>
            <a:endParaRPr altLang="en-US" dirty="0" sz="1200" lang="zh-CN" spc="150">
              <a:solidFill>
                <a:schemeClr val="tx1">
                  <a:lumMod val="85000"/>
                  <a:lumOff val="15000"/>
                </a:schemeClr>
              </a:solidFill>
              <a:latin typeface="+mn-ea"/>
              <a:sym typeface="+mn-ea"/>
            </a:endParaRPr>
          </a:p>
        </p:txBody>
      </p:sp>
      <p:sp>
        <p:nvSpPr>
          <p:cNvPr id="1051244"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46"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48"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法规缺失：缺乏针对大数据技术使用的相关法规和标准</a:t>
            </a:r>
            <a:endParaRPr altLang="en-US" dirty="0" sz="1200" lang="zh-CN" spc="150">
              <a:solidFill>
                <a:schemeClr val="tx1">
                  <a:lumMod val="85000"/>
                  <a:lumOff val="15000"/>
                </a:schemeClr>
              </a:solidFill>
              <a:latin typeface="+mn-ea"/>
              <a:sym typeface="+mn-ea"/>
            </a:endParaRPr>
          </a:p>
        </p:txBody>
      </p:sp>
      <p:sp>
        <p:nvSpPr>
          <p:cNvPr id="1051250"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52"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54"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隐私保护：大数据技术使用涉及隐私保护问题，需要遵守相关法规</a:t>
            </a:r>
            <a:endParaRPr altLang="en-US" dirty="0" sz="1200" lang="zh-CN" spc="150">
              <a:solidFill>
                <a:schemeClr val="tx1">
                  <a:lumMod val="85000"/>
                  <a:lumOff val="15000"/>
                </a:schemeClr>
              </a:solidFill>
              <a:latin typeface="+mn-ea"/>
              <a:sym typeface="+mn-ea"/>
            </a:endParaRPr>
          </a:p>
        </p:txBody>
      </p:sp>
      <p:sp>
        <p:nvSpPr>
          <p:cNvPr id="1051256"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58"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60"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法律责任：大数据技术使用可能涉及法律责任问题，需要明确相关法规和责任</a:t>
            </a:r>
            <a:endParaRPr altLang="en-US" dirty="0" sz="1200" lang="zh-CN" spc="150">
              <a:solidFill>
                <a:schemeClr val="tx1">
                  <a:lumMod val="85000"/>
                  <a:lumOff val="15000"/>
                </a:schemeClr>
              </a:solidFill>
              <a:latin typeface="+mn-ea"/>
              <a:sym typeface="+mn-ea"/>
            </a:endParaRPr>
          </a:p>
        </p:txBody>
      </p:sp>
      <p:sp>
        <p:nvSpPr>
          <p:cNvPr id="1051262"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64"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322" name="标题 1"/>
          <p:cNvSpPr>
            <a:spLocks noGrp="1"/>
          </p:cNvSpPr>
          <p:nvPr>
            <p:ph type="title" idx="3"/>
          </p:nvPr>
        </p:nvSpPr>
        <p:spPr/>
        <p:txBody>
          <a:bodyPr>
            <a:normAutofit fontScale="93750"/>
          </a:bodyPr>
          <a:p>
            <a:r>
              <a:rPr altLang="en-US" lang="zh-CN"/>
              <a:t>对策和建议</a:t>
            </a:r>
            <a:endParaRPr altLang="en-US" lang="zh-CN"/>
          </a:p>
        </p:txBody>
      </p:sp>
      <p:sp>
        <p:nvSpPr>
          <p:cNvPr id="105132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提高数据质量和准确性</a:t>
            </a:r>
            <a:endParaRPr altLang="zh-CN" dirty="0" lang="en-US">
              <a:solidFill>
                <a:schemeClr val="dk1">
                  <a:lumMod val="80000"/>
                  <a:lumOff val="20000"/>
                </a:schemeClr>
              </a:solidFill>
              <a:latin typeface="+mn-ea"/>
              <a:sym typeface="+mn-ea"/>
            </a:endParaRPr>
          </a:p>
        </p:txBody>
      </p:sp>
      <p:sp>
        <p:nvSpPr>
          <p:cNvPr id="105133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建立完善的数据收集和分析体系</a:t>
            </a:r>
            <a:endParaRPr altLang="en-US" dirty="0" lang="zh-CN">
              <a:solidFill>
                <a:schemeClr val="dk1">
                  <a:lumMod val="80000"/>
                  <a:lumOff val="20000"/>
                </a:schemeClr>
              </a:solidFill>
              <a:latin typeface="+mn-ea"/>
              <a:sym typeface="+mn-ea"/>
            </a:endParaRPr>
          </a:p>
        </p:txBody>
      </p:sp>
      <p:sp>
        <p:nvSpPr>
          <p:cNvPr id="105134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加强数据安全和隐私保护</a:t>
            </a:r>
            <a:endParaRPr altLang="en-US" dirty="0" lang="zh-CN">
              <a:solidFill>
                <a:schemeClr val="dk1">
                  <a:lumMod val="80000"/>
                  <a:lumOff val="20000"/>
                </a:schemeClr>
              </a:solidFill>
              <a:latin typeface="+mn-ea"/>
              <a:sym typeface="+mn-ea"/>
            </a:endParaRPr>
          </a:p>
        </p:txBody>
      </p:sp>
      <p:sp>
        <p:nvSpPr>
          <p:cNvPr id="105134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5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5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5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建立基于数据的决策支持系统</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1412" name="文本占位符 4"/>
          <p:cNvSpPr>
            <a:spLocks noGrp="1"/>
          </p:cNvSpPr>
          <p:nvPr>
            <p:ph type="body" idx="5"/>
            <p:custDataLst>
              <p:tags r:id="rId1"/>
            </p:custDataLst>
          </p:nvPr>
        </p:nvSpPr>
        <p:spPr/>
        <p:txBody>
          <a:bodyPr>
            <a:normAutofit fontScale="93750" lnSpcReduction="20000"/>
          </a:bodyPr>
          <a:p>
            <a:r>
              <a:rPr altLang="en-US" lang="zh-CN"/>
              <a:t>PART 07</a:t>
            </a:r>
            <a:endParaRPr altLang="en-US" lang="zh-CN"/>
          </a:p>
        </p:txBody>
      </p:sp>
      <p:sp>
        <p:nvSpPr>
          <p:cNvPr id="1051414" name="标题 14"/>
          <p:cNvSpPr>
            <a:spLocks noGrp="1"/>
          </p:cNvSpPr>
          <p:nvPr>
            <p:ph type="title" idx="4"/>
            <p:custDataLst>
              <p:tags r:id="rId2"/>
            </p:custDataLst>
          </p:nvPr>
        </p:nvSpPr>
        <p:spPr/>
        <p:txBody>
          <a:bodyPr/>
          <a:p>
            <a:r>
              <a:rPr altLang="en-US" dirty="0" lang="zh-CN"/>
              <a:t>结论与展望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1540" name="标题 1"/>
          <p:cNvSpPr>
            <a:spLocks noGrp="1"/>
          </p:cNvSpPr>
          <p:nvPr>
            <p:ph type="title" idx="3"/>
          </p:nvPr>
        </p:nvSpPr>
        <p:spPr/>
        <p:txBody>
          <a:bodyPr>
            <a:normAutofit fontScale="93750"/>
          </a:bodyPr>
          <a:p>
            <a:r>
              <a:rPr altLang="en-US" lang="zh-CN"/>
              <a:t>大数据技术对校园管理决策优化的意义和价值</a:t>
            </a:r>
            <a:endParaRPr altLang="en-US" lang="zh-CN"/>
          </a:p>
        </p:txBody>
      </p:sp>
      <p:sp>
        <p:nvSpPr>
          <p:cNvPr id="1051542"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544"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546"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48"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0"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推动教育信息化和现代化发展</a:t>
            </a:r>
            <a:endParaRPr altLang="en-US" dirty="0" sz="1200" lang="zh-CN" spc="150">
              <a:solidFill>
                <a:srgbClr val="FFFFFF"/>
              </a:solidFill>
              <a:latin typeface="+mn-ea"/>
              <a:sym typeface="+mn-ea"/>
            </a:endParaRPr>
          </a:p>
        </p:txBody>
      </p:sp>
      <p:sp>
        <p:nvSpPr>
          <p:cNvPr id="1051552"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4"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6"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提升校园管理水平和质量</a:t>
            </a:r>
            <a:endParaRPr altLang="en-US" dirty="0" sz="1200" lang="zh-CN" spc="150">
              <a:solidFill>
                <a:schemeClr val="tx1">
                  <a:lumMod val="65000"/>
                  <a:lumOff val="35000"/>
                </a:schemeClr>
              </a:solidFill>
              <a:latin typeface="+mn-ea"/>
              <a:sym typeface="+mn-ea"/>
            </a:endParaRPr>
          </a:p>
        </p:txBody>
      </p:sp>
      <p:sp>
        <p:nvSpPr>
          <p:cNvPr id="1051558"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0"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2"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促进资源合理配置</a:t>
            </a:r>
            <a:endParaRPr altLang="en-US" dirty="0" sz="1200" lang="zh-CN" spc="150">
              <a:solidFill>
                <a:srgbClr val="FFFFFF"/>
              </a:solidFill>
              <a:latin typeface="+mn-ea"/>
              <a:sym typeface="+mn-ea"/>
            </a:endParaRPr>
          </a:p>
        </p:txBody>
      </p:sp>
      <p:sp>
        <p:nvSpPr>
          <p:cNvPr id="1051564"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6"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8"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提高决策效率和准确性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1626" name="标题 1"/>
          <p:cNvSpPr>
            <a:spLocks noGrp="1"/>
          </p:cNvSpPr>
          <p:nvPr>
            <p:ph type="title" idx="3"/>
          </p:nvPr>
        </p:nvSpPr>
        <p:spPr/>
        <p:txBody>
          <a:bodyPr>
            <a:normAutofit fontScale="93750"/>
          </a:bodyPr>
          <a:p>
            <a:r>
              <a:rPr altLang="en-US" lang="zh-CN"/>
              <a:t>未来发展趋势和展望</a:t>
            </a:r>
            <a:endParaRPr altLang="en-US" lang="zh-CN"/>
          </a:p>
        </p:txBody>
      </p:sp>
      <p:sp>
        <p:nvSpPr>
          <p:cNvPr id="105162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3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大数据技术将进一步推动校园管理决策的优化</a:t>
            </a:r>
            <a:endParaRPr altLang="en-US" dirty="0" sz="2000" lang="zh-CN" spc="150">
              <a:solidFill>
                <a:schemeClr val="tx1">
                  <a:lumMod val="75000"/>
                  <a:lumOff val="25000"/>
                </a:schemeClr>
              </a:solidFill>
              <a:latin typeface="+mn-ea"/>
              <a:sym typeface="+mn-ea"/>
            </a:endParaRPr>
          </a:p>
        </p:txBody>
      </p:sp>
      <p:sp>
        <p:nvSpPr>
          <p:cNvPr id="105163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63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3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人工智能与大数据技术的结合将成为校园管理的重要趋势</a:t>
            </a:r>
            <a:endParaRPr altLang="en-US" dirty="0" sz="2000" lang="zh-CN" spc="150">
              <a:solidFill>
                <a:schemeClr val="tx1">
                  <a:lumMod val="75000"/>
                  <a:lumOff val="25000"/>
                </a:schemeClr>
              </a:solidFill>
              <a:latin typeface="+mn-ea"/>
              <a:sym typeface="+mn-ea"/>
            </a:endParaRPr>
          </a:p>
        </p:txBody>
      </p:sp>
      <p:sp>
        <p:nvSpPr>
          <p:cNvPr id="105163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64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4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未来校园管理将更加注重数据驱动和智能化决策</a:t>
            </a:r>
            <a:endParaRPr altLang="en-US" dirty="0" sz="2000" lang="zh-CN" spc="150">
              <a:solidFill>
                <a:schemeClr val="tx1">
                  <a:lumMod val="75000"/>
                  <a:lumOff val="25000"/>
                </a:schemeClr>
              </a:solidFill>
              <a:latin typeface="+mn-ea"/>
              <a:sym typeface="+mn-ea"/>
            </a:endParaRPr>
          </a:p>
        </p:txBody>
      </p:sp>
      <p:sp>
        <p:nvSpPr>
          <p:cNvPr id="105164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64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64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未来校园管理将更加注重数据安全和隐私保护</a:t>
            </a:r>
            <a:endParaRPr altLang="en-US" dirty="0" sz="2000" lang="zh-CN" spc="150">
              <a:solidFill>
                <a:schemeClr val="tx1">
                  <a:lumMod val="75000"/>
                  <a:lumOff val="25000"/>
                </a:schemeClr>
              </a:solidFill>
              <a:latin typeface="+mn-ea"/>
              <a:sym typeface="+mn-ea"/>
            </a:endParaRPr>
          </a:p>
        </p:txBody>
      </p:sp>
      <p:sp>
        <p:nvSpPr>
          <p:cNvPr id="105165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170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710"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8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2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8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4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7"/>
</p:tagLst>
</file>

<file path=ppt/tags/tag4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1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4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41.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2023-12-15T22:12:19Z</dcterms:created>
  <dcterms:modified xsi:type="dcterms:W3CDTF">2023-12-15T22:12:19Z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e7fc6b259196490db35bf8a037f0b19a_21</vt:lpwstr>
  </property>
</Properties>
</file>