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780" r:id="rId1"/>
    <p:sldMasterId id="2147489817" r:id="rId2"/>
  </p:sldMasterIdLst>
  <p:notesMasterIdLst>
    <p:notesMasterId r:id="rId3"/>
  </p:notesMasterIdLst>
  <p:sldIdLst>
    <p:sldId id="3136" r:id="rId4"/>
    <p:sldId id="3139" r:id="rId5"/>
    <p:sldId id="3142" r:id="rId6"/>
    <p:sldId id="3145" r:id="rId7"/>
    <p:sldId id="3151" r:id="rId9"/>
    <p:sldId id="3154" r:id="rId10"/>
    <p:sldId id="3157" r:id="rId11"/>
    <p:sldId id="3160" r:id="rId12"/>
    <p:sldId id="3166" r:id="rId14"/>
    <p:sldId id="3169" r:id="rId15"/>
    <p:sldId id="3172" r:id="rId16"/>
    <p:sldId id="3175" r:id="rId17"/>
    <p:sldId id="3178" r:id="rId18"/>
    <p:sldId id="3184" r:id="rId20"/>
    <p:sldId id="3187" r:id="rId21"/>
    <p:sldId id="3190" r:id="rId22"/>
    <p:sldId id="3193" r:id="rId23"/>
    <p:sldId id="3196" r:id="rId24"/>
    <p:sldId id="3202" r:id="rId26"/>
    <p:sldId id="3205" r:id="rId27"/>
    <p:sldId id="3208" r:id="rId28"/>
    <p:sldId id="3211" r:id="rId29"/>
    <p:sldId id="3214" r:id="rId30"/>
    <p:sldId id="3220" r:id="rId32"/>
    <p:sldId id="3223" r:id="rId33"/>
    <p:sldId id="3226" r:id="rId34"/>
    <p:sldId id="3229" r:id="rId35"/>
    <p:sldId id="3232" r:id="rId36"/>
    <p:sldId id="3238" r:id="rId38"/>
    <p:sldId id="3241" r:id="rId39"/>
    <p:sldId id="3244" r:id="rId40"/>
    <p:sldId id="3247" r:id="rId41"/>
    <p:sldId id="3250"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781" r:id="rId1"/>
    <p:sldLayoutId id="2147489782" r:id="rId2"/>
    <p:sldLayoutId id="2147489783" r:id="rId3"/>
    <p:sldLayoutId id="2147489784" r:id="rId4"/>
    <p:sldLayoutId id="2147489785" r:id="rId5"/>
    <p:sldLayoutId id="2147489786" r:id="rId6"/>
    <p:sldLayoutId id="2147489787" r:id="rId7"/>
    <p:sldLayoutId id="2147489788" r:id="rId8"/>
    <p:sldLayoutId id="2147489789" r:id="rId9"/>
    <p:sldLayoutId id="2147489790" r:id="rId10"/>
    <p:sldLayoutId id="214748979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818" r:id="rId1"/>
    <p:sldLayoutId id="2147489819" r:id="rId2"/>
    <p:sldLayoutId id="2147489820" r:id="rId3"/>
    <p:sldLayoutId id="2147489821" r:id="rId4"/>
    <p:sldLayoutId id="2147489822" r:id="rId5"/>
    <p:sldLayoutId id="2147489823" r:id="rId6"/>
    <p:sldLayoutId id="2147489824" r:id="rId7"/>
    <p:sldLayoutId id="2147489825" r:id="rId8"/>
    <p:sldLayoutId id="2147489826" r:id="rId9"/>
    <p:sldLayoutId id="2147489827" r:id="rId10"/>
    <p:sldLayoutId id="214748982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tags" Target="../tags/tag198.xml"/><Relationship Id="rId22" Type="http://schemas.openxmlformats.org/officeDocument/2006/relationships/tags" Target="../tags/tag199.xml"/><Relationship Id="rId23" Type="http://schemas.openxmlformats.org/officeDocument/2006/relationships/tags" Target="../tags/tag200.xml"/><Relationship Id="rId24" Type="http://schemas.openxmlformats.org/officeDocument/2006/relationships/tags" Target="../tags/tag201.xml"/><Relationship Id="rId25" Type="http://schemas.openxmlformats.org/officeDocument/2006/relationships/tags" Target="../tags/tag202.xml"/><Relationship Id="rId26" Type="http://schemas.openxmlformats.org/officeDocument/2006/relationships/tags" Target="../tags/tag203.xml"/><Relationship Id="rId27" Type="http://schemas.openxmlformats.org/officeDocument/2006/relationships/tags" Target="../tags/tag204.xml"/><Relationship Id="rId28" Type="http://schemas.openxmlformats.org/officeDocument/2006/relationships/tags" Target="../tags/tag205.xml"/><Relationship Id="rId29" Type="http://schemas.openxmlformats.org/officeDocument/2006/relationships/tags" Target="../tags/tag206.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tags" Target="../tags/tag219.xml"/><Relationship Id="rId14" Type="http://schemas.openxmlformats.org/officeDocument/2006/relationships/tags" Target="../tags/tag220.xml"/><Relationship Id="rId15" Type="http://schemas.openxmlformats.org/officeDocument/2006/relationships/tags" Target="../tags/tag221.xml"/><Relationship Id="rId16" Type="http://schemas.openxmlformats.org/officeDocument/2006/relationships/tags" Target="../tags/tag222.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tags" Target="../tags/tag305.xml"/><Relationship Id="rId18" Type="http://schemas.openxmlformats.org/officeDocument/2006/relationships/tags" Target="../tags/tag306.xml"/><Relationship Id="rId19" Type="http://schemas.openxmlformats.org/officeDocument/2006/relationships/tags" Target="../tags/tag307.xml"/><Relationship Id="rId20" Type="http://schemas.openxmlformats.org/officeDocument/2006/relationships/tags" Target="../tags/tag308.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tags" Target="../tags/tag399.xml"/><Relationship Id="rId14" Type="http://schemas.openxmlformats.org/officeDocument/2006/relationships/tags" Target="../tags/tag400.xml"/><Relationship Id="rId15" Type="http://schemas.openxmlformats.org/officeDocument/2006/relationships/tags" Target="../tags/tag401.xml"/><Relationship Id="rId16" Type="http://schemas.openxmlformats.org/officeDocument/2006/relationships/tags" Target="../tags/tag402.xml"/><Relationship Id="rId17" Type="http://schemas.openxmlformats.org/officeDocument/2006/relationships/tags" Target="../tags/tag403.xml"/><Relationship Id="rId18" Type="http://schemas.openxmlformats.org/officeDocument/2006/relationships/tags" Target="../tags/tag404.xml"/><Relationship Id="rId19" Type="http://schemas.openxmlformats.org/officeDocument/2006/relationships/tags" Target="../tags/tag405.xml"/><Relationship Id="rId20" Type="http://schemas.openxmlformats.org/officeDocument/2006/relationships/tags" Target="../tags/tag406.xml"/><Relationship Id="rId21" Type="http://schemas.openxmlformats.org/officeDocument/2006/relationships/tags" Target="../tags/tag407.xml"/><Relationship Id="rId22" Type="http://schemas.openxmlformats.org/officeDocument/2006/relationships/tags" Target="../tags/tag408.xml"/><Relationship Id="rId23" Type="http://schemas.openxmlformats.org/officeDocument/2006/relationships/tags" Target="../tags/tag409.xml"/><Relationship Id="rId24" Type="http://schemas.openxmlformats.org/officeDocument/2006/relationships/tags" Target="../tags/tag410.xml"/><Relationship Id="rId25" Type="http://schemas.openxmlformats.org/officeDocument/2006/relationships/tags" Target="../tags/tag411.xml"/><Relationship Id="rId26" Type="http://schemas.openxmlformats.org/officeDocument/2006/relationships/tags" Target="../tags/tag412.xml"/><Relationship Id="rId27" Type="http://schemas.openxmlformats.org/officeDocument/2006/relationships/tags" Target="../tags/tag413.xml"/><Relationship Id="rId28" Type="http://schemas.openxmlformats.org/officeDocument/2006/relationships/tags" Target="../tags/tag414.xml"/><Relationship Id="rId29" Type="http://schemas.openxmlformats.org/officeDocument/2006/relationships/tags" Target="../tags/tag415.xml"/><Relationship Id="rId30"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tags" Target="../tags/tag419.xml"/><Relationship Id="rId5" Type="http://schemas.openxmlformats.org/officeDocument/2006/relationships/tags" Target="../tags/tag420.xml"/><Relationship Id="rId6" Type="http://schemas.openxmlformats.org/officeDocument/2006/relationships/tags" Target="../tags/tag421.xml"/><Relationship Id="rId7" Type="http://schemas.openxmlformats.org/officeDocument/2006/relationships/tags" Target="../tags/tag422.xml"/><Relationship Id="rId8" Type="http://schemas.openxmlformats.org/officeDocument/2006/relationships/tags" Target="../tags/tag423.xml"/><Relationship Id="rId9" Type="http://schemas.openxmlformats.org/officeDocument/2006/relationships/tags" Target="../tags/tag424.xml"/><Relationship Id="rId10" Type="http://schemas.openxmlformats.org/officeDocument/2006/relationships/tags" Target="../tags/tag425.xml"/><Relationship Id="rId11" Type="http://schemas.openxmlformats.org/officeDocument/2006/relationships/tags" Target="../tags/tag426.xml"/><Relationship Id="rId12" Type="http://schemas.openxmlformats.org/officeDocument/2006/relationships/tags" Target="../tags/tag427.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8.xml"/><Relationship Id="rId2" Type="http://schemas.openxmlformats.org/officeDocument/2006/relationships/tags" Target="../tags/tag429.xml"/><Relationship Id="rId3" Type="http://schemas.openxmlformats.org/officeDocument/2006/relationships/tags" Target="../tags/tag430.xml"/><Relationship Id="rId4" Type="http://schemas.openxmlformats.org/officeDocument/2006/relationships/tags" Target="../tags/tag431.xml"/><Relationship Id="rId5" Type="http://schemas.openxmlformats.org/officeDocument/2006/relationships/tags" Target="../tags/tag432.xml"/><Relationship Id="rId6" Type="http://schemas.openxmlformats.org/officeDocument/2006/relationships/tags" Target="../tags/tag433.xml"/><Relationship Id="rId7" Type="http://schemas.openxmlformats.org/officeDocument/2006/relationships/tags" Target="../tags/tag434.xml"/><Relationship Id="rId8" Type="http://schemas.openxmlformats.org/officeDocument/2006/relationships/tags" Target="../tags/tag435.xml"/><Relationship Id="rId9" Type="http://schemas.openxmlformats.org/officeDocument/2006/relationships/tags" Target="../tags/tag436.xml"/><Relationship Id="rId10" Type="http://schemas.openxmlformats.org/officeDocument/2006/relationships/tags" Target="../tags/tag437.xml"/><Relationship Id="rId11" Type="http://schemas.openxmlformats.org/officeDocument/2006/relationships/tags" Target="../tags/tag438.xml"/><Relationship Id="rId12" Type="http://schemas.openxmlformats.org/officeDocument/2006/relationships/tags" Target="../tags/tag439.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高效运作的企业战略</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添加</a:t>
            </a:r>
            <a:endParaRPr altLang="en-US" b="1" dirty="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目录标题</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高效运作的企业战略的核心要素</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企业战略的重要性</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高效运作的企业战略的实施步骤</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高效运作的企业战略的保障措施</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高效运作的企业战略的挑战与应对</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企业战略的重要性</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明确企业愿景和使命</a:t>
            </a:r>
            <a:endParaRPr altLang="en-US" lang="zh-CN"/>
          </a:p>
        </p:txBody>
      </p:sp>
      <p:sp>
        <p:nvSpPr>
          <p:cNvPr id="10491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定义企业愿景：明确企业的长期发展目标，激发员工的归属感和使命感</a:t>
            </a:r>
            <a:endParaRPr altLang="en-US" dirty="0" sz="1200" lang="zh-CN" spc="150">
              <a:solidFill>
                <a:schemeClr val="tx1">
                  <a:lumMod val="85000"/>
                  <a:lumOff val="15000"/>
                </a:schemeClr>
              </a:solidFill>
              <a:latin typeface="+mn-ea"/>
              <a:sym typeface="+mn-ea"/>
            </a:endParaRPr>
          </a:p>
        </p:txBody>
      </p:sp>
      <p:sp>
        <p:nvSpPr>
          <p:cNvPr id="10491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制定企业使命：明确企业的核心业务和价值观，为企业战略提供指导</a:t>
            </a:r>
            <a:endParaRPr altLang="en-US" dirty="0" sz="1200" lang="zh-CN" spc="150">
              <a:solidFill>
                <a:schemeClr val="tx1">
                  <a:lumMod val="85000"/>
                  <a:lumOff val="15000"/>
                </a:schemeClr>
              </a:solidFill>
              <a:latin typeface="+mn-ea"/>
              <a:sym typeface="+mn-ea"/>
            </a:endParaRPr>
          </a:p>
        </p:txBody>
      </p:sp>
      <p:sp>
        <p:nvSpPr>
          <p:cNvPr id="10491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强调企业愿景和使命的重要性：有助于提高员工的凝聚力和向心力，促进企业的长期发展</a:t>
            </a:r>
            <a:endParaRPr altLang="en-US" dirty="0" sz="1200" lang="zh-CN" spc="150">
              <a:solidFill>
                <a:schemeClr val="tx1">
                  <a:lumMod val="85000"/>
                  <a:lumOff val="15000"/>
                </a:schemeClr>
              </a:solidFill>
              <a:latin typeface="+mn-ea"/>
              <a:sym typeface="+mn-ea"/>
            </a:endParaRPr>
          </a:p>
        </p:txBody>
      </p:sp>
      <p:sp>
        <p:nvSpPr>
          <p:cNvPr id="10491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实现企业愿景和使命的途径：通过制定科学的企业战略，不断优化业务结构，提高企业的核心竞争力</a:t>
            </a:r>
            <a:endParaRPr altLang="en-US" dirty="0" sz="1200" lang="zh-CN" spc="150">
              <a:solidFill>
                <a:schemeClr val="tx1">
                  <a:lumMod val="85000"/>
                  <a:lumOff val="15000"/>
                </a:schemeClr>
              </a:solidFill>
              <a:latin typeface="+mn-ea"/>
              <a:sym typeface="+mn-ea"/>
            </a:endParaRPr>
          </a:p>
        </p:txBody>
      </p:sp>
      <p:sp>
        <p:nvSpPr>
          <p:cNvPr id="10491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制定长期发展目标</a:t>
            </a:r>
            <a:endParaRPr altLang="en-US" lang="zh-CN"/>
          </a:p>
        </p:txBody>
      </p:sp>
      <p:sp>
        <p:nvSpPr>
          <p:cNvPr id="104917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明确企业的发展方向和目标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确保企业可持续发展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增强企业的竞争力和市场地位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激发员工的积极性和创造力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指导企业决策和行动</a:t>
            </a:r>
            <a:endParaRPr altLang="en-US" lang="zh-CN"/>
          </a:p>
        </p:txBody>
      </p:sp>
      <p:sp>
        <p:nvSpPr>
          <p:cNvPr id="104923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明确企业愿景和使命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确定战略目标和业务范围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4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制定实施计划和行动方案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调整和优化战略以适应市场变化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90" name="标题"/>
          <p:cNvSpPr>
            <a:spLocks noGrp="1"/>
          </p:cNvSpPr>
          <p:nvPr>
            <p:ph type="title"/>
            <p:custDataLst>
              <p:tags r:id="rId1"/>
            </p:custDataLst>
          </p:nvPr>
        </p:nvSpPr>
        <p:spPr/>
        <p:txBody>
          <a:bodyPr>
            <a:normAutofit fontScale="90000"/>
          </a:bodyPr>
          <a:p>
            <a:r>
              <a:rPr altLang="en-US" dirty="0" lang="zh-CN"/>
              <a:t>高效运作的企业战略的核心要素</a:t>
            </a:r>
            <a:endParaRPr altLang="en-US" dirty="0" lang="zh-CN"/>
          </a:p>
        </p:txBody>
      </p:sp>
      <p:sp>
        <p:nvSpPr>
          <p:cNvPr id="104929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明确企业核心竞争力</a:t>
            </a:r>
            <a:endParaRPr altLang="en-US" lang="zh-CN"/>
          </a:p>
        </p:txBody>
      </p:sp>
      <p:sp>
        <p:nvSpPr>
          <p:cNvPr id="104938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8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8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定义：企业核心竞争力是指企业在市场竞争中获得优势地位的关键能力和资源</a:t>
            </a:r>
            <a:endParaRPr altLang="en-US" dirty="0" sz="1200" lang="zh-CN" spc="150">
              <a:solidFill>
                <a:schemeClr val="tx1">
                  <a:lumMod val="65000"/>
                  <a:lumOff val="35000"/>
                </a:schemeClr>
              </a:solidFill>
              <a:latin typeface="+mn-ea"/>
              <a:sym typeface="+mn-ea"/>
            </a:endParaRPr>
          </a:p>
        </p:txBody>
      </p:sp>
      <p:sp>
        <p:nvSpPr>
          <p:cNvPr id="104942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培养：企业需要不断培养和提升自身的核心竞争力，以保持竞争优势和可持续发展</a:t>
            </a:r>
            <a:endParaRPr altLang="en-US" dirty="0" sz="1200" lang="zh-CN" spc="150">
              <a:solidFill>
                <a:schemeClr val="tx1">
                  <a:lumMod val="65000"/>
                  <a:lumOff val="35000"/>
                </a:schemeClr>
              </a:solidFill>
              <a:latin typeface="+mn-ea"/>
              <a:sym typeface="+mn-ea"/>
            </a:endParaRPr>
          </a:p>
        </p:txBody>
      </p:sp>
      <p:sp>
        <p:nvSpPr>
          <p:cNvPr id="104942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识别：企业需要识别自身的核心竞争力，包括技术、品牌、管理、人才等方面</a:t>
            </a:r>
            <a:endParaRPr altLang="en-US" dirty="0" sz="1200" lang="zh-CN" spc="150">
              <a:solidFill>
                <a:schemeClr val="tx1">
                  <a:lumMod val="65000"/>
                  <a:lumOff val="35000"/>
                </a:schemeClr>
              </a:solidFill>
              <a:latin typeface="+mn-ea"/>
              <a:sym typeface="+mn-ea"/>
            </a:endParaRPr>
          </a:p>
        </p:txBody>
      </p:sp>
      <p:sp>
        <p:nvSpPr>
          <p:cNvPr id="104942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重要性：核心竞争力是企业长期发展的基础，能够提高企业的竞争力和市场份额</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62" name="标题 1"/>
          <p:cNvSpPr>
            <a:spLocks noGrp="1"/>
          </p:cNvSpPr>
          <p:nvPr>
            <p:ph type="title"/>
          </p:nvPr>
        </p:nvSpPr>
        <p:spPr/>
        <p:txBody>
          <a:bodyPr/>
          <a:p>
            <a:r>
              <a:rPr altLang="en-US" lang="zh-CN"/>
              <a:t>优化资源配置</a:t>
            </a:r>
            <a:endParaRPr altLang="en-US" lang="zh-CN"/>
          </a:p>
        </p:txBody>
      </p:sp>
      <p:sp>
        <p:nvSpPr>
          <p:cNvPr id="104946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降低成本，提高利润率</a:t>
            </a:r>
            <a:endParaRPr altLang="zh-CN" dirty="0" lang="en-US">
              <a:solidFill>
                <a:schemeClr val="dk1">
                  <a:lumMod val="80000"/>
                  <a:lumOff val="20000"/>
                </a:schemeClr>
              </a:solidFill>
              <a:latin typeface="+mn-ea"/>
              <a:sym typeface="+mn-ea"/>
            </a:endParaRPr>
          </a:p>
        </p:txBody>
      </p:sp>
      <p:sp>
        <p:nvSpPr>
          <p:cNvPr id="104947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合理分配人力、物力和财力等资源</a:t>
            </a:r>
            <a:endParaRPr altLang="en-US" dirty="0" lang="zh-CN">
              <a:solidFill>
                <a:schemeClr val="dk1">
                  <a:lumMod val="80000"/>
                  <a:lumOff val="20000"/>
                </a:schemeClr>
              </a:solidFill>
              <a:latin typeface="+mn-ea"/>
              <a:sym typeface="+mn-ea"/>
            </a:endParaRPr>
          </a:p>
        </p:txBody>
      </p:sp>
      <p:sp>
        <p:nvSpPr>
          <p:cNvPr id="104948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优化生产流程，提高生产效率</a:t>
            </a:r>
            <a:endParaRPr altLang="en-US" dirty="0" lang="zh-CN">
              <a:solidFill>
                <a:schemeClr val="dk1">
                  <a:lumMod val="80000"/>
                  <a:lumOff val="20000"/>
                </a:schemeClr>
              </a:solidFill>
              <a:latin typeface="+mn-ea"/>
              <a:sym typeface="+mn-ea"/>
            </a:endParaRPr>
          </a:p>
        </p:txBody>
      </p:sp>
      <p:sp>
        <p:nvSpPr>
          <p:cNvPr id="104948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实现资源共享，提高资源利用效率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建立高效组织结构</a:t>
            </a:r>
            <a:endParaRPr altLang="en-US" lang="zh-CN"/>
          </a:p>
        </p:txBody>
      </p:sp>
      <p:sp>
        <p:nvSpPr>
          <p:cNvPr id="10495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标准化：制定统一标准，确保工作质量</a:t>
            </a:r>
            <a:endParaRPr altLang="zh-CN" dirty="0" lang="en-US">
              <a:solidFill>
                <a:schemeClr val="dk1">
                  <a:lumMod val="80000"/>
                  <a:lumOff val="20000"/>
                </a:schemeClr>
              </a:solidFill>
              <a:latin typeface="+mn-ea"/>
              <a:sym typeface="+mn-ea"/>
            </a:endParaRPr>
          </a:p>
        </p:txBody>
      </p:sp>
      <p:sp>
        <p:nvSpPr>
          <p:cNvPr id="10495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扁平化：减少管理层级，提高决策效率</a:t>
            </a:r>
            <a:endParaRPr altLang="en-US" dirty="0" lang="zh-CN">
              <a:solidFill>
                <a:schemeClr val="dk1">
                  <a:lumMod val="80000"/>
                  <a:lumOff val="20000"/>
                </a:schemeClr>
              </a:solidFill>
              <a:latin typeface="+mn-ea"/>
              <a:sym typeface="+mn-ea"/>
            </a:endParaRPr>
          </a:p>
        </p:txBody>
      </p:sp>
      <p:sp>
        <p:nvSpPr>
          <p:cNvPr id="10495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专业化：明确职责分工，提升专业能力</a:t>
            </a:r>
            <a:endParaRPr altLang="en-US" dirty="0" lang="zh-CN">
              <a:solidFill>
                <a:schemeClr val="dk1">
                  <a:lumMod val="80000"/>
                  <a:lumOff val="20000"/>
                </a:schemeClr>
              </a:solidFill>
              <a:latin typeface="+mn-ea"/>
              <a:sym typeface="+mn-ea"/>
            </a:endParaRPr>
          </a:p>
        </p:txBody>
      </p:sp>
      <p:sp>
        <p:nvSpPr>
          <p:cNvPr id="10495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信息化：利用信息技术，提高沟通效率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98" name="标题 1"/>
          <p:cNvSpPr>
            <a:spLocks noGrp="1"/>
          </p:cNvSpPr>
          <p:nvPr>
            <p:ph type="title"/>
          </p:nvPr>
        </p:nvSpPr>
        <p:spPr/>
        <p:txBody>
          <a:bodyPr/>
          <a:p>
            <a:r>
              <a:rPr altLang="en-US" lang="zh-CN"/>
              <a:t>创新商业模式</a:t>
            </a:r>
            <a:endParaRPr altLang="en-US" lang="zh-CN"/>
          </a:p>
        </p:txBody>
      </p:sp>
      <p:sp>
        <p:nvSpPr>
          <p:cNvPr id="10496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定义：创新商业模式是指企业通过创新的方式，改变原有的商业模式，以适应市场变化和满足客户需求</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特点：创新商业模式具有独特性、创新性、可复制性和可持续性等特点</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重要性：创新商业模式是企业高效运作的核心要素之一，能够提高企业的竞争力和市场份额</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实施方法：企业可以通过市场调研、分析竞争对手、寻找新的商业机会等方式来实施创新商业模式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42" name="标题"/>
          <p:cNvSpPr>
            <a:spLocks noGrp="1"/>
          </p:cNvSpPr>
          <p:nvPr>
            <p:ph type="title"/>
            <p:custDataLst>
              <p:tags r:id="rId1"/>
            </p:custDataLst>
          </p:nvPr>
        </p:nvSpPr>
        <p:spPr/>
        <p:txBody>
          <a:bodyPr>
            <a:normAutofit fontScale="90000"/>
          </a:bodyPr>
          <a:p>
            <a:r>
              <a:rPr altLang="en-US" dirty="0" lang="zh-CN"/>
              <a:t>高效运作的企业战略的实施步骤</a:t>
            </a:r>
            <a:endParaRPr altLang="en-US" dirty="0" lang="zh-CN"/>
          </a:p>
        </p:txBody>
      </p:sp>
      <p:sp>
        <p:nvSpPr>
          <p:cNvPr id="104964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34" name="标题 1"/>
          <p:cNvSpPr>
            <a:spLocks noGrp="1"/>
          </p:cNvSpPr>
          <p:nvPr>
            <p:ph type="title"/>
          </p:nvPr>
        </p:nvSpPr>
        <p:spPr/>
        <p:txBody>
          <a:bodyPr/>
          <a:p>
            <a:r>
              <a:rPr altLang="en-US" lang="zh-CN"/>
              <a:t>制定战略规划</a:t>
            </a:r>
            <a:endParaRPr altLang="en-US" lang="zh-CN"/>
          </a:p>
        </p:txBody>
      </p:sp>
      <p:sp>
        <p:nvSpPr>
          <p:cNvPr id="10497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明确企业愿景和使命</a:t>
            </a:r>
            <a:endParaRPr altLang="en-US" dirty="0" sz="1200" lang="zh-CN" spc="150">
              <a:solidFill>
                <a:schemeClr val="tx1">
                  <a:lumMod val="65000"/>
                  <a:lumOff val="35000"/>
                </a:schemeClr>
              </a:solidFill>
              <a:latin typeface="+mn-ea"/>
              <a:sym typeface="+mn-ea"/>
            </a:endParaRPr>
          </a:p>
        </p:txBody>
      </p:sp>
      <p:sp>
        <p:nvSpPr>
          <p:cNvPr id="10497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分析市场环境和竞争态势</a:t>
            </a:r>
            <a:endParaRPr altLang="en-US" dirty="0" sz="1200" lang="zh-CN" spc="150">
              <a:solidFill>
                <a:schemeClr val="tx1">
                  <a:lumMod val="65000"/>
                  <a:lumOff val="35000"/>
                </a:schemeClr>
              </a:solidFill>
              <a:latin typeface="+mn-ea"/>
              <a:sym typeface="+mn-ea"/>
            </a:endParaRPr>
          </a:p>
        </p:txBody>
      </p:sp>
      <p:sp>
        <p:nvSpPr>
          <p:cNvPr id="10497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确定企业战略目标和关键业务领域</a:t>
            </a:r>
            <a:endParaRPr altLang="en-US" dirty="0" sz="1200" lang="zh-CN" spc="150">
              <a:solidFill>
                <a:schemeClr val="tx1">
                  <a:lumMod val="65000"/>
                  <a:lumOff val="35000"/>
                </a:schemeClr>
              </a:solidFill>
              <a:latin typeface="+mn-ea"/>
              <a:sym typeface="+mn-ea"/>
            </a:endParaRPr>
          </a:p>
        </p:txBody>
      </p:sp>
      <p:sp>
        <p:nvSpPr>
          <p:cNvPr id="10497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制定具体的战略行动计划和时间表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78" name="标题 1"/>
          <p:cNvSpPr>
            <a:spLocks noGrp="1"/>
          </p:cNvSpPr>
          <p:nvPr>
            <p:ph type="title"/>
          </p:nvPr>
        </p:nvSpPr>
        <p:spPr/>
        <p:txBody>
          <a:bodyPr/>
          <a:p>
            <a:r>
              <a:rPr altLang="en-US" lang="zh-CN"/>
              <a:t>分解战略目标</a:t>
            </a:r>
            <a:endParaRPr altLang="en-US" lang="zh-CN"/>
          </a:p>
        </p:txBody>
      </p:sp>
      <p:sp>
        <p:nvSpPr>
          <p:cNvPr id="104978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确定责任人：明确每个计划和任务的责任人，确保实施顺利进行</a:t>
            </a:r>
            <a:endParaRPr altLang="en-US" dirty="0" sz="2400" lang="zh-CN">
              <a:latin typeface="+mn-ea"/>
              <a:ea typeface="+mn-ea"/>
            </a:endParaRPr>
          </a:p>
        </p:txBody>
      </p:sp>
      <p:sp>
        <p:nvSpPr>
          <p:cNvPr id="104979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监控和调整：定期监控战略目标的实施情况，及时调整计划和任务，确保实现目标</a:t>
            </a:r>
            <a:endParaRPr altLang="en-US" dirty="0" sz="2400" lang="zh-CN">
              <a:latin typeface="+mn-ea"/>
              <a:ea typeface="+mn-ea"/>
            </a:endParaRPr>
          </a:p>
        </p:txBody>
      </p:sp>
      <p:sp>
        <p:nvSpPr>
          <p:cNvPr id="104980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明确战略目标：将企业战略目标具体化、可衡量和可实现</a:t>
            </a:r>
            <a:endParaRPr altLang="en-US" dirty="0" sz="2400" lang="zh-CN">
              <a:latin typeface="+mn-ea"/>
              <a:ea typeface="+mn-ea"/>
            </a:endParaRPr>
          </a:p>
        </p:txBody>
      </p:sp>
      <p:sp>
        <p:nvSpPr>
          <p:cNvPr id="104980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制定实施计划：将战略目标分解为可操作的计划和任务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制定实施计划</a:t>
            </a:r>
            <a:endParaRPr altLang="en-US" lang="zh-CN"/>
          </a:p>
        </p:txBody>
      </p:sp>
      <p:sp>
        <p:nvSpPr>
          <p:cNvPr id="104984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明确目标：明确企业战略的目标和期望结果</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4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评估现状：对企业当前状况进行全面评估，包括资源、能力、市场、竞争等方面</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5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6"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制定计划：根据企业战略的目标和评估结果，制定具体的实施计划，包括时间表、责任人、资源需求等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5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2"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沟通与协调：与相关部门和人员沟通，确保实施计划的顺利推进，并协调各方面的资源和工作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监控和调整战略</a:t>
            </a:r>
            <a:endParaRPr altLang="en-US" lang="zh-CN"/>
          </a:p>
        </p:txBody>
      </p:sp>
      <p:sp>
        <p:nvSpPr>
          <p:cNvPr id="10499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监控市场变化：及时了解市场动态，调整产品定位和营销策略</a:t>
            </a:r>
            <a:endParaRPr altLang="en-US" dirty="0" sz="2000" lang="zh-CN" spc="200">
              <a:solidFill>
                <a:schemeClr val="tx1">
                  <a:lumMod val="85000"/>
                  <a:lumOff val="15000"/>
                </a:schemeClr>
              </a:solidFill>
              <a:latin typeface="+mn-ea"/>
              <a:sym typeface="+mn-ea"/>
            </a:endParaRPr>
          </a:p>
        </p:txBody>
      </p:sp>
      <p:sp>
        <p:nvSpPr>
          <p:cNvPr id="10499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调整组织结构：根据战略需要，优化组织架构，提高决策效率和执行力</a:t>
            </a:r>
            <a:endParaRPr altLang="en-US" dirty="0" sz="2000" lang="zh-CN" spc="200">
              <a:solidFill>
                <a:schemeClr val="tx1">
                  <a:lumMod val="85000"/>
                  <a:lumOff val="15000"/>
                </a:schemeClr>
              </a:solidFill>
              <a:latin typeface="+mn-ea"/>
              <a:sym typeface="+mn-ea"/>
            </a:endParaRPr>
          </a:p>
        </p:txBody>
      </p:sp>
      <p:sp>
        <p:nvSpPr>
          <p:cNvPr id="10499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监控财务状况：确保资金流动顺畅，控制成本，提高盈利能力</a:t>
            </a:r>
            <a:endParaRPr altLang="en-US" dirty="0" sz="2000" lang="zh-CN" spc="200">
              <a:solidFill>
                <a:schemeClr val="tx1">
                  <a:lumMod val="85000"/>
                  <a:lumOff val="15000"/>
                </a:schemeClr>
              </a:solidFill>
              <a:latin typeface="+mn-ea"/>
              <a:sym typeface="+mn-ea"/>
            </a:endParaRPr>
          </a:p>
        </p:txBody>
      </p:sp>
      <p:sp>
        <p:nvSpPr>
          <p:cNvPr id="10499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监控战略实施进度：定期评估战略执行情况，及时调整战略目标和计划</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58" name="标题"/>
          <p:cNvSpPr>
            <a:spLocks noGrp="1"/>
          </p:cNvSpPr>
          <p:nvPr>
            <p:ph type="title"/>
            <p:custDataLst>
              <p:tags r:id="rId1"/>
            </p:custDataLst>
          </p:nvPr>
        </p:nvSpPr>
        <p:spPr/>
        <p:txBody>
          <a:bodyPr>
            <a:normAutofit fontScale="90000"/>
          </a:bodyPr>
          <a:p>
            <a:r>
              <a:rPr altLang="en-US" dirty="0" lang="zh-CN"/>
              <a:t>高效运作的企业战略的保障措施</a:t>
            </a:r>
            <a:endParaRPr altLang="en-US" dirty="0" lang="zh-CN"/>
          </a:p>
        </p:txBody>
      </p:sp>
      <p:sp>
        <p:nvSpPr>
          <p:cNvPr id="104996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建立高效决策机制</a:t>
            </a:r>
            <a:endParaRPr altLang="en-US" lang="zh-CN"/>
          </a:p>
        </p:txBody>
      </p:sp>
      <p:sp>
        <p:nvSpPr>
          <p:cNvPr id="1050052" name="内容占位符 2"/>
          <p:cNvSpPr>
            <a:spLocks noGrp="1"/>
          </p:cNvSpPr>
          <p:nvPr>
            <p:ph idx="1"/>
          </p:nvPr>
        </p:nvSpPr>
        <p:spPr/>
        <p:txBody>
          <a:bodyPr>
            <a:normAutofit fontScale="45000"/>
          </a:bodyPr>
          <a:p>
            <a:r>
              <a:rPr altLang="en-US" lang="zh-CN"/>
              <a:t>明确决策目标：制定清晰、具体的决策目标，确保所有参与者对目标有共同的理解。</a:t>
            </a:r>
            <a:endParaRPr altLang="en-US" lang="zh-CN"/>
          </a:p>
          <a:p>
            <a:r>
              <a:rPr altLang="en-US" lang="zh-CN"/>
              <a:t>充分信息收集：进行全面的市场调研和分析，收集与决策相关的所有信息。</a:t>
            </a:r>
            <a:endParaRPr altLang="en-US" lang="zh-CN"/>
          </a:p>
          <a:p>
            <a:r>
              <a:rPr altLang="en-US" lang="zh-CN"/>
              <a:t>多元化思维：鼓励团队成员提出不同的观点和建议，从多个角度分析问题。</a:t>
            </a:r>
            <a:endParaRPr altLang="en-US" lang="zh-CN"/>
          </a:p>
          <a:p>
            <a:r>
              <a:rPr altLang="en-US" lang="zh-CN"/>
              <a:t>快速决策：在充分考虑的基础上，果断做出决策，避免拖延和错失机会。  建立高效决策机制</a:t>
            </a:r>
            <a:endParaRPr altLang="en-US" lang="zh-CN"/>
          </a:p>
          <a:p>
            <a:pPr lvl="1"/>
            <a:r>
              <a:rPr altLang="en-US" lang="zh-CN"/>
              <a:t>建立高效决策机制</a:t>
            </a:r>
            <a:endParaRPr altLang="en-US" lang="zh-CN"/>
          </a:p>
          <a:p>
            <a:r>
              <a:rPr altLang="en-US" lang="zh-CN"/>
              <a:t>明确责任分工：为每个决策环节分配明确的责任人，确保决策过程的顺利进行。</a:t>
            </a:r>
            <a:endParaRPr altLang="en-US" lang="zh-CN"/>
          </a:p>
          <a:p>
            <a:r>
              <a:rPr altLang="en-US" lang="zh-CN"/>
              <a:t>透明沟通：保持团队成员之间的有效沟通，及时分享信息和意见，避免信息不对称。</a:t>
            </a:r>
            <a:endParaRPr altLang="en-US" lang="zh-CN"/>
          </a:p>
          <a:p>
            <a:r>
              <a:rPr altLang="en-US" lang="zh-CN"/>
              <a:t>风险评估：对决策可能带来的风险进行预测和评估，制定相应的应对措施。</a:t>
            </a:r>
            <a:endParaRPr altLang="en-US" lang="zh-CN"/>
          </a:p>
          <a:p>
            <a:r>
              <a:rPr altLang="en-US" lang="zh-CN"/>
              <a:t>反馈与调整：在决策执行过程中，及时收集反馈，根据实际情况调整策略，确保决策的有效性。  建立高效决策机制</a:t>
            </a:r>
            <a:endParaRPr altLang="en-US" lang="zh-CN"/>
          </a:p>
          <a:p>
            <a:pPr lvl="1"/>
            <a:r>
              <a:rPr altLang="en-US" lang="zh-CN"/>
              <a:t>建立高效决策机制</a:t>
            </a:r>
            <a:endParaRPr altLang="en-US" lang="zh-CN"/>
          </a:p>
          <a:p>
            <a:r>
              <a:rPr altLang="en-US" lang="zh-CN"/>
              <a:t>培养领导力：领导者应具备远见卓识和果断决策的能力，能够带领团队制定并执行高效决策。</a:t>
            </a:r>
            <a:endParaRPr altLang="en-US" lang="zh-CN"/>
          </a:p>
          <a:p>
            <a:r>
              <a:rPr altLang="en-US" lang="zh-CN"/>
              <a:t>强化团队建设：建立高效、协作的团队，提高团队成员的综合素质和决策能力。</a:t>
            </a:r>
            <a:endParaRPr altLang="en-US" lang="zh-CN"/>
          </a:p>
          <a:p>
            <a:r>
              <a:rPr altLang="en-US" lang="zh-CN"/>
              <a:t>引入外部资源：积极寻求外部专家的建议和意见，为决策提供更多的参考和支持。</a:t>
            </a:r>
            <a:endParaRPr altLang="en-US" lang="zh-CN"/>
          </a:p>
          <a:p>
            <a:r>
              <a:rPr altLang="en-US" lang="zh-CN"/>
              <a:t>持续改进：不断总结经验教训，优化决策流程和方法，提高决策效率和准确性。  建立高效决策机制</a:t>
            </a:r>
            <a:endParaRPr altLang="en-US" lang="zh-CN"/>
          </a:p>
          <a:p>
            <a:pPr lvl="1"/>
            <a:r>
              <a:rPr altLang="en-US" lang="zh-CN"/>
              <a:t>建立高效决策机制</a:t>
            </a:r>
            <a:endParaRPr altLang="en-US" lang="zh-CN"/>
          </a:p>
          <a:p>
            <a:r>
              <a:rPr altLang="en-US" lang="zh-CN"/>
              <a:t>明确决策流程：制定清晰、简明的决策流程，确保所有参与者都能够理解和遵循。</a:t>
            </a:r>
            <a:endParaRPr altLang="en-US" lang="zh-CN"/>
          </a:p>
          <a:p>
            <a:r>
              <a:rPr altLang="en-US" lang="zh-CN"/>
              <a:t>强化数据分析：充分利用数据和信息分析工具，为决策提供科学依据和支持。</a:t>
            </a:r>
            <a:endParaRPr altLang="en-US" lang="zh-CN"/>
          </a:p>
          <a:p>
            <a:r>
              <a:rPr altLang="en-US" lang="zh-CN"/>
              <a:t>灵活调整：根据市场变化和企业发展需要，灵活调整决策目标和策略。</a:t>
            </a:r>
            <a:endParaRPr altLang="en-US" lang="zh-CN"/>
          </a:p>
          <a:p>
            <a:r>
              <a:rPr altLang="en-US" lang="zh-CN"/>
              <a:t>激励与约束：建立合理的激励机制和约束机制，确保团队成员积极投入并遵守决策流程。</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加强人才培养和引进</a:t>
            </a:r>
            <a:endParaRPr altLang="en-US" lang="zh-CN"/>
          </a:p>
        </p:txBody>
      </p:sp>
      <p:sp>
        <p:nvSpPr>
          <p:cNvPr id="10500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制定人才培养计划：根据企业战略和业务需求，制定人才培养计划，明确培养目标和时间表。</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引进优秀人才：积极引进具有丰富经验和专业技能的优秀人才，为企业注入新的活力和创新力量。</a:t>
            </a:r>
            <a:endParaRPr dirty="0" sz="1600" err="1">
              <a:solidFill>
                <a:schemeClr val="tx1">
                  <a:lumMod val="75000"/>
                  <a:lumOff val="25000"/>
                </a:schemeClr>
              </a:solidFill>
              <a:latin typeface="+mn-ea"/>
              <a:ea typeface="+mn-ea"/>
              <a:cs typeface="+mn-ea"/>
              <a:sym typeface="+mn-lt"/>
            </a:endParaRPr>
          </a:p>
        </p:txBody>
      </p:sp>
      <p:sp>
        <p:nvSpPr>
          <p:cNvPr id="10501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建立激励机制：建立科学的激励机制，鼓励员工不断学习和进步，提高员工的工作积极性和满意度。</a:t>
            </a:r>
            <a:endParaRPr dirty="0" sz="2000" err="1">
              <a:solidFill>
                <a:schemeClr val="tx1">
                  <a:lumMod val="75000"/>
                  <a:lumOff val="25000"/>
                </a:schemeClr>
              </a:solidFill>
              <a:latin typeface="+mn-ea"/>
              <a:ea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加强内部培训：建立完善的内部培训体系，提高员工的专业技能和综合素质，增强企业的核心竞争力。</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64" name="标题 1"/>
          <p:cNvSpPr>
            <a:spLocks noGrp="1"/>
          </p:cNvSpPr>
          <p:nvPr>
            <p:ph type="title"/>
          </p:nvPr>
        </p:nvSpPr>
        <p:spPr/>
        <p:txBody>
          <a:bodyPr/>
          <a:p>
            <a:r>
              <a:rPr altLang="en-US" lang="zh-CN"/>
              <a:t>优化激励机制</a:t>
            </a:r>
            <a:endParaRPr altLang="en-US" lang="zh-CN"/>
          </a:p>
        </p:txBody>
      </p:sp>
      <p:sp>
        <p:nvSpPr>
          <p:cNvPr id="105016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建立科学的薪酬体系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7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实施员工持股计划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7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设立奖励制度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8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营造良好的企业文化氛围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24" name="标题 1"/>
          <p:cNvSpPr>
            <a:spLocks noGrp="1"/>
          </p:cNvSpPr>
          <p:nvPr>
            <p:ph type="title"/>
          </p:nvPr>
        </p:nvSpPr>
        <p:spPr/>
        <p:txBody>
          <a:bodyPr/>
          <a:p>
            <a:r>
              <a:rPr altLang="en-US" lang="zh-CN"/>
              <a:t>强化企业文化建设</a:t>
            </a:r>
            <a:endParaRPr altLang="en-US" lang="zh-CN"/>
          </a:p>
        </p:txBody>
      </p:sp>
      <p:sp>
        <p:nvSpPr>
          <p:cNvPr id="10502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明确企业价值观和使命</a:t>
            </a:r>
            <a:endParaRPr altLang="en-US" dirty="0" sz="2000" lang="zh-CN" spc="150">
              <a:solidFill>
                <a:schemeClr val="tx1">
                  <a:lumMod val="85000"/>
                  <a:lumOff val="15000"/>
                </a:schemeClr>
              </a:solidFill>
              <a:latin typeface="+mn-ea"/>
              <a:sym typeface="+mn-ea"/>
            </a:endParaRPr>
          </a:p>
        </p:txBody>
      </p:sp>
      <p:sp>
        <p:nvSpPr>
          <p:cNvPr id="10502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营造积极向上的企业氛围</a:t>
            </a:r>
            <a:endParaRPr altLang="en-US" dirty="0" sz="2000" lang="zh-CN" spc="150">
              <a:solidFill>
                <a:schemeClr val="tx1">
                  <a:lumMod val="85000"/>
                  <a:lumOff val="15000"/>
                </a:schemeClr>
              </a:solidFill>
              <a:latin typeface="+mn-ea"/>
              <a:sym typeface="+mn-ea"/>
            </a:endParaRPr>
          </a:p>
        </p:txBody>
      </p:sp>
      <p:sp>
        <p:nvSpPr>
          <p:cNvPr id="10502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培养员工的归属感和忠诚度</a:t>
            </a:r>
            <a:endParaRPr altLang="en-US" dirty="0" sz="2000" lang="zh-CN" spc="150">
              <a:solidFill>
                <a:schemeClr val="tx1">
                  <a:lumMod val="85000"/>
                  <a:lumOff val="15000"/>
                </a:schemeClr>
              </a:solidFill>
              <a:latin typeface="+mn-ea"/>
              <a:sym typeface="+mn-ea"/>
            </a:endParaRPr>
          </a:p>
        </p:txBody>
      </p:sp>
      <p:sp>
        <p:nvSpPr>
          <p:cNvPr id="10502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注重企业形象和品牌建设</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84" name="标题"/>
          <p:cNvSpPr>
            <a:spLocks noGrp="1"/>
          </p:cNvSpPr>
          <p:nvPr>
            <p:ph type="title"/>
            <p:custDataLst>
              <p:tags r:id="rId1"/>
            </p:custDataLst>
          </p:nvPr>
        </p:nvSpPr>
        <p:spPr/>
        <p:txBody>
          <a:bodyPr>
            <a:normAutofit fontScale="90000"/>
          </a:bodyPr>
          <a:p>
            <a:r>
              <a:rPr altLang="en-US" dirty="0" lang="zh-CN"/>
              <a:t>高效运作的企业战略的挑战与应对</a:t>
            </a:r>
            <a:endParaRPr altLang="en-US" dirty="0" lang="zh-CN"/>
          </a:p>
        </p:txBody>
      </p:sp>
      <p:sp>
        <p:nvSpPr>
          <p:cNvPr id="105028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76" name="标题 1"/>
          <p:cNvSpPr>
            <a:spLocks noGrp="1"/>
          </p:cNvSpPr>
          <p:nvPr>
            <p:ph type="title"/>
          </p:nvPr>
        </p:nvSpPr>
        <p:spPr/>
        <p:txBody>
          <a:bodyPr/>
          <a:p>
            <a:r>
              <a:rPr altLang="en-US" lang="zh-CN"/>
              <a:t>市场变化带来的挑战</a:t>
            </a:r>
            <a:endParaRPr altLang="en-US" lang="zh-CN"/>
          </a:p>
        </p:txBody>
      </p:sp>
      <p:sp>
        <p:nvSpPr>
          <p:cNvPr id="10503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技术变革迅速：新兴技术不断涌现，需要不断跟进和适应</a:t>
            </a:r>
            <a:endParaRPr altLang="en-US" dirty="0" sz="2400" lang="zh-CN">
              <a:latin typeface="+mn-ea"/>
              <a:ea typeface="+mn-ea"/>
            </a:endParaRPr>
          </a:p>
        </p:txBody>
      </p:sp>
      <p:sp>
        <p:nvSpPr>
          <p:cNvPr id="10503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全球经济不确定性：全球经济形势不稳定，需要应对各种风险和挑战</a:t>
            </a:r>
            <a:endParaRPr altLang="en-US" dirty="0" sz="2400" lang="zh-CN">
              <a:latin typeface="+mn-ea"/>
              <a:ea typeface="+mn-ea"/>
            </a:endParaRPr>
          </a:p>
        </p:txBody>
      </p:sp>
      <p:sp>
        <p:nvSpPr>
          <p:cNvPr id="10503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市场竞争加剧：竞争对手不断涌现，市场份额争夺激烈</a:t>
            </a:r>
            <a:endParaRPr altLang="en-US" dirty="0" sz="2400" lang="zh-CN">
              <a:latin typeface="+mn-ea"/>
              <a:ea typeface="+mn-ea"/>
            </a:endParaRPr>
          </a:p>
        </p:txBody>
      </p:sp>
      <p:sp>
        <p:nvSpPr>
          <p:cNvPr id="10504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客户需求多样化：客户需求不断变化，需要不断创新以满足需求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36" name="标题 1"/>
          <p:cNvSpPr>
            <a:spLocks noGrp="1"/>
          </p:cNvSpPr>
          <p:nvPr>
            <p:ph type="title"/>
          </p:nvPr>
        </p:nvSpPr>
        <p:spPr/>
        <p:txBody>
          <a:bodyPr/>
          <a:p>
            <a:r>
              <a:rPr altLang="en-US" lang="zh-CN"/>
              <a:t>竞争加剧带来的挑战</a:t>
            </a:r>
            <a:endParaRPr altLang="en-US" lang="zh-CN"/>
          </a:p>
        </p:txBody>
      </p:sp>
      <p:sp>
        <p:nvSpPr>
          <p:cNvPr id="105043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竞争对手的增多：市场竞争日益激烈，竞争对手不断涌现</a:t>
            </a:r>
            <a:endParaRPr altLang="en-US" dirty="0" sz="1200" lang="zh-CN" spc="150">
              <a:solidFill>
                <a:schemeClr val="tx1">
                  <a:lumMod val="65000"/>
                  <a:lumOff val="35000"/>
                </a:schemeClr>
              </a:solidFill>
              <a:latin typeface="+mn-ea"/>
              <a:sym typeface="+mn-ea"/>
            </a:endParaRPr>
          </a:p>
        </p:txBody>
      </p:sp>
      <p:sp>
        <p:nvSpPr>
          <p:cNvPr id="105044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市场份额的争夺：市场份额的争夺日益激烈，企业需要不断创新以保持领先地位</a:t>
            </a:r>
            <a:endParaRPr altLang="en-US" dirty="0" sz="1200" lang="zh-CN" spc="150">
              <a:solidFill>
                <a:schemeClr val="tx1">
                  <a:lumMod val="65000"/>
                  <a:lumOff val="35000"/>
                </a:schemeClr>
              </a:solidFill>
              <a:latin typeface="+mn-ea"/>
              <a:sym typeface="+mn-ea"/>
            </a:endParaRPr>
          </a:p>
        </p:txBody>
      </p:sp>
      <p:sp>
        <p:nvSpPr>
          <p:cNvPr id="105044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成本压力的增加：随着市场竞争的加剧，企业需要降低成本以提高竞争力</a:t>
            </a:r>
            <a:endParaRPr altLang="en-US" dirty="0" sz="1200" lang="zh-CN" spc="150">
              <a:solidFill>
                <a:schemeClr val="tx1">
                  <a:lumMod val="65000"/>
                  <a:lumOff val="35000"/>
                </a:schemeClr>
              </a:solidFill>
              <a:latin typeface="+mn-ea"/>
              <a:sym typeface="+mn-ea"/>
            </a:endParaRPr>
          </a:p>
        </p:txBody>
      </p:sp>
      <p:sp>
        <p:nvSpPr>
          <p:cNvPr id="105044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人才流失的风险：市场竞争加剧可能导致人才流失，企业需要加强人才培养和留用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80" name="标题 1"/>
          <p:cNvSpPr>
            <a:spLocks noGrp="1"/>
          </p:cNvSpPr>
          <p:nvPr>
            <p:ph type="title"/>
          </p:nvPr>
        </p:nvSpPr>
        <p:spPr/>
        <p:txBody>
          <a:bodyPr/>
          <a:p>
            <a:r>
              <a:rPr altLang="en-US" lang="zh-CN"/>
              <a:t>技术创新带来的挑战</a:t>
            </a:r>
            <a:endParaRPr altLang="en-US" lang="zh-CN"/>
          </a:p>
        </p:txBody>
      </p:sp>
      <p:sp>
        <p:nvSpPr>
          <p:cNvPr id="10504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技术更新迅速，企业需要不断跟进和创新</a:t>
            </a:r>
            <a:endParaRPr altLang="en-US" dirty="0" sz="2000" lang="zh-CN" spc="150">
              <a:solidFill>
                <a:schemeClr val="tx1">
                  <a:lumMod val="85000"/>
                  <a:lumOff val="15000"/>
                </a:schemeClr>
              </a:solidFill>
              <a:latin typeface="+mn-ea"/>
              <a:sym typeface="+mn-ea"/>
            </a:endParaRPr>
          </a:p>
        </p:txBody>
      </p:sp>
      <p:sp>
        <p:nvSpPr>
          <p:cNvPr id="10504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技术创新需要投入大量人力、物力和财力</a:t>
            </a:r>
            <a:endParaRPr altLang="en-US" dirty="0" sz="2000" lang="zh-CN" spc="150">
              <a:solidFill>
                <a:schemeClr val="tx1">
                  <a:lumMod val="85000"/>
                  <a:lumOff val="15000"/>
                </a:schemeClr>
              </a:solidFill>
              <a:latin typeface="+mn-ea"/>
              <a:sym typeface="+mn-ea"/>
            </a:endParaRPr>
          </a:p>
        </p:txBody>
      </p:sp>
      <p:sp>
        <p:nvSpPr>
          <p:cNvPr id="10504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技术创新可能带来新的竞争和市场风险</a:t>
            </a:r>
            <a:endParaRPr altLang="en-US" dirty="0" sz="2000" lang="zh-CN" spc="150">
              <a:solidFill>
                <a:schemeClr val="tx1">
                  <a:lumMod val="85000"/>
                  <a:lumOff val="15000"/>
                </a:schemeClr>
              </a:solidFill>
              <a:latin typeface="+mn-ea"/>
              <a:sym typeface="+mn-ea"/>
            </a:endParaRPr>
          </a:p>
        </p:txBody>
      </p:sp>
      <p:sp>
        <p:nvSpPr>
          <p:cNvPr id="10505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技术创新需要企业具备跨领域合作和创新能力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40" name="标题 1"/>
          <p:cNvSpPr>
            <a:spLocks noGrp="1"/>
          </p:cNvSpPr>
          <p:nvPr>
            <p:ph type="title"/>
          </p:nvPr>
        </p:nvSpPr>
        <p:spPr/>
        <p:txBody>
          <a:bodyPr/>
          <a:p>
            <a:r>
              <a:rPr altLang="en-US" lang="zh-CN"/>
              <a:t>应对挑战的策略和方法</a:t>
            </a:r>
            <a:endParaRPr altLang="en-US" lang="zh-CN"/>
          </a:p>
        </p:txBody>
      </p:sp>
      <p:sp>
        <p:nvSpPr>
          <p:cNvPr id="10505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加强团队协作和沟通：加强团队协作和沟通，建立良好的工作关系，提高工作效率和应对挑战的能力。</a:t>
            </a:r>
            <a:endParaRPr altLang="en-US" sz="1400" lang="zh-CN" spc="150">
              <a:solidFill>
                <a:schemeClr val="tx1"/>
              </a:solidFill>
              <a:effectLst/>
              <a:latin typeface="+mn-ea"/>
              <a:sym typeface="+mn-ea"/>
            </a:endParaRPr>
          </a:p>
        </p:txBody>
      </p:sp>
      <p:sp>
        <p:nvSpPr>
          <p:cNvPr id="10505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制定明确的目标和计划：制定清晰的目标和计划，明确挑战和应对措施，确保企业战略的高效实施。</a:t>
            </a:r>
            <a:endParaRPr altLang="en-US" dirty="0" sz="1400" lang="zh-CN" spc="150">
              <a:solidFill>
                <a:schemeClr val="tx1"/>
              </a:solidFill>
              <a:effectLst/>
              <a:latin typeface="+mn-ea"/>
              <a:sym typeface="+mn-ea"/>
            </a:endParaRPr>
          </a:p>
        </p:txBody>
      </p:sp>
      <p:sp>
        <p:nvSpPr>
          <p:cNvPr id="10505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持续创新和改进：不断寻求创新和改进，提高企业的竞争力和适应能力，应对市场变化和挑战。</a:t>
            </a:r>
            <a:endParaRPr altLang="en-US" sz="1400" lang="zh-CN" spc="150">
              <a:solidFill>
                <a:schemeClr val="tx1"/>
              </a:solidFill>
              <a:effectLst/>
              <a:latin typeface="+mn-ea"/>
              <a:sym typeface="+mn-ea"/>
            </a:endParaRPr>
          </a:p>
        </p:txBody>
      </p:sp>
      <p:sp>
        <p:nvSpPr>
          <p:cNvPr id="10505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培养高素质人才：注重人才培养和引进，提高员工素质和能力，为企业战略的高效实施提供有力支持。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92" name="标题"/>
          <p:cNvSpPr>
            <a:spLocks noGrp="1"/>
          </p:cNvSpPr>
          <p:nvPr>
            <p:ph type="title"/>
            <p:custDataLst>
              <p:tags r:id="rId1"/>
            </p:custDataLst>
          </p:nvPr>
        </p:nvSpPr>
        <p:spPr/>
        <p:txBody>
          <a:bodyPr>
            <a:normAutofit fontScale="90000"/>
          </a:bodyPr>
          <a:p>
            <a:r>
              <a:rPr altLang="en-US" dirty="0" lang="zh-CN"/>
              <a:t>高效运作的企业战略的未来发展趋势</a:t>
            </a:r>
            <a:endParaRPr altLang="en-US" dirty="0" lang="zh-CN"/>
          </a:p>
        </p:txBody>
      </p:sp>
      <p:sp>
        <p:nvSpPr>
          <p:cNvPr id="1050594" name="节编号"/>
          <p:cNvSpPr>
            <a:spLocks noGrp="1"/>
          </p:cNvSpPr>
          <p:nvPr>
            <p:ph type="body" sz="quarter" idx="13"/>
            <p:custDataLst>
              <p:tags r:id="rId2"/>
            </p:custDataLst>
          </p:nvPr>
        </p:nvSpPr>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684" name="标题 1"/>
          <p:cNvSpPr>
            <a:spLocks noGrp="1"/>
          </p:cNvSpPr>
          <p:nvPr>
            <p:ph type="title"/>
          </p:nvPr>
        </p:nvSpPr>
        <p:spPr/>
        <p:txBody>
          <a:bodyPr/>
          <a:p>
            <a:r>
              <a:rPr altLang="en-US" lang="zh-CN"/>
              <a:t>数字化转型趋势</a:t>
            </a:r>
            <a:endParaRPr altLang="en-US" lang="zh-CN"/>
          </a:p>
        </p:txBody>
      </p:sp>
      <p:sp>
        <p:nvSpPr>
          <p:cNvPr id="105068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8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数字化转型是企业战略的重要方向</a:t>
            </a:r>
            <a:endParaRPr altLang="en-US" dirty="0" sz="2000" lang="zh-CN" spc="150">
              <a:solidFill>
                <a:schemeClr val="tx1">
                  <a:lumMod val="75000"/>
                  <a:lumOff val="25000"/>
                </a:schemeClr>
              </a:solidFill>
              <a:latin typeface="+mn-ea"/>
              <a:sym typeface="+mn-ea"/>
            </a:endParaRPr>
          </a:p>
        </p:txBody>
      </p:sp>
      <p:sp>
        <p:nvSpPr>
          <p:cNvPr id="105069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9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9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数字化转型将带来更高的效率和更低的成本</a:t>
            </a:r>
            <a:endParaRPr altLang="en-US" dirty="0" sz="2000" lang="zh-CN" spc="150">
              <a:solidFill>
                <a:schemeClr val="tx1">
                  <a:lumMod val="75000"/>
                  <a:lumOff val="25000"/>
                </a:schemeClr>
              </a:solidFill>
              <a:latin typeface="+mn-ea"/>
              <a:sym typeface="+mn-ea"/>
            </a:endParaRPr>
          </a:p>
        </p:txBody>
      </p:sp>
      <p:sp>
        <p:nvSpPr>
          <p:cNvPr id="105069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9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0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数字化转型将改变企业的商业模式和竞争格局</a:t>
            </a:r>
            <a:endParaRPr altLang="en-US" dirty="0" sz="2000" lang="zh-CN" spc="150">
              <a:solidFill>
                <a:schemeClr val="tx1">
                  <a:lumMod val="75000"/>
                  <a:lumOff val="25000"/>
                </a:schemeClr>
              </a:solidFill>
              <a:latin typeface="+mn-ea"/>
              <a:sym typeface="+mn-ea"/>
            </a:endParaRPr>
          </a:p>
        </p:txBody>
      </p:sp>
      <p:sp>
        <p:nvSpPr>
          <p:cNvPr id="105070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0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0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数字化转型需要企业具备数字化思维和创新能力</a:t>
            </a:r>
            <a:endParaRPr altLang="en-US" dirty="0" sz="2000" lang="zh-CN" spc="150">
              <a:solidFill>
                <a:schemeClr val="tx1">
                  <a:lumMod val="75000"/>
                  <a:lumOff val="25000"/>
                </a:schemeClr>
              </a:solidFill>
              <a:latin typeface="+mn-ea"/>
              <a:sym typeface="+mn-ea"/>
            </a:endParaRPr>
          </a:p>
        </p:txBody>
      </p:sp>
      <p:sp>
        <p:nvSpPr>
          <p:cNvPr id="105070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744" name="标题 1"/>
          <p:cNvSpPr>
            <a:spLocks noGrp="1"/>
          </p:cNvSpPr>
          <p:nvPr>
            <p:ph type="title"/>
          </p:nvPr>
        </p:nvSpPr>
        <p:spPr/>
        <p:txBody>
          <a:bodyPr/>
          <a:p>
            <a:r>
              <a:rPr altLang="en-US" lang="zh-CN"/>
              <a:t>智能化发展趋势</a:t>
            </a:r>
            <a:endParaRPr altLang="en-US" lang="zh-CN"/>
          </a:p>
        </p:txBody>
      </p:sp>
      <p:sp>
        <p:nvSpPr>
          <p:cNvPr id="10507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人工智能技术：提高企业运营效率，降低成本</a:t>
            </a:r>
            <a:endParaRPr altLang="en-US" dirty="0" sz="1200" lang="zh-CN" spc="150">
              <a:solidFill>
                <a:schemeClr val="tx1">
                  <a:lumMod val="65000"/>
                  <a:lumOff val="35000"/>
                </a:schemeClr>
              </a:solidFill>
              <a:latin typeface="+mn-ea"/>
              <a:sym typeface="+mn-ea"/>
            </a:endParaRPr>
          </a:p>
        </p:txBody>
      </p:sp>
      <p:sp>
        <p:nvSpPr>
          <p:cNvPr id="10507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区块链技术：保障信息安全，提高供应链透明度</a:t>
            </a:r>
            <a:endParaRPr altLang="en-US" dirty="0" sz="1200" lang="zh-CN" spc="150">
              <a:solidFill>
                <a:schemeClr val="tx1">
                  <a:lumMod val="65000"/>
                  <a:lumOff val="35000"/>
                </a:schemeClr>
              </a:solidFill>
              <a:latin typeface="+mn-ea"/>
              <a:sym typeface="+mn-ea"/>
            </a:endParaRPr>
          </a:p>
        </p:txBody>
      </p:sp>
      <p:sp>
        <p:nvSpPr>
          <p:cNvPr id="10507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物联网技术：实现设备间的互联互通，提高生产效率</a:t>
            </a:r>
            <a:endParaRPr altLang="en-US" dirty="0" sz="1200" lang="zh-CN" spc="150">
              <a:solidFill>
                <a:schemeClr val="tx1">
                  <a:lumMod val="65000"/>
                  <a:lumOff val="35000"/>
                </a:schemeClr>
              </a:solidFill>
              <a:latin typeface="+mn-ea"/>
              <a:sym typeface="+mn-ea"/>
            </a:endParaRPr>
          </a:p>
        </p:txBody>
      </p:sp>
      <p:sp>
        <p:nvSpPr>
          <p:cNvPr id="10507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机器学习技术：优化企业决策，提高竞争力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824" name="标题 1"/>
          <p:cNvSpPr>
            <a:spLocks noGrp="1"/>
          </p:cNvSpPr>
          <p:nvPr>
            <p:ph type="title"/>
          </p:nvPr>
        </p:nvSpPr>
        <p:spPr/>
        <p:txBody>
          <a:bodyPr/>
          <a:p>
            <a:r>
              <a:rPr altLang="en-US" lang="zh-CN"/>
              <a:t>绿色化发展趋势</a:t>
            </a:r>
            <a:endParaRPr altLang="en-US" lang="zh-CN"/>
          </a:p>
        </p:txBody>
      </p:sp>
      <p:sp>
        <p:nvSpPr>
          <p:cNvPr id="10508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环保政策推动：政府对环保的重视将推动企业采取绿色化战略</a:t>
            </a:r>
            <a:endParaRPr altLang="en-US" dirty="0" sz="1200" lang="zh-CN" spc="150">
              <a:solidFill>
                <a:schemeClr val="tx1">
                  <a:lumMod val="85000"/>
                  <a:lumOff val="15000"/>
                </a:schemeClr>
              </a:solidFill>
              <a:latin typeface="+mn-ea"/>
              <a:sym typeface="+mn-ea"/>
            </a:endParaRPr>
          </a:p>
        </p:txBody>
      </p:sp>
      <p:sp>
        <p:nvSpPr>
          <p:cNvPr id="10508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消费者需求变化：消费者对环保、可持续产品的需求增加</a:t>
            </a:r>
            <a:endParaRPr altLang="en-US" dirty="0" sz="1200" lang="zh-CN" spc="150">
              <a:solidFill>
                <a:schemeClr val="tx1">
                  <a:lumMod val="85000"/>
                  <a:lumOff val="15000"/>
                </a:schemeClr>
              </a:solidFill>
              <a:latin typeface="+mn-ea"/>
              <a:sym typeface="+mn-ea"/>
            </a:endParaRPr>
          </a:p>
        </p:txBody>
      </p:sp>
      <p:sp>
        <p:nvSpPr>
          <p:cNvPr id="10508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供应链压力：供应商对企业的环保要求提高，促使企业采取绿色化战略</a:t>
            </a:r>
            <a:endParaRPr altLang="en-US" dirty="0" sz="1200" lang="zh-CN" spc="150">
              <a:solidFill>
                <a:schemeClr val="tx1">
                  <a:lumMod val="85000"/>
                  <a:lumOff val="15000"/>
                </a:schemeClr>
              </a:solidFill>
              <a:latin typeface="+mn-ea"/>
              <a:sym typeface="+mn-ea"/>
            </a:endParaRPr>
          </a:p>
        </p:txBody>
      </p:sp>
      <p:sp>
        <p:nvSpPr>
          <p:cNvPr id="10508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绿色技术创新：未来绿色技术不断创新，为企业提供更多绿色化发展机会</a:t>
            </a:r>
            <a:endParaRPr altLang="en-US" dirty="0" sz="1200" lang="zh-CN" spc="150">
              <a:solidFill>
                <a:schemeClr val="tx1">
                  <a:lumMod val="85000"/>
                  <a:lumOff val="15000"/>
                </a:schemeClr>
              </a:solidFill>
              <a:latin typeface="+mn-ea"/>
              <a:sym typeface="+mn-ea"/>
            </a:endParaRPr>
          </a:p>
        </p:txBody>
      </p:sp>
      <p:sp>
        <p:nvSpPr>
          <p:cNvPr id="10508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884" name="标题 1"/>
          <p:cNvSpPr>
            <a:spLocks noGrp="1"/>
          </p:cNvSpPr>
          <p:nvPr>
            <p:ph type="title"/>
          </p:nvPr>
        </p:nvSpPr>
        <p:spPr/>
        <p:txBody>
          <a:bodyPr/>
          <a:p>
            <a:r>
              <a:rPr altLang="en-US" lang="zh-CN"/>
              <a:t>国际化发展趋势</a:t>
            </a:r>
            <a:endParaRPr altLang="en-US" lang="zh-CN"/>
          </a:p>
        </p:txBody>
      </p:sp>
      <p:sp>
        <p:nvSpPr>
          <p:cNvPr id="105088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全球化视野：企业需要具备全球化的视野，关注国际市场和竞争对手</a:t>
            </a:r>
            <a:endParaRPr altLang="en-US" dirty="0" sz="1200" lang="zh-CN" spc="150">
              <a:solidFill>
                <a:schemeClr val="tx1">
                  <a:lumMod val="85000"/>
                  <a:lumOff val="15000"/>
                </a:schemeClr>
              </a:solidFill>
              <a:latin typeface="+mn-ea"/>
              <a:sym typeface="+mn-ea"/>
            </a:endParaRPr>
          </a:p>
        </p:txBody>
      </p:sp>
      <p:sp>
        <p:nvSpPr>
          <p:cNvPr id="105088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跨国合作：企业可以寻求与国际企业的合作，共同研发、生产和销售</a:t>
            </a:r>
            <a:endParaRPr altLang="en-US" dirty="0" sz="1200" lang="zh-CN" spc="150">
              <a:solidFill>
                <a:schemeClr val="tx1">
                  <a:lumMod val="85000"/>
                  <a:lumOff val="15000"/>
                </a:schemeClr>
              </a:solidFill>
              <a:latin typeface="+mn-ea"/>
              <a:sym typeface="+mn-ea"/>
            </a:endParaRPr>
          </a:p>
        </p:txBody>
      </p:sp>
      <p:sp>
        <p:nvSpPr>
          <p:cNvPr id="105089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本地化战略：企业需要在不同的国家和地区制定适合当地的战略，以适应当地的市场需求和文化环境</a:t>
            </a:r>
            <a:endParaRPr altLang="en-US" dirty="0" sz="1200" lang="zh-CN" spc="150">
              <a:solidFill>
                <a:schemeClr val="tx1">
                  <a:lumMod val="85000"/>
                  <a:lumOff val="15000"/>
                </a:schemeClr>
              </a:solidFill>
              <a:latin typeface="+mn-ea"/>
              <a:sym typeface="+mn-ea"/>
            </a:endParaRPr>
          </a:p>
        </p:txBody>
      </p:sp>
      <p:sp>
        <p:nvSpPr>
          <p:cNvPr id="105090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0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0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持续创新：企业需要不断进行技术创新和模式创新，以保持竞争优势和适应市场变化</a:t>
            </a:r>
            <a:endParaRPr altLang="en-US" dirty="0" sz="1200" lang="zh-CN" spc="150">
              <a:solidFill>
                <a:schemeClr val="tx1">
                  <a:lumMod val="85000"/>
                  <a:lumOff val="15000"/>
                </a:schemeClr>
              </a:solidFill>
              <a:latin typeface="+mn-ea"/>
              <a:sym typeface="+mn-ea"/>
            </a:endParaRPr>
          </a:p>
        </p:txBody>
      </p:sp>
      <p:sp>
        <p:nvSpPr>
          <p:cNvPr id="105090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0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94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946"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4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7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42.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2023-12-19T10:15:40Z</dcterms:created>
  <dcterms:modified xsi:type="dcterms:W3CDTF">2023-12-19T10:15:40Z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4fe30ed729ef46b6a368ddd501294500_21</vt:lpwstr>
  </property>
</Properties>
</file>