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57" r:id="rId4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ableStyles" Target="tableStyles.xml"/><Relationship Id="rId18" Type="http://schemas.openxmlformats.org/officeDocument/2006/relationships/tags" Target="tags/tag23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tags" Target="../tags/tag10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tags" Target="../tags/tag24.xml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7.xml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tags" Target="../tags/tag5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tags" Target="../tags/tag77.xml"/><Relationship Id="rId8" Type="http://schemas.openxmlformats.org/officeDocument/2006/relationships/tags" Target="../tags/tag78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tags" Target="../tags/tag85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>
            <p:custDataLst>
              <p:tags r:id="rId2"/>
            </p:custDataLst>
          </p:nvPr>
        </p:nvSpPr>
        <p:spPr>
          <a:xfrm>
            <a:off x="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3"/>
            </p:custDataLst>
          </p:nvPr>
        </p:nvSpPr>
        <p:spPr>
          <a:xfrm>
            <a:off x="8852535" y="381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4"/>
            </p:custDataLst>
          </p:nvPr>
        </p:nvSpPr>
        <p:spPr>
          <a:xfrm>
            <a:off x="10189845" y="1349375"/>
            <a:ext cx="2001520" cy="37814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副标题"/>
          <p:cNvSpPr txBox="1">
            <a:spLocks noGrp="1"/>
          </p:cNvSpPr>
          <p:nvPr>
            <p:ph type="body" idx="3" hasCustomPrompt="1"/>
            <p:custDataLst>
              <p:tags r:id="rId5"/>
            </p:custDataLst>
          </p:nvPr>
        </p:nvSpPr>
        <p:spPr>
          <a:xfrm>
            <a:off x="1437005" y="3160395"/>
            <a:ext cx="7401560" cy="6350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200" normalizeH="0" baseline="0" noProof="1" dirty="0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6"/>
            </p:custDataLst>
          </p:nvPr>
        </p:nvSpPr>
        <p:spPr>
          <a:xfrm>
            <a:off x="1437005" y="925830"/>
            <a:ext cx="7395845" cy="2234565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7" name="署名"/>
          <p:cNvSpPr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9" name="同心圆 8"/>
          <p:cNvSpPr/>
          <p:nvPr>
            <p:custDataLst>
              <p:tags r:id="rId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" name="正文"/>
          <p:cNvSpPr txBox="1">
            <a:spLocks noGrp="1"/>
          </p:cNvSpPr>
          <p:nvPr>
            <p:ph idx="2" hasCustomPrompt="1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 algn="l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</a:pPr>
            <a:r>
              <a:rPr dirty="0">
                <a:sym typeface="+mn-ea"/>
              </a:rPr>
              <a:t>单击此处添加文本内容。</a:t>
            </a:r>
            <a:endParaRPr dirty="0"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>
            <p:custDataLst>
              <p:tags r:id="rId2"/>
            </p:custDataLst>
          </p:nvPr>
        </p:nvSpPr>
        <p:spPr>
          <a:xfrm>
            <a:off x="1219200" y="2804795"/>
            <a:ext cx="2362200" cy="2362200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9" name="任意多边形 8"/>
          <p:cNvSpPr/>
          <p:nvPr>
            <p:custDataLst>
              <p:tags r:id="rId3"/>
            </p:custDataLst>
          </p:nvPr>
        </p:nvSpPr>
        <p:spPr>
          <a:xfrm rot="16440000">
            <a:off x="9155434" y="3942808"/>
            <a:ext cx="3194084" cy="2813788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844550" y="3491865"/>
            <a:ext cx="1717040" cy="1440180"/>
          </a:xfrm>
          <a:prstGeom prst="rect">
            <a:avLst/>
          </a:prstGeom>
          <a:noFill/>
        </p:spPr>
        <p:txBody>
          <a:bodyPr vert="horz" wrap="square" lIns="144145" tIns="45720" rIns="91440" bIns="45720" rtlCol="0" anchor="t">
            <a:normAutofit/>
          </a:bodyPr>
          <a:lstStyle>
            <a:lvl1pPr marL="0" marR="0" lvl="0" algn="di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dist">
              <a:buClrTx/>
              <a:buSzTx/>
              <a:buFontTx/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 bwMode="auto">
          <a:xfrm>
            <a:off x="844550" y="1139825"/>
            <a:ext cx="2171065" cy="2350770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>
            <p:custDataLst>
              <p:tags r:id="rId2"/>
            </p:custDataLst>
          </p:nvPr>
        </p:nvSpPr>
        <p:spPr>
          <a:xfrm flipH="1">
            <a:off x="10045700" y="4570095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3" name="椭圆 12"/>
          <p:cNvSpPr/>
          <p:nvPr>
            <p:custDataLst>
              <p:tags r:id="rId3"/>
            </p:custDataLst>
          </p:nvPr>
        </p:nvSpPr>
        <p:spPr>
          <a:xfrm>
            <a:off x="9127490" y="967740"/>
            <a:ext cx="685800" cy="685800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80" name="椭圆 79"/>
          <p:cNvSpPr/>
          <p:nvPr>
            <p:custDataLst>
              <p:tags r:id="rId4"/>
            </p:custDataLst>
          </p:nvPr>
        </p:nvSpPr>
        <p:spPr>
          <a:xfrm>
            <a:off x="982345" y="1607820"/>
            <a:ext cx="2449195" cy="2449830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8" name="椭圆 17"/>
          <p:cNvSpPr/>
          <p:nvPr>
            <p:custDataLst>
              <p:tags r:id="rId5"/>
            </p:custDataLst>
          </p:nvPr>
        </p:nvSpPr>
        <p:spPr>
          <a:xfrm>
            <a:off x="1117600" y="1723390"/>
            <a:ext cx="484505" cy="484505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8" name="节编号"/>
          <p:cNvSpPr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00" normalizeH="0" baseline="0" noProof="1">
                <a:solidFill>
                  <a:schemeClr val="bg1"/>
                </a:solidFill>
                <a:uFillTx/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2348230" y="1383030"/>
            <a:ext cx="8107680" cy="204533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400" normalizeH="0" baseline="0" noProof="1">
                <a:solidFill>
                  <a:schemeClr val="tx1"/>
                </a:solidFill>
                <a:uFillTx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1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 algn="l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9" name="同心圆 8"/>
          <p:cNvSpPr/>
          <p:nvPr>
            <p:custDataLst>
              <p:tags r:id="rId5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15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5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 algn="l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3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 algn="l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2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1" name="同心圆 10"/>
          <p:cNvSpPr/>
          <p:nvPr>
            <p:custDataLst>
              <p:tags r:id="rId7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同心圆 6"/>
          <p:cNvSpPr/>
          <p:nvPr>
            <p:custDataLst>
              <p:tags r:id="rId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9" name="同心圆 8"/>
          <p:cNvSpPr/>
          <p:nvPr>
            <p:custDataLst>
              <p:tags r:id="rId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" name="任意多边形 7"/>
          <p:cNvSpPr/>
          <p:nvPr>
            <p:custDataLst>
              <p:tags r:id="rId3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396240"/>
            <a:ext cx="10968990" cy="586041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 algn="l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" name="任意多边形 7"/>
          <p:cNvSpPr/>
          <p:nvPr>
            <p:custDataLst>
              <p:tags r:id="rId3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46430" y="1037590"/>
            <a:ext cx="10930890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>
            <p:custDataLst>
              <p:tags r:id="rId2"/>
            </p:custDataLst>
          </p:nvPr>
        </p:nvSpPr>
        <p:spPr>
          <a:xfrm rot="10800000" flipV="1">
            <a:off x="-635" y="3175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3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4"/>
            </p:custDataLst>
          </p:nvPr>
        </p:nvSpPr>
        <p:spPr>
          <a:xfrm flipH="1">
            <a:off x="1004570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3641090" y="1520825"/>
            <a:ext cx="6866890" cy="2146300"/>
          </a:xfrm>
          <a:prstGeom prst="rect">
            <a:avLst/>
          </a:prstGeom>
          <a:noFill/>
        </p:spPr>
        <p:txBody>
          <a:bodyPr wrap="square" lIns="91440" tIns="45720" rIns="71755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 dirty="0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7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ags" Target="../tags/tag57.xml"/><Relationship Id="rId13" Type="http://schemas.openxmlformats.org/officeDocument/2006/relationships/tags" Target="../tags/tag58.xml"/><Relationship Id="rId14" Type="http://schemas.openxmlformats.org/officeDocument/2006/relationships/tags" Target="../tags/tag59.xml"/><Relationship Id="rId15" Type="http://schemas.openxmlformats.org/officeDocument/2006/relationships/tags" Target="../tags/tag60.xml"/><Relationship Id="rId16" Type="http://schemas.openxmlformats.org/officeDocument/2006/relationships/tags" Target="../tags/tag61.xml"/><Relationship Id="rId17" Type="http://schemas.openxmlformats.org/officeDocument/2006/relationships/tags" Target="../tags/tag62.xml"/><Relationship Id="rId18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tags" Target="../tags/tag150.xml"/><Relationship Id="rId18" Type="http://schemas.openxmlformats.org/officeDocument/2006/relationships/tags" Target="../tags/tag151.xml"/><Relationship Id="rId19" Type="http://schemas.openxmlformats.org/officeDocument/2006/relationships/tags" Target="../tags/tag152.xml"/><Relationship Id="rId20" Type="http://schemas.openxmlformats.org/officeDocument/2006/relationships/tags" Target="../tags/tag15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0" rtlCol="0" anchor="b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</a:pPr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marL="449580" marR="0" lvl="1" indent="-231775">
              <a:tabLst>
                <a:tab pos="1609725" algn="l"/>
              </a:tabLst>
            </a:pPr>
            <a:r>
              <a:rPr lang="zh-CN" altLang="en-US" dirty="0"/>
              <a:t>二级</a:t>
            </a:r>
            <a:endParaRPr lang="zh-CN" altLang="en-US" dirty="0"/>
          </a:p>
          <a:p>
            <a:pPr marL="719455" marR="0" lvl="2" indent="-276225"/>
            <a:r>
              <a:rPr lang="zh-CN" altLang="en-US" dirty="0"/>
              <a:t>三级</a:t>
            </a:r>
            <a:endParaRPr lang="zh-CN" altLang="en-US" dirty="0"/>
          </a:p>
          <a:p>
            <a:pPr marL="987425" marR="0" lvl="3" indent="-262255">
              <a:tabLst>
                <a:tab pos="899795" algn="l"/>
              </a:tabLst>
            </a:pPr>
            <a:r>
              <a:rPr lang="zh-CN" altLang="en-US" dirty="0"/>
              <a:t>四级</a:t>
            </a:r>
            <a:endParaRPr lang="zh-CN" altLang="en-US" dirty="0"/>
          </a:p>
          <a:p>
            <a:pPr marL="1256030" marR="0" lvl="4" indent="-262255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uFillTx/>
          <a:latin typeface="+mn-ea"/>
          <a:ea typeface="+mn-ea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slideLayout" Target="../slideLayouts/slideLayout14.xml"/><Relationship Id="rId1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xxx,a click to unlimited possibilities</a:t>
            </a:r>
            <a:endParaRPr lang="zh-CN" altLang="en-US"/>
          </a:p>
        </p:txBody>
      </p:sp>
      <p:sp>
        <p:nvSpPr>
          <p:cNvPr id="7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初中双减对教师职业发展的影响及途径研究</a:t>
            </a:r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/>
              <a:t>目录</a:t>
            </a:r>
            <a:endParaRPr lang="zh-CN" altLang="en-US" dirty="0"/>
          </a:p>
        </p:txBody>
      </p:sp>
      <p:sp>
        <p:nvSpPr>
          <p:cNvPr id="18" name="任意多边形 17"/>
          <p:cNvSpPr/>
          <p:nvPr>
            <p:custDataLst>
              <p:tags r:id="rId3"/>
            </p:custDataLst>
          </p:nvPr>
        </p:nvSpPr>
        <p:spPr>
          <a:xfrm rot="360000">
            <a:off x="2783205" y="-68580"/>
            <a:ext cx="2309495" cy="7162800"/>
          </a:xfrm>
          <a:custGeom>
            <a:avLst/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 rot="360000">
            <a:off x="3037072" y="21451"/>
            <a:ext cx="1908810" cy="6961093"/>
          </a:xfrm>
          <a:custGeom>
            <a:avLst/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0" name="矩形: 圆角 2"/>
          <p:cNvSpPr/>
          <p:nvPr>
            <p:custDataLst>
              <p:tags r:id="rId5"/>
            </p:custDataLst>
          </p:nvPr>
        </p:nvSpPr>
        <p:spPr>
          <a:xfrm>
            <a:off x="4391660" y="388366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1" name="椭圆 70"/>
          <p:cNvSpPr/>
          <p:nvPr>
            <p:custDataLst>
              <p:tags r:id="rId6"/>
            </p:custDataLst>
          </p:nvPr>
        </p:nvSpPr>
        <p:spPr>
          <a:xfrm>
            <a:off x="4401185" y="3892550"/>
            <a:ext cx="960120" cy="96012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2" name="序号"/>
          <p:cNvSpPr/>
          <p:nvPr>
            <p:custDataLst>
              <p:tags r:id="rId7"/>
            </p:custDataLst>
          </p:nvPr>
        </p:nvSpPr>
        <p:spPr>
          <a:xfrm>
            <a:off x="4490085" y="3992245"/>
            <a:ext cx="781685" cy="76073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lang="zh-CN" altLang="en-US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74" name="标题"/>
          <p:cNvSpPr txBox="1"/>
          <p:nvPr>
            <p:custDataLst>
              <p:tags r:id="rId8"/>
            </p:custDataLst>
          </p:nvPr>
        </p:nvSpPr>
        <p:spPr>
          <a:xfrm>
            <a:off x="5887085" y="3884295"/>
            <a:ext cx="4530725" cy="9690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初中双减政策下教师职业发展的途径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4" name="矩形: 圆角 2"/>
          <p:cNvSpPr/>
          <p:nvPr>
            <p:custDataLst>
              <p:tags r:id="rId9"/>
            </p:custDataLst>
          </p:nvPr>
        </p:nvSpPr>
        <p:spPr>
          <a:xfrm>
            <a:off x="4391660" y="2005965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48" name="椭圆 47"/>
          <p:cNvSpPr/>
          <p:nvPr>
            <p:custDataLst>
              <p:tags r:id="rId10"/>
            </p:custDataLst>
          </p:nvPr>
        </p:nvSpPr>
        <p:spPr>
          <a:xfrm>
            <a:off x="4401185" y="2014855"/>
            <a:ext cx="960120" cy="96012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9" name="序号"/>
          <p:cNvSpPr/>
          <p:nvPr>
            <p:custDataLst>
              <p:tags r:id="rId11"/>
            </p:custDataLst>
          </p:nvPr>
        </p:nvSpPr>
        <p:spPr>
          <a:xfrm>
            <a:off x="4490085" y="2114550"/>
            <a:ext cx="781685" cy="76073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lang="zh-CN" altLang="en-US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41" name="标题"/>
          <p:cNvSpPr txBox="1"/>
          <p:nvPr>
            <p:custDataLst>
              <p:tags r:id="rId12"/>
            </p:custDataLst>
          </p:nvPr>
        </p:nvSpPr>
        <p:spPr>
          <a:xfrm>
            <a:off x="5887085" y="2006600"/>
            <a:ext cx="4530725" cy="9690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初中双减政策背景及影响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第 一 章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初中双减政策背景及影响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lang="zh-CN" altLang="en-US"/>
              <a:t>双减政策出台的背景和目的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目的：减轻学生作业负担、提升学校课后服务水平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 dirty="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背景：教育焦虑、学生课业负担过重</a:t>
            </a:r>
            <a:endParaRPr lang="zh-CN" altLang="en-US" sz="1400" spc="150" dirty="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初衷：促进学生全面发展、健康快乐成长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意义：推动基础教育回归育人本质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lang="zh-CN" altLang="en-US"/>
              <a:t>双减政策对教师职业发展的影响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优化教育资源配置，提升教师整体素质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激发教师创新活力，推动教育改革发展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减少学生作业负担，提高教学质量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减轻教师工作压力，促进教师专业发展</a:t>
            </a:r>
            <a:endParaRPr lang="zh-CN" altLang="en-US" sz="2400"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第 二 章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初中双减政策下教师职业发展的途径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lang="zh-CN" altLang="en-US"/>
              <a:t>提升自身教学能力</a:t>
            </a:r>
            <a:endParaRPr lang="zh-CN" altLang="en-US"/>
          </a:p>
        </p:txBody>
      </p:sp>
      <p:sp>
        <p:nvSpPr>
          <p:cNvPr id="59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94000">
                <a:schemeClr val="accent1">
                  <a:lumMod val="75000"/>
                </a:schemeClr>
              </a:gs>
              <a:gs pos="7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  <a:tileRect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rgbClr val="FFFFFF"/>
                </a:solidFill>
                <a:latin typeface="+mn-ea"/>
                <a:sym typeface="+mn-ea"/>
              </a:rPr>
              <a:t>持续学习，不断充实自己的知识储备</a:t>
            </a:r>
            <a:endParaRPr lang="zh-CN" altLang="en-US" sz="1200" spc="150" dirty="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25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75000">
                <a:schemeClr val="accent1">
                  <a:lumMod val="20000"/>
                  <a:lumOff val="80000"/>
                </a:schemeClr>
              </a:gs>
              <a:gs pos="48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82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积极参与教研活动，与同行交流教学心得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94000">
                <a:schemeClr val="accent1">
                  <a:lumMod val="75000"/>
                </a:schemeClr>
              </a:gs>
              <a:gs pos="7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  <a:tileRect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rgbClr val="FFFFFF"/>
                </a:solidFill>
                <a:latin typeface="+mn-ea"/>
                <a:sym typeface="+mn-ea"/>
              </a:rPr>
              <a:t>提升课堂管理能力，提高教学效率</a:t>
            </a:r>
            <a:endParaRPr lang="zh-CN" altLang="en-US" sz="1200" spc="150" dirty="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75000">
                <a:schemeClr val="accent1">
                  <a:lumMod val="20000"/>
                  <a:lumOff val="80000"/>
                </a:schemeClr>
              </a:gs>
              <a:gs pos="48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82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掌握学科前沿知识，更新教学方法和手段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lang="zh-CN" altLang="en-US"/>
              <a:t>创新教学方法和手段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开展课外活动，拓宽学生学习视野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 dirty="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利用信息技术手段，提高课堂教学效果</a:t>
            </a:r>
            <a:endParaRPr lang="zh-CN" altLang="en-US" sz="1400" spc="150" dirty="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引入项目式学习，培养学生实践能力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创新评价方式，激励学生全面发展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lang="zh-CN" altLang="en-US"/>
              <a:t>参与教师培训和交流活动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提升教学技能和知识水平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了解最新的教育理念和教学方法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拓展人脉，交流心得，共同成长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获得专业认证和职称评定机会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感谢您的观看</a:t>
            </a:r>
            <a:endParaRPr lang="zh-CN" altLang="en-US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内容。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PRESET_TEXT" val="第 一 章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4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4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4"/>
</p:tagLst>
</file>

<file path=ppt/tags/tag15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4"/>
  <p:tag name="KSO_WM_SPECIAL_SOURCE" val="bdnull"/>
  <p:tag name="KSO_WM_TEMPLATE_THUMBS_INDEX" val="1、9"/>
</p:tagLst>
</file>

<file path=ppt/tags/tag153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1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1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5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1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57.xml><?xml version="1.0" encoding="utf-8"?>
<p:tagLst xmlns:p="http://schemas.openxmlformats.org/presentationml/2006/main">
  <p:tag name="KSO_WM_SLIDE_ID" val="custom202309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74.4&quot;,&quot;top&quot;:&quot;58.35&quot;,&quot;width&quot;:&quot;660.35&quot;,&quot;height&quot;:&quot;315&quot;}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2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CONTENTS"/>
  <p:tag name="KSO_WM_UNIT_TEXT_FILL_FORE_SCHEMECOLOR_INDEX" val="13"/>
  <p:tag name="KSO_WM_UNIT_TEXT_FILL_TYPE" val="1"/>
  <p:tag name="KSO_WM_UNIT_USESOURCEFORMAT_APPLY" val="0"/>
</p:tagLst>
</file>

<file path=ppt/tags/tag15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2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目录"/>
  <p:tag name="KSO_WM_UNIT_TEXT_FILL_FORE_SCHEMECOLOR_INDEX" val="13"/>
  <p:tag name="KSO_WM_UNIT_TEXT_FILL_TYPE" val="1"/>
  <p:tag name="KSO_WM_UNIT_USESOURCEFORMAT_APPLY" val="0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2*l_i*1_1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TEXT_FILL_FORE_SCHEMECOLOR_INDEX" val="2"/>
  <p:tag name="KSO_WM_UNIT_TEXT_FILL_TYPE" val="1"/>
  <p:tag name="KSO_WM_UNIT_USESOURCEFORMAT_APPLY" val="0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2*l_i*1_2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TEXT_FILL_FORE_SCHEMECOLOR_INDEX" val="2"/>
  <p:tag name="KSO_WM_UNIT_TEXT_FILL_TYPE" val="1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2*l_h_i*1_2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2*l_h_i*1_2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14_2*l_h_i*1_2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14"/>
  <p:tag name="KSO_WM_UNIT_TEXT_FILL_TYPE" val="1"/>
  <p:tag name="KSO_WM_UNIT_USESOURCEFORMAT_APPLY" val="0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2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2*l_h_i*1_1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2*l_h_i*1_1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14_2*l_h_i*1_1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14"/>
  <p:tag name="KSO_WM_UNIT_TEXT_FILL_TYPE" val="1"/>
  <p:tag name="KSO_WM_UNIT_USESOURCEFORMAT_APPLY" val="0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2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70.xml><?xml version="1.0" encoding="utf-8"?>
<p:tagLst xmlns:p="http://schemas.openxmlformats.org/presentationml/2006/main">
  <p:tag name="KSO_WM_SLIDE_ID" val="custom20230914_2"/>
  <p:tag name="KSO_WM_TEMPLATE_SUBCATEGORY" val="29"/>
  <p:tag name="KSO_WM_TEMPLATE_MASTER_TYPE" val="0"/>
  <p:tag name="KSO_WM_TEMPLATE_COLOR_TYPE" val="0"/>
  <p:tag name="KSO_WM_SLIDE_ITEM_CNT" val="2"/>
  <p:tag name="KSO_WM_SLIDE_INDEX" val="2"/>
  <p:tag name="KSO_WM_TAG_VERSION" val="1.0"/>
  <p:tag name="KSO_WM_BEAUTIFY_FLAG" val="#wm#"/>
  <p:tag name="KSO_WM_TEMPLATE_CATEGORY" val="custom"/>
  <p:tag name="KSO_WM_TEMPLATE_INDEX" val="202309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7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一 章"/>
</p:tagLst>
</file>

<file path=ppt/tags/tag1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73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82.xml><?xml version="1.0" encoding="utf-8"?>
<p:tagLst xmlns:p="http://schemas.openxmlformats.org/presentationml/2006/main">
  <p:tag name="KSO_WM_TEMPLATE_CATEGORY" val="custom"/>
  <p:tag name="KSO_WM_TEMPLATE_INDEX" val="20230914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二 章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97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LINE_FORE_SCHEMECOLOR_INDEX" val="5"/>
  <p:tag name="KSO_WM_UNIT_TEXT_FILL_FORE_SCHEMECOLOR_INDEX" val="2"/>
  <p:tag name="KSO_WM_UNIT_TEXT_FILL_TYPE" val="1"/>
  <p:tag name="KSO_WM_UNIT_USESOURCEFORMAT_APPLY" val="0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LINE_FORE_SCHEMECOLOR_INDEX" val="5"/>
  <p:tag name="KSO_WM_UNIT_TEXT_FILL_FORE_SCHEMECOLOR_INDEX" val="2"/>
  <p:tag name="KSO_WM_UNIT_TEXT_FILL_TYPE" val="1"/>
  <p:tag name="KSO_WM_UNIT_USESOURCEFORMAT_APPLY" val="0"/>
</p:tagLst>
</file>

<file path=ppt/tags/tag2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12.xml><?xml version="1.0" encoding="utf-8"?>
<p:tagLst xmlns:p="http://schemas.openxmlformats.org/presentationml/2006/main">
  <p:tag name="KSO_WM_TEMPLATE_CATEGORY" val="custom"/>
  <p:tag name="KSO_WM_TEMPLATE_INDEX" val="20230914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9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23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9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35.xml><?xml version="1.0" encoding="utf-8"?>
<p:tagLst xmlns:p="http://schemas.openxmlformats.org/presentationml/2006/main">
  <p:tag name="KSO_WM_SLIDE_ID" val="custom202309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38.15&quot;,&quot;top&quot;:&quot;99.8&quot;,&quot;width&quot;:&quot;660.35&quot;,&quot;height&quot;:&quot;315&quot;}"/>
</p:tagLst>
</file>

<file path=ppt/tags/tag236.xml><?xml version="1.0" encoding="utf-8"?>
<p:tagLst xmlns:p="http://schemas.openxmlformats.org/presentationml/2006/main">
  <p:tag name="commondata" val="eyJoZGlkIjoiNzNkN2QyMDgyZDc1ZTZiYmNkMmRiMWM3NTQ4OTM2ZmM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自定义 91">
      <a:dk1>
        <a:sysClr val="windowText" lastClr="000000"/>
      </a:dk1>
      <a:lt1>
        <a:sysClr val="window" lastClr="FFFFFF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560</Words>
  <Application>WPS 演示</Application>
  <PresentationFormat>宽屏</PresentationFormat>
  <Paragraphs>96</Paragraphs>
  <Slides>10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Office 主题</vt:lpstr>
      <vt:lpstr>初中双减对教师职业发展的影响及途径研究</vt:lpstr>
      <vt:lpstr>目录</vt:lpstr>
      <vt:lpstr>初中双减政策背景及影响</vt:lpstr>
      <vt:lpstr>双减政策出台的背景和目的</vt:lpstr>
      <vt:lpstr>双减政策对教师职业发展的影响</vt:lpstr>
      <vt:lpstr>初中双减政策下教师职业发展的途径</vt:lpstr>
      <vt:lpstr>提升自身教学能力</vt:lpstr>
      <vt:lpstr>创新教学方法和手段</vt:lpstr>
      <vt:lpstr>参与教师培训和交流活动</vt:lpstr>
      <vt:lpstr>感谢您的观看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天天向上</cp:lastModifiedBy>
  <cp:revision>155</cp:revision>
  <dcterms:created xsi:type="dcterms:W3CDTF">2019-06-19T02:08:00Z</dcterms:created>
  <dcterms:modified xsi:type="dcterms:W3CDTF">2023-12-29T06:16:33Z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4C029DBBA07D4E24ABF46479DCEF3D9B_11</vt:lpwstr>
  </property>
</Properties>
</file>