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275" r:id="rId4"/>
    <p:sldId id="278" r:id="rId5"/>
    <p:sldId id="281" r:id="rId6"/>
    <p:sldId id="284" r:id="rId7"/>
    <p:sldId id="287" r:id="rId8"/>
    <p:sldId id="290" r:id="rId9"/>
    <p:sldId id="293" r:id="rId10"/>
    <p:sldId id="296" r:id="rId11"/>
    <p:sldId id="299" r:id="rId12"/>
    <p:sldId id="302" r:id="rId13"/>
    <p:sldId id="305" r:id="rId14"/>
  </p:sldIdLst>
  <p:sldSz cx="12192000" cy="6858000"/>
  <p:notesSz cx="6858000" cy="9144000"/>
  <p:custDataLst>
    <p:tags r:id="rId1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59"/>
    <a:srgbClr val="1405D1"/>
    <a:srgbClr val="202E4A"/>
    <a:srgbClr val="FF7124"/>
    <a:srgbClr val="EF7509"/>
    <a:srgbClr val="8CC5B1"/>
    <a:srgbClr val="68BC9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9"/>
    <p:restoredTop sz="94676"/>
  </p:normalViewPr>
  <p:slideViewPr>
    <p:cSldViewPr snapToGrid="0" showGuides="1">
      <p:cViewPr>
        <p:scale>
          <a:sx n="70" d="100"/>
          <a:sy n="70" d="100"/>
        </p:scale>
        <p:origin x="2100" y="984"/>
      </p:cViewPr>
      <p:guideLst>
        <p:guide orient="horz" pos="2173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135890" y="107950"/>
            <a:ext cx="11920220" cy="6642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Ext cx="12192000" cy="660876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0094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8.wmf" /><Relationship Id="rId4" Type="http://schemas.openxmlformats.org/officeDocument/2006/relationships/image" Target="../media/image9.png" /><Relationship Id="rId5" Type="http://schemas.openxmlformats.org/officeDocument/2006/relationships/image" Target="../media/image2.png" /><Relationship Id="rId6" Type="http://schemas.openxmlformats.org/officeDocument/2006/relationships/image" Target="../media/image3.png" /><Relationship Id="rId7" Type="http://schemas.openxmlformats.org/officeDocument/2006/relationships/image" Target="../media/image4.png" /><Relationship Id="rId8" Type="http://schemas.openxmlformats.org/officeDocument/2006/relationships/vmlDrawing" Target="../drawings/vmlDrawing1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 Box 12"/>
          <p:cNvSpPr txBox="1"/>
          <p:nvPr/>
        </p:nvSpPr>
        <p:spPr>
          <a:xfrm>
            <a:off x="4953000" y="3930651"/>
            <a:ext cx="4792133" cy="4508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/>
            <a:r>
              <a:rPr lang="zh-CN" altLang="en-US" sz="2133" b="1">
                <a:latin typeface="黑体" pitchFamily="49" charset="-122"/>
                <a:ea typeface="黑体" pitchFamily="49" charset="-122"/>
              </a:rPr>
              <a:t>沪科版 九年级下册</a:t>
            </a:r>
          </a:p>
        </p:txBody>
      </p:sp>
      <p:sp>
        <p:nvSpPr>
          <p:cNvPr id="5123" name="Text Box 11"/>
          <p:cNvSpPr txBox="1">
            <a:spLocks noChangeArrowheads="1"/>
          </p:cNvSpPr>
          <p:nvPr/>
        </p:nvSpPr>
        <p:spPr bwMode="auto">
          <a:xfrm>
            <a:off x="2954867" y="2341033"/>
            <a:ext cx="8788400" cy="119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第</a:t>
            </a:r>
            <a:r>
              <a:rPr kumimoji="0" lang="en-US" altLang="zh-CN" sz="53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课时 切线的判定定理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pic>
        <p:nvPicPr>
          <p:cNvPr id="8196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8199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741784" y="0"/>
            <a:ext cx="2708434" cy="86177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43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新课导入</a:t>
            </a:r>
            <a:endParaRPr kumimoji="0" lang="zh-CN" altLang="en-US" sz="4800" b="1" i="0" u="none" strike="noStrike" kern="1200" cap="none" spc="0" normalizeH="0" baseline="0" noProof="0">
              <a:ln w="9525">
                <a:solidFill>
                  <a:schemeClr val="bg1"/>
                </a:solidFill>
                <a:prstDash val="solid"/>
              </a:ln>
              <a:solidFill>
                <a:srgbClr val="FF643D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68851" y="910167"/>
            <a:ext cx="2654300" cy="0"/>
          </a:xfrm>
          <a:prstGeom prst="line">
            <a:avLst/>
          </a:prstGeom>
          <a:ln w="28575">
            <a:solidFill>
              <a:srgbClr val="3DD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0" name="TextBox 1"/>
          <p:cNvSpPr txBox="1"/>
          <p:nvPr/>
        </p:nvSpPr>
        <p:spPr>
          <a:xfrm>
            <a:off x="1310217" y="1473200"/>
            <a:ext cx="4919133" cy="9101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zh-CN" altLang="en-US" sz="4267" b="1">
                <a:solidFill>
                  <a:srgbClr val="CC00FF"/>
                </a:solidFill>
                <a:latin typeface="黑体" pitchFamily="49" charset="-122"/>
                <a:ea typeface="黑体" pitchFamily="49" charset="-122"/>
              </a:rPr>
              <a:t>回顾</a:t>
            </a:r>
            <a:r>
              <a:rPr lang="zh-CN" altLang="en-US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直线与圆相切：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9067800" y="2444750"/>
            <a:ext cx="1801284" cy="1998133"/>
            <a:chOff x="6163137" y="2673368"/>
            <a:chExt cx="1801417" cy="1997140"/>
          </a:xfrm>
        </p:grpSpPr>
        <p:sp>
          <p:nvSpPr>
            <p:cNvPr id="23" name="Line 11"/>
            <p:cNvSpPr>
              <a:spLocks noChangeShapeType="1"/>
            </p:cNvSpPr>
            <p:nvPr/>
          </p:nvSpPr>
          <p:spPr bwMode="auto">
            <a:xfrm rot="5400000" flipV="1">
              <a:off x="5529719" y="3306785"/>
              <a:ext cx="1997140" cy="730305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>
              <a:defPPr>
                <a:defRPr lang="zh-CN"/>
              </a:def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itchFamily="49" charset="-122"/>
                <a:cs typeface="+mn-cs"/>
              </a:endParaRPr>
            </a:p>
          </p:txBody>
        </p:sp>
        <p:grpSp>
          <p:nvGrpSpPr>
            <p:cNvPr id="9234" name="组合 10"/>
            <p:cNvGrpSpPr/>
            <p:nvPr/>
          </p:nvGrpSpPr>
          <p:grpSpPr>
            <a:xfrm>
              <a:off x="6463728" y="2692409"/>
              <a:ext cx="1500827" cy="1318028"/>
              <a:chOff x="3776488" y="2529771"/>
              <a:chExt cx="1500827" cy="1318028"/>
            </a:xfrm>
          </p:grpSpPr>
          <p:sp>
            <p:nvSpPr>
              <p:cNvPr id="25" name="Oval 50"/>
              <p:cNvSpPr>
                <a:spLocks noChangeArrowheads="1"/>
              </p:cNvSpPr>
              <p:nvPr/>
            </p:nvSpPr>
            <p:spPr bwMode="auto">
              <a:xfrm>
                <a:off x="3776488" y="2529771"/>
                <a:ext cx="1354767" cy="1318028"/>
              </a:xfrm>
              <a:prstGeom prst="ellipse">
                <a:avLst/>
              </a:prstGeom>
              <a:noFill/>
              <a:ln w="38100">
                <a:solidFill>
                  <a:sysClr val="windowText" lastClr="000000"/>
                </a:solidFill>
                <a:miter lim="800000"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 pitchFamily="49" charset="-122"/>
                  <a:cs typeface="+mn-cs"/>
                </a:endParaRPr>
              </a:p>
            </p:txBody>
          </p:sp>
          <p:sp>
            <p:nvSpPr>
              <p:cNvPr id="26" name="TextBox 29"/>
              <p:cNvSpPr txBox="1"/>
              <p:nvPr/>
            </p:nvSpPr>
            <p:spPr>
              <a:xfrm>
                <a:off x="4261241" y="2747679"/>
                <a:ext cx="1016075" cy="7066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marR="0" defTabSz="1219200" eaLnBrk="1" fontAlgn="auto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kern="0" cap="none" spc="0" normalizeH="0" baseline="0" noProof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cs typeface="+mn-cs"/>
                  </a:rPr>
                  <a:t>.</a:t>
                </a:r>
                <a:r>
                  <a:rPr kumimoji="0" lang="en-US" altLang="zh-CN" sz="3200" b="1" i="1" kern="0" cap="none" spc="0" normalizeH="0" baseline="0" noProof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cs typeface="+mn-cs"/>
                  </a:rPr>
                  <a:t>O</a:t>
                </a:r>
                <a:endParaRPr kumimoji="0" lang="zh-CN" altLang="en-US" sz="3200" b="1" i="1" kern="0" cap="none" spc="0" normalizeH="0" baseline="0" noProof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cs typeface="+mn-cs"/>
                </a:endParaRPr>
              </a:p>
            </p:txBody>
          </p:sp>
        </p:grpSp>
      </p:grpSp>
      <p:sp>
        <p:nvSpPr>
          <p:cNvPr id="27" name="TextBox 30"/>
          <p:cNvSpPr txBox="1"/>
          <p:nvPr/>
        </p:nvSpPr>
        <p:spPr>
          <a:xfrm>
            <a:off x="9095318" y="4563533"/>
            <a:ext cx="1902883" cy="12255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直线与圆</a:t>
            </a:r>
            <a:r>
              <a:rPr lang="zh-CN" altLang="en-US" sz="3200" b="1" u="sng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相切</a:t>
            </a:r>
          </a:p>
        </p:txBody>
      </p:sp>
      <p:cxnSp>
        <p:nvCxnSpPr>
          <p:cNvPr id="28" name="直接箭头连接符 27"/>
          <p:cNvCxnSpPr/>
          <p:nvPr/>
        </p:nvCxnSpPr>
        <p:spPr>
          <a:xfrm>
            <a:off x="8612717" y="2679700"/>
            <a:ext cx="520700" cy="190500"/>
          </a:xfrm>
          <a:prstGeom prst="straightConnector1">
            <a:avLst/>
          </a:prstGeom>
          <a:ln w="19050" cap="flat" cmpd="sng">
            <a:solidFill>
              <a:srgbClr val="00B050"/>
            </a:solidFill>
            <a:prstDash val="solid"/>
            <a:headEnd type="none" w="med" len="med"/>
            <a:tailEnd type="arrow" w="med" len="med"/>
          </a:ln>
        </p:spPr>
      </p:cxnSp>
      <p:sp>
        <p:nvSpPr>
          <p:cNvPr id="29" name="TextBox 32"/>
          <p:cNvSpPr txBox="1"/>
          <p:nvPr/>
        </p:nvSpPr>
        <p:spPr>
          <a:xfrm>
            <a:off x="7368118" y="2311400"/>
            <a:ext cx="1212851" cy="63500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fontAlgn="auto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kern="0" cap="none" spc="0" normalizeH="0" baseline="0" noProof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+mn-cs"/>
              </a:rPr>
              <a:t>切线</a:t>
            </a:r>
          </a:p>
        </p:txBody>
      </p:sp>
      <p:sp>
        <p:nvSpPr>
          <p:cNvPr id="30" name="TextBox 33"/>
          <p:cNvSpPr txBox="1"/>
          <p:nvPr/>
        </p:nvSpPr>
        <p:spPr>
          <a:xfrm>
            <a:off x="9207500" y="2495551"/>
            <a:ext cx="330200" cy="11493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6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.</a:t>
            </a:r>
            <a:endParaRPr lang="zh-CN" altLang="en-US" sz="6400" b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1" name="TextBox 34"/>
          <p:cNvSpPr txBox="1"/>
          <p:nvPr/>
        </p:nvSpPr>
        <p:spPr>
          <a:xfrm>
            <a:off x="8068733" y="3196167"/>
            <a:ext cx="1212851" cy="637117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fontAlgn="auto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kern="0" cap="none" spc="0" normalizeH="0" baseline="0" noProof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+mn-cs"/>
              </a:rPr>
              <a:t>切点</a:t>
            </a:r>
          </a:p>
        </p:txBody>
      </p:sp>
      <p:sp>
        <p:nvSpPr>
          <p:cNvPr id="32" name="云形标注 36"/>
          <p:cNvSpPr/>
          <p:nvPr/>
        </p:nvSpPr>
        <p:spPr>
          <a:xfrm>
            <a:off x="1119717" y="3302000"/>
            <a:ext cx="5607051" cy="1983317"/>
          </a:xfrm>
          <a:prstGeom prst="cloudCallout">
            <a:avLst>
              <a:gd name="adj1" fmla="val 71071"/>
              <a:gd name="adj2" fmla="val -46630"/>
            </a:avLst>
          </a:prstGeom>
          <a:solidFill>
            <a:srgbClr val="4BACC6">
              <a:lumMod val="20000"/>
              <a:lumOff val="80000"/>
            </a:srgbClr>
          </a:solidFill>
          <a:ln w="19050">
            <a:solidFill>
              <a:srgbClr val="00B050"/>
            </a:solidFill>
          </a:ln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457200" marR="0" lvl="0" indent="-45720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判断直线和圆相切有哪两种办法？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9228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9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31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2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1" nodeType="after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3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1"/>
      <p:bldP spid="30" grpId="2"/>
      <p:bldP spid="31" grpId="3"/>
      <p:bldP spid="32" grpId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68"/>
          <p:cNvSpPr/>
          <p:nvPr/>
        </p:nvSpPr>
        <p:spPr>
          <a:xfrm>
            <a:off x="624417" y="1242484"/>
            <a:ext cx="5446183" cy="20552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1.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</a:t>
            </a:r>
            <a:endParaRPr lang="en-US" altLang="zh-CN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和圆有且只有一个公共点的直线是圆的切线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3" name="Rectangle 69"/>
          <p:cNvSpPr/>
          <p:nvPr/>
        </p:nvSpPr>
        <p:spPr>
          <a:xfrm>
            <a:off x="624417" y="3390900"/>
            <a:ext cx="5376333" cy="20552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2.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             </a:t>
            </a:r>
            <a:endParaRPr lang="en-US" altLang="zh-CN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圆心到直线的距离等于半径的直线是圆的切线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4" name="Text Box 70"/>
          <p:cNvSpPr txBox="1">
            <a:spLocks noChangeArrowheads="1"/>
          </p:cNvSpPr>
          <p:nvPr/>
        </p:nvSpPr>
        <p:spPr bwMode="auto">
          <a:xfrm>
            <a:off x="6858000" y="2180167"/>
            <a:ext cx="4491567" cy="126153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fontAlgn="auto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733" b="1" kern="0" cap="none" spc="0" normalizeH="0" baseline="0" noProof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+mn-cs"/>
              </a:rPr>
              <a:t>1.</a:t>
            </a:r>
            <a:r>
              <a:rPr kumimoji="1" lang="zh-CN" altLang="en-US" sz="3733" b="1" kern="0" cap="none" spc="0" normalizeH="0" baseline="0" noProof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+mn-cs"/>
              </a:rPr>
              <a:t>切线和圆只有一个公共点</a:t>
            </a:r>
            <a:r>
              <a:rPr kumimoji="1" lang="en-US" altLang="zh-CN" sz="3733" b="1" kern="0" cap="none" spc="0" normalizeH="0" baseline="0" noProof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+mn-cs"/>
              </a:rPr>
              <a:t>.</a:t>
            </a:r>
            <a:endParaRPr kumimoji="1" lang="zh-CN" altLang="en-US" sz="3733" b="1" kern="0" cap="none" spc="0" normalizeH="0" baseline="0" noProof="0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Text Box 71"/>
          <p:cNvSpPr txBox="1">
            <a:spLocks noChangeArrowheads="1"/>
          </p:cNvSpPr>
          <p:nvPr/>
        </p:nvSpPr>
        <p:spPr bwMode="auto">
          <a:xfrm>
            <a:off x="6858000" y="3553884"/>
            <a:ext cx="4491567" cy="1259417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fontAlgn="auto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733" b="1" kern="0" cap="none" spc="0" normalizeH="0" baseline="0" noProof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+mn-cs"/>
              </a:rPr>
              <a:t>2.</a:t>
            </a:r>
            <a:r>
              <a:rPr kumimoji="1" lang="zh-CN" altLang="en-US" sz="3733" b="1" kern="0" cap="none" spc="0" normalizeH="0" baseline="0" noProof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+mn-cs"/>
              </a:rPr>
              <a:t>圆心到切线的距离等于半径</a:t>
            </a:r>
            <a:r>
              <a:rPr kumimoji="1" lang="en-US" altLang="zh-CN" sz="3733" b="1" kern="0" cap="none" spc="0" normalizeH="0" baseline="0" noProof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+mn-cs"/>
              </a:rPr>
              <a:t>.</a:t>
            </a:r>
            <a:endParaRPr kumimoji="1" lang="zh-CN" altLang="en-US" sz="3733" b="1" kern="0" cap="none" spc="0" normalizeH="0" baseline="0" noProof="0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Rectangle 73"/>
          <p:cNvSpPr/>
          <p:nvPr/>
        </p:nvSpPr>
        <p:spPr>
          <a:xfrm>
            <a:off x="6862234" y="1240367"/>
            <a:ext cx="4533900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切线具有什么性质？</a:t>
            </a:r>
          </a:p>
        </p:txBody>
      </p:sp>
      <p:sp>
        <p:nvSpPr>
          <p:cNvPr id="7" name="Rectangle 74"/>
          <p:cNvSpPr/>
          <p:nvPr/>
        </p:nvSpPr>
        <p:spPr>
          <a:xfrm>
            <a:off x="1117600" y="1227667"/>
            <a:ext cx="2150533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定义法：</a:t>
            </a:r>
          </a:p>
        </p:txBody>
      </p:sp>
      <p:sp>
        <p:nvSpPr>
          <p:cNvPr id="8" name="Rectangle 75"/>
          <p:cNvSpPr/>
          <p:nvPr/>
        </p:nvSpPr>
        <p:spPr>
          <a:xfrm>
            <a:off x="1045634" y="3384551"/>
            <a:ext cx="4315884" cy="690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数量法（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d=r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）：</a:t>
            </a:r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20617" y="4991100"/>
            <a:ext cx="1490133" cy="138641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5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  <p:bldP spid="5" grpId="3"/>
      <p:bldP spid="6" grpId="4"/>
      <p:bldP spid="7" grpId="5"/>
      <p:bldP spid="8" grpId="6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933450" y="1363133"/>
            <a:ext cx="10373785" cy="138853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>
            <a:solidFill>
              <a:srgbClr val="00B050"/>
            </a:solidFill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        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如图，在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⊙</a:t>
            </a:r>
            <a:r>
              <a:rPr kumimoji="1" lang="en-US" altLang="zh-CN" sz="3467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O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中，经过半径</a:t>
            </a:r>
            <a:r>
              <a:rPr kumimoji="1" lang="en-US" altLang="zh-CN" sz="3467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OA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的外端点</a:t>
            </a:r>
            <a:r>
              <a:rPr kumimoji="1" lang="en-US" altLang="zh-CN" sz="3467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A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作直线 </a:t>
            </a:r>
            <a:r>
              <a:rPr kumimoji="1" lang="en-US" altLang="zh-CN" sz="3467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l </a:t>
            </a:r>
            <a:r>
              <a:rPr kumimoji="1" lang="en-US" altLang="zh-CN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⊥</a:t>
            </a:r>
            <a:r>
              <a:rPr kumimoji="1" lang="en-US" altLang="zh-CN" sz="3467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OA</a:t>
            </a:r>
            <a:r>
              <a:rPr kumimoji="1" lang="en-US" altLang="zh-CN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 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，则直线</a:t>
            </a:r>
            <a:r>
              <a:rPr kumimoji="1" lang="en-US" altLang="zh-CN" sz="3467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l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与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  <a:sym typeface="+mn-ea"/>
              </a:rPr>
              <a:t>⊙</a:t>
            </a:r>
            <a:r>
              <a:rPr kumimoji="1" lang="en-US" altLang="zh-CN" sz="3467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O</a:t>
            </a:r>
            <a:r>
              <a:rPr kumimoji="1" lang="zh-CN" altLang="en-US" sz="3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的位置关系怎样？为什么？</a:t>
            </a:r>
            <a:endParaRPr kumimoji="1" lang="zh-CN" altLang="en-US" sz="3467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+mn-cs"/>
            </a:endParaRPr>
          </a:p>
        </p:txBody>
      </p:sp>
      <p:sp>
        <p:nvSpPr>
          <p:cNvPr id="3" name="Rectangle 15"/>
          <p:cNvSpPr/>
          <p:nvPr/>
        </p:nvSpPr>
        <p:spPr>
          <a:xfrm>
            <a:off x="1504951" y="4648200"/>
            <a:ext cx="8348134" cy="690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条件一：直线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l 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经过半径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OA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的外端点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4" name="Rectangle 16"/>
          <p:cNvSpPr/>
          <p:nvPr/>
        </p:nvSpPr>
        <p:spPr>
          <a:xfrm>
            <a:off x="1507067" y="5393267"/>
            <a:ext cx="6515100" cy="6921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条件二：直线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l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垂直于半径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OA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5" name="Text Box 17"/>
          <p:cNvSpPr txBox="1"/>
          <p:nvPr/>
        </p:nvSpPr>
        <p:spPr>
          <a:xfrm>
            <a:off x="924984" y="3096684"/>
            <a:ext cx="7387167" cy="12594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显然，圆心到直线的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距离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d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=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半径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r</a:t>
            </a:r>
          </a:p>
          <a:p>
            <a:pPr eaLnBrk="1" hangingPunct="1"/>
            <a:endParaRPr lang="en-US" altLang="zh-CN" sz="3733" b="1" i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Rectangle 19"/>
          <p:cNvSpPr/>
          <p:nvPr/>
        </p:nvSpPr>
        <p:spPr>
          <a:xfrm>
            <a:off x="6900334" y="3852333"/>
            <a:ext cx="1824567" cy="690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相切</a:t>
            </a: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1007533" y="4779433"/>
            <a:ext cx="10176934" cy="1502833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黑体" pitchFamily="49" charset="-122"/>
                <a:cs typeface="+mn-cs"/>
              </a:rPr>
              <a:t>切线判定定理   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经过半径外端点并且垂直于这条半径的直线是圆的切线</a:t>
            </a: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3733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AutoShape 21"/>
          <p:cNvSpPr/>
          <p:nvPr/>
        </p:nvSpPr>
        <p:spPr>
          <a:xfrm>
            <a:off x="5833533" y="3958167"/>
            <a:ext cx="960967" cy="457200"/>
          </a:xfrm>
          <a:prstGeom prst="rightArrow">
            <a:avLst>
              <a:gd name="adj1" fmla="val 50000"/>
              <a:gd name="adj2" fmla="val 39545"/>
            </a:avLst>
          </a:prstGeom>
          <a:solidFill>
            <a:srgbClr val="0000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</a:lstStyle>
          <a:p>
            <a:pPr eaLnBrk="1" hangingPunct="1"/>
            <a:endParaRPr lang="zh-CN" altLang="en-US" sz="3200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6686" y="520276"/>
            <a:ext cx="1332655" cy="77216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all" spc="0" normalizeH="0" baseline="0" noProof="0">
                <a:ln w="9000" cmpd="sng">
                  <a:solidFill>
                    <a:srgbClr val="D60093"/>
                  </a:solidFill>
                  <a:prstDash val="solid"/>
                </a:ln>
                <a:solidFill>
                  <a:srgbClr val="D60093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思考</a:t>
            </a:r>
            <a:endParaRPr kumimoji="0" lang="zh-CN" altLang="en-US" sz="4267" b="1" i="0" u="none" strike="noStrike" kern="1200" cap="all" spc="0" normalizeH="0" baseline="0" noProof="0">
              <a:ln w="9000" cmpd="sng">
                <a:solidFill>
                  <a:srgbClr val="D60093"/>
                </a:solidFill>
                <a:prstDash val="solid"/>
              </a:ln>
              <a:solidFill>
                <a:srgbClr val="D60093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Times New Roman" pitchFamily="18" charset="0"/>
              <a:ea typeface="黑体" pitchFamily="49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646582" y="2897718"/>
            <a:ext cx="2326215" cy="1919815"/>
            <a:chOff x="8625545" y="2764317"/>
            <a:chExt cx="2325357" cy="1919664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0591202" y="4059615"/>
              <a:ext cx="359700" cy="6159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3200" b="1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</a:rPr>
                <a:t>l</a:t>
              </a:r>
              <a:endParaRPr kumimoji="1" lang="en-US" altLang="zh-CN" sz="32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endParaRPr>
            </a:p>
          </p:txBody>
        </p:sp>
        <p:grpSp>
          <p:nvGrpSpPr>
            <p:cNvPr id="11281" name="组合 21"/>
            <p:cNvGrpSpPr/>
            <p:nvPr/>
          </p:nvGrpSpPr>
          <p:grpSpPr>
            <a:xfrm>
              <a:off x="8625545" y="2764317"/>
              <a:ext cx="2287272" cy="1346094"/>
              <a:chOff x="6007992" y="2800462"/>
              <a:chExt cx="2287983" cy="1345423"/>
            </a:xfrm>
          </p:grpSpPr>
          <p:sp>
            <p:nvSpPr>
              <p:cNvPr id="16" name="Line 11"/>
              <p:cNvSpPr>
                <a:spLocks noChangeShapeType="1"/>
              </p:cNvSpPr>
              <p:nvPr/>
            </p:nvSpPr>
            <p:spPr bwMode="auto">
              <a:xfrm rot="5400000" flipH="1" flipV="1">
                <a:off x="7151984" y="3001894"/>
                <a:ext cx="0" cy="2287983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 pitchFamily="49" charset="-122"/>
                  <a:cs typeface="+mn-cs"/>
                </a:endParaRPr>
              </a:p>
            </p:txBody>
          </p:sp>
          <p:grpSp>
            <p:nvGrpSpPr>
              <p:cNvPr id="11286" name="组合 10"/>
              <p:cNvGrpSpPr/>
              <p:nvPr/>
            </p:nvGrpSpPr>
            <p:grpSpPr>
              <a:xfrm>
                <a:off x="6374150" y="2800462"/>
                <a:ext cx="1500630" cy="1317923"/>
                <a:chOff x="3686913" y="2637823"/>
                <a:chExt cx="1500630" cy="1317923"/>
              </a:xfrm>
            </p:grpSpPr>
            <p:sp>
              <p:nvSpPr>
                <p:cNvPr id="18" name="Oval 50"/>
                <p:cNvSpPr>
                  <a:spLocks noChangeArrowheads="1"/>
                </p:cNvSpPr>
                <p:nvPr/>
              </p:nvSpPr>
              <p:spPr bwMode="auto">
                <a:xfrm>
                  <a:off x="3686913" y="2637823"/>
                  <a:ext cx="1354587" cy="1317923"/>
                </a:xfrm>
                <a:prstGeom prst="ellipse">
                  <a:avLst/>
                </a:prstGeom>
                <a:noFill/>
                <a:ln w="38100">
                  <a:solidFill>
                    <a:sysClr val="windowText" lastClr="000000"/>
                  </a:solidFill>
                  <a:miter lim="800000"/>
                </a:ln>
                <a:effectLst/>
              </p:spPr>
              <p:txBody>
                <a:bodyPr wrap="none" anchor="ctr"/>
                <a:lstStyle>
                  <a:defPPr>
                    <a:defRPr lang="zh-CN"/>
                  </a:defPPr>
                </a:lstStyle>
                <a:p>
                  <a:pPr marL="0" marR="0" lvl="0" indent="0" algn="l" defTabSz="1219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</a:endParaRPr>
                </a:p>
              </p:txBody>
            </p:sp>
            <p:sp>
              <p:nvSpPr>
                <p:cNvPr id="19" name="TextBox 25"/>
                <p:cNvSpPr txBox="1"/>
                <p:nvPr/>
              </p:nvSpPr>
              <p:spPr>
                <a:xfrm>
                  <a:off x="4171603" y="2855712"/>
                  <a:ext cx="1015940" cy="66213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</a:lstStyle>
                <a:p>
                  <a:pPr marR="0" defTabSz="1219200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1" kern="0" cap="none" spc="0" normalizeH="0" baseline="0" noProof="0">
                      <a:solidFill>
                        <a:prstClr val="black"/>
                      </a:solidFill>
                      <a:latin typeface="Times New Roman" pitchFamily="18" charset="0"/>
                      <a:ea typeface="黑体" pitchFamily="49" charset="-122"/>
                      <a:cs typeface="+mn-cs"/>
                    </a:rPr>
                    <a:t>.</a:t>
                  </a:r>
                  <a:r>
                    <a:rPr kumimoji="0" lang="en-US" altLang="zh-CN" sz="3200" b="1" i="1" kern="0" cap="none" spc="0" normalizeH="0" baseline="0" noProof="0">
                      <a:solidFill>
                        <a:prstClr val="black"/>
                      </a:solidFill>
                      <a:latin typeface="Times New Roman" pitchFamily="18" charset="0"/>
                      <a:ea typeface="黑体" pitchFamily="49" charset="-122"/>
                      <a:cs typeface="+mn-cs"/>
                    </a:rPr>
                    <a:t>O</a:t>
                  </a:r>
                  <a:endParaRPr kumimoji="0" lang="zh-CN" altLang="en-US" sz="3200" b="1" i="1" kern="0" cap="none" spc="0" normalizeH="0" baseline="0" noProof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cs typeface="+mn-cs"/>
                  </a:endParaRPr>
                </a:p>
              </p:txBody>
            </p:sp>
          </p:grpSp>
        </p:grpSp>
        <p:cxnSp>
          <p:nvCxnSpPr>
            <p:cNvPr id="11282" name="直接连接符 12"/>
            <p:cNvCxnSpPr/>
            <p:nvPr/>
          </p:nvCxnSpPr>
          <p:spPr>
            <a:xfrm flipH="1">
              <a:off x="9630590" y="3462761"/>
              <a:ext cx="0" cy="658231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14" name="矩形 4"/>
            <p:cNvSpPr>
              <a:spLocks noChangeArrowheads="1"/>
            </p:cNvSpPr>
            <p:nvPr/>
          </p:nvSpPr>
          <p:spPr bwMode="auto">
            <a:xfrm>
              <a:off x="9385148" y="4027867"/>
              <a:ext cx="567057" cy="65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r>
                <a:rPr kumimoji="0" lang="en-US" altLang="zh-CN" sz="3467" b="1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+mn-cs"/>
                </a:rPr>
                <a:t>A</a:t>
              </a:r>
              <a:endParaRPr kumimoji="0" lang="en-US" altLang="zh-CN" sz="3467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endParaRPr>
            </a:p>
          </p:txBody>
        </p:sp>
        <p:pic>
          <p:nvPicPr>
            <p:cNvPr id="11284" name="Picture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05837">
              <a:off x="9579633" y="3858625"/>
              <a:ext cx="330200" cy="33020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1275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6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1278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9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  <p:bldP spid="5" grpId="3"/>
      <p:bldP spid="6" grpId="4"/>
      <p:bldP spid="7" grpId="5"/>
      <p:bldP spid="8" grpId="6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/>
          <p:cNvSpPr txBox="1"/>
          <p:nvPr/>
        </p:nvSpPr>
        <p:spPr>
          <a:xfrm>
            <a:off x="91017" y="63500"/>
            <a:ext cx="2510367" cy="651933"/>
          </a:xfrm>
          <a:prstGeom prst="rect">
            <a:avLst/>
          </a:prstGeom>
          <a:noFill/>
          <a:ln w="9525">
            <a:noFill/>
          </a:ln>
        </p:spPr>
        <p:txBody>
          <a:bodyPr anchor="t" anchorCtr="1"/>
          <a:lstStyle>
            <a:defPPr>
              <a:defRPr lang="zh-CN"/>
            </a:defPPr>
          </a:lstStyle>
          <a:p>
            <a:r>
              <a:rPr lang="zh-CN" altLang="en-US" sz="4267" b="1">
                <a:latin typeface="Times New Roman" pitchFamily="18" charset="0"/>
                <a:ea typeface="黑体" pitchFamily="49" charset="-122"/>
              </a:rPr>
              <a:t>判断</a:t>
            </a:r>
            <a:r>
              <a:rPr lang="en-US" altLang="zh-CN" sz="4267" b="1">
                <a:latin typeface="Times New Roman" pitchFamily="18" charset="0"/>
                <a:ea typeface="黑体" pitchFamily="49" charset="-122"/>
              </a:rPr>
              <a:t>:</a:t>
            </a:r>
            <a:endParaRPr lang="zh-CN" altLang="en-US" sz="4267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2" name="Rectangle 3"/>
          <p:cNvSpPr txBox="1"/>
          <p:nvPr/>
        </p:nvSpPr>
        <p:spPr>
          <a:xfrm>
            <a:off x="503767" y="789517"/>
            <a:ext cx="11582400" cy="165523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</a:lstStyle>
          <a:p>
            <a:pPr>
              <a:spcBef>
                <a:spcPct val="20000"/>
              </a:spcBef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1. 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过半径的外端点的直线是圆的切线（       ）</a:t>
            </a:r>
          </a:p>
          <a:p>
            <a:pPr>
              <a:spcBef>
                <a:spcPct val="20000"/>
              </a:spcBef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2. 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与半径垂直的直线是圆的切线（       ）</a:t>
            </a:r>
          </a:p>
          <a:p>
            <a:pPr>
              <a:spcBef>
                <a:spcPct val="20000"/>
              </a:spcBef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3. 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过半径的端点与半径垂直的直线是圆的切线（      ）</a:t>
            </a: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8784167" y="787400"/>
            <a:ext cx="728133" cy="69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ea typeface="黑体" pitchFamily="49" charset="-122"/>
                <a:cs typeface="黑体" panose="02010609060101010101" pitchFamily="49" charset="-122"/>
              </a:rPr>
              <a:t>×</a:t>
            </a:r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7850718" y="1460500"/>
            <a:ext cx="728133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ea typeface="黑体" pitchFamily="49" charset="-122"/>
                <a:cs typeface="黑体" panose="02010609060101010101" pitchFamily="49" charset="-122"/>
              </a:rPr>
              <a:t>×</a:t>
            </a:r>
          </a:p>
        </p:txBody>
      </p:sp>
      <p:sp>
        <p:nvSpPr>
          <p:cNvPr id="45" name="Text Box 6"/>
          <p:cNvSpPr txBox="1">
            <a:spLocks noChangeArrowheads="1"/>
          </p:cNvSpPr>
          <p:nvPr/>
        </p:nvSpPr>
        <p:spPr bwMode="auto">
          <a:xfrm>
            <a:off x="10598152" y="2135717"/>
            <a:ext cx="728133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ea typeface="黑体" pitchFamily="49" charset="-122"/>
                <a:cs typeface="黑体" panose="02010609060101010101" pitchFamily="49" charset="-122"/>
              </a:rPr>
              <a:t>×</a:t>
            </a:r>
          </a:p>
        </p:txBody>
      </p:sp>
      <p:grpSp>
        <p:nvGrpSpPr>
          <p:cNvPr id="46" name="Group 7"/>
          <p:cNvGrpSpPr/>
          <p:nvPr/>
        </p:nvGrpSpPr>
        <p:grpSpPr>
          <a:xfrm>
            <a:off x="918633" y="2821517"/>
            <a:ext cx="2440517" cy="2501901"/>
            <a:chOff x="258" y="2489"/>
            <a:chExt cx="1537" cy="1689"/>
          </a:xfrm>
        </p:grpSpPr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1058" y="2785"/>
              <a:ext cx="200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O</a:t>
              </a:r>
            </a:p>
          </p:txBody>
        </p:sp>
        <p:sp>
          <p:nvSpPr>
            <p:cNvPr id="48" name="Text Box 9"/>
            <p:cNvSpPr txBox="1">
              <a:spLocks noChangeArrowheads="1"/>
            </p:cNvSpPr>
            <p:nvPr/>
          </p:nvSpPr>
          <p:spPr bwMode="auto">
            <a:xfrm>
              <a:off x="996" y="3224"/>
              <a:ext cx="115" cy="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r</a:t>
              </a:r>
            </a:p>
          </p:txBody>
        </p: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258" y="3109"/>
              <a:ext cx="72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l</a:t>
              </a:r>
            </a:p>
          </p:txBody>
        </p:sp>
        <p:sp>
          <p:nvSpPr>
            <p:cNvPr id="12329" name="AutoShape 11"/>
            <p:cNvSpPr/>
            <p:nvPr/>
          </p:nvSpPr>
          <p:spPr>
            <a:xfrm>
              <a:off x="524" y="2489"/>
              <a:ext cx="1271" cy="1271"/>
            </a:xfrm>
            <a:custGeom>
              <a:gdLst>
                <a:gd name="txL" fmla="*/ 3173 w 21600"/>
                <a:gd name="txT" fmla="*/ 3173 h 21600"/>
                <a:gd name="txR" fmla="*/ 18427 w 21600"/>
                <a:gd name="txB" fmla="*/ 18427 h 21600"/>
              </a:gdLst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0585" y="10800"/>
                  </a:moveTo>
                  <a:cubicBezTo>
                    <a:pt x="10585" y="10919"/>
                    <a:pt x="10681" y="11015"/>
                    <a:pt x="10800" y="11015"/>
                  </a:cubicBezTo>
                  <a:cubicBezTo>
                    <a:pt x="10919" y="11015"/>
                    <a:pt x="11015" y="10919"/>
                    <a:pt x="11015" y="10800"/>
                  </a:cubicBezTo>
                  <a:cubicBezTo>
                    <a:pt x="11015" y="10681"/>
                    <a:pt x="10919" y="10585"/>
                    <a:pt x="10800" y="10585"/>
                  </a:cubicBezTo>
                  <a:cubicBezTo>
                    <a:pt x="10681" y="10585"/>
                    <a:pt x="10585" y="10681"/>
                    <a:pt x="10585" y="10800"/>
                  </a:cubicBezTo>
                  <a:close/>
                </a:path>
              </a:pathLst>
            </a:custGeom>
            <a:noFill/>
            <a:ln w="254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12330" name="Oval 12"/>
            <p:cNvSpPr/>
            <p:nvPr/>
          </p:nvSpPr>
          <p:spPr>
            <a:xfrm>
              <a:off x="1135" y="3739"/>
              <a:ext cx="45" cy="4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</a:lstStyle>
            <a:p>
              <a:pPr algn="ctr" eaLnBrk="1" hangingPunct="1"/>
              <a:endParaRPr lang="zh-CN" altLang="zh-CN" sz="32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2" name="Text Box 13"/>
            <p:cNvSpPr txBox="1">
              <a:spLocks noChangeArrowheads="1"/>
            </p:cNvSpPr>
            <p:nvPr/>
          </p:nvSpPr>
          <p:spPr bwMode="auto">
            <a:xfrm>
              <a:off x="1082" y="3765"/>
              <a:ext cx="187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A</a:t>
              </a:r>
            </a:p>
          </p:txBody>
        </p:sp>
        <p:sp>
          <p:nvSpPr>
            <p:cNvPr id="12332" name="Line 14"/>
            <p:cNvSpPr/>
            <p:nvPr/>
          </p:nvSpPr>
          <p:spPr>
            <a:xfrm flipH="1">
              <a:off x="1159" y="3136"/>
              <a:ext cx="0" cy="636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  <p:sp>
          <p:nvSpPr>
            <p:cNvPr id="12333" name="Line 15"/>
            <p:cNvSpPr/>
            <p:nvPr/>
          </p:nvSpPr>
          <p:spPr>
            <a:xfrm rot="2025161">
              <a:off x="258" y="3616"/>
              <a:ext cx="1356" cy="0"/>
            </a:xfrm>
            <a:prstGeom prst="line">
              <a:avLst/>
            </a:prstGeom>
            <a:ln w="2540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</p:grpSp>
      <p:grpSp>
        <p:nvGrpSpPr>
          <p:cNvPr id="55" name="Group 16"/>
          <p:cNvGrpSpPr/>
          <p:nvPr/>
        </p:nvGrpSpPr>
        <p:grpSpPr>
          <a:xfrm>
            <a:off x="4855635" y="2768599"/>
            <a:ext cx="2311399" cy="2552700"/>
            <a:chOff x="2738" y="2446"/>
            <a:chExt cx="1456" cy="1723"/>
          </a:xfrm>
        </p:grpSpPr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3367" y="2755"/>
              <a:ext cx="200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O</a:t>
              </a:r>
            </a:p>
          </p:txBody>
        </p:sp>
        <p:sp>
          <p:nvSpPr>
            <p:cNvPr id="57" name="Text Box 18"/>
            <p:cNvSpPr txBox="1">
              <a:spLocks noChangeArrowheads="1"/>
            </p:cNvSpPr>
            <p:nvPr/>
          </p:nvSpPr>
          <p:spPr bwMode="auto">
            <a:xfrm>
              <a:off x="3310" y="3133"/>
              <a:ext cx="115" cy="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r</a:t>
              </a:r>
            </a:p>
          </p:txBody>
        </p:sp>
        <p:sp>
          <p:nvSpPr>
            <p:cNvPr id="58" name="Text Box 19"/>
            <p:cNvSpPr txBox="1">
              <a:spLocks noChangeArrowheads="1"/>
            </p:cNvSpPr>
            <p:nvPr/>
          </p:nvSpPr>
          <p:spPr bwMode="auto">
            <a:xfrm>
              <a:off x="4122" y="3363"/>
              <a:ext cx="72" cy="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l</a:t>
              </a:r>
            </a:p>
          </p:txBody>
        </p:sp>
        <p:sp>
          <p:nvSpPr>
            <p:cNvPr id="12318" name="AutoShape 20"/>
            <p:cNvSpPr/>
            <p:nvPr/>
          </p:nvSpPr>
          <p:spPr>
            <a:xfrm>
              <a:off x="2823" y="2446"/>
              <a:ext cx="1271" cy="1271"/>
            </a:xfrm>
            <a:custGeom>
              <a:gdLst>
                <a:gd name="txL" fmla="*/ 3173 w 21600"/>
                <a:gd name="txT" fmla="*/ 3173 h 21600"/>
                <a:gd name="txR" fmla="*/ 18427 w 21600"/>
                <a:gd name="txB" fmla="*/ 18427 h 21600"/>
              </a:gdLst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0585" y="10800"/>
                  </a:moveTo>
                  <a:cubicBezTo>
                    <a:pt x="10585" y="10919"/>
                    <a:pt x="10681" y="11015"/>
                    <a:pt x="10800" y="11015"/>
                  </a:cubicBezTo>
                  <a:cubicBezTo>
                    <a:pt x="10919" y="11015"/>
                    <a:pt x="11015" y="10919"/>
                    <a:pt x="11015" y="10800"/>
                  </a:cubicBezTo>
                  <a:cubicBezTo>
                    <a:pt x="11015" y="10681"/>
                    <a:pt x="10919" y="10585"/>
                    <a:pt x="10800" y="10585"/>
                  </a:cubicBezTo>
                  <a:cubicBezTo>
                    <a:pt x="10681" y="10585"/>
                    <a:pt x="10585" y="10681"/>
                    <a:pt x="10585" y="10800"/>
                  </a:cubicBezTo>
                  <a:close/>
                </a:path>
              </a:pathLst>
            </a:custGeom>
            <a:noFill/>
            <a:ln w="254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12319" name="Oval 21"/>
            <p:cNvSpPr/>
            <p:nvPr/>
          </p:nvSpPr>
          <p:spPr>
            <a:xfrm>
              <a:off x="3434" y="3695"/>
              <a:ext cx="45" cy="44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</a:lstStyle>
            <a:p>
              <a:pPr algn="ctr" eaLnBrk="1" hangingPunct="1"/>
              <a:endParaRPr lang="zh-CN" altLang="zh-CN" sz="32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1" name="Text Box 22"/>
            <p:cNvSpPr txBox="1">
              <a:spLocks noChangeArrowheads="1"/>
            </p:cNvSpPr>
            <p:nvPr/>
          </p:nvSpPr>
          <p:spPr bwMode="auto">
            <a:xfrm>
              <a:off x="3375" y="3755"/>
              <a:ext cx="187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A</a:t>
              </a:r>
            </a:p>
          </p:txBody>
        </p:sp>
        <p:grpSp>
          <p:nvGrpSpPr>
            <p:cNvPr id="12321" name="Group 23"/>
            <p:cNvGrpSpPr/>
            <p:nvPr/>
          </p:nvGrpSpPr>
          <p:grpSpPr>
            <a:xfrm>
              <a:off x="3451" y="3394"/>
              <a:ext cx="120" cy="123"/>
              <a:chOff x="5836" y="2909"/>
              <a:chExt cx="120" cy="123"/>
            </a:xfrm>
          </p:grpSpPr>
          <p:sp>
            <p:nvSpPr>
              <p:cNvPr id="12324" name="Line 24"/>
              <p:cNvSpPr/>
              <p:nvPr/>
            </p:nvSpPr>
            <p:spPr>
              <a:xfrm>
                <a:off x="5836" y="2918"/>
                <a:ext cx="120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  <p:sp>
            <p:nvSpPr>
              <p:cNvPr id="12325" name="Line 25"/>
              <p:cNvSpPr/>
              <p:nvPr/>
            </p:nvSpPr>
            <p:spPr>
              <a:xfrm flipH="1">
                <a:off x="5956" y="2909"/>
                <a:ext cx="0" cy="123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</p:grpSp>
        <p:sp>
          <p:nvSpPr>
            <p:cNvPr id="12322" name="Line 26"/>
            <p:cNvSpPr/>
            <p:nvPr/>
          </p:nvSpPr>
          <p:spPr>
            <a:xfrm flipH="1">
              <a:off x="3458" y="3093"/>
              <a:ext cx="0" cy="62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  <p:sp>
          <p:nvSpPr>
            <p:cNvPr id="12323" name="Line 27"/>
            <p:cNvSpPr/>
            <p:nvPr/>
          </p:nvSpPr>
          <p:spPr>
            <a:xfrm>
              <a:off x="2738" y="3521"/>
              <a:ext cx="1356" cy="0"/>
            </a:xfrm>
            <a:prstGeom prst="line">
              <a:avLst/>
            </a:prstGeom>
            <a:ln w="2540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</p:grpSp>
      <p:grpSp>
        <p:nvGrpSpPr>
          <p:cNvPr id="67" name="Group 28"/>
          <p:cNvGrpSpPr/>
          <p:nvPr/>
        </p:nvGrpSpPr>
        <p:grpSpPr>
          <a:xfrm>
            <a:off x="8407398" y="2768600"/>
            <a:ext cx="2609851" cy="2531533"/>
            <a:chOff x="4975" y="2446"/>
            <a:chExt cx="1644" cy="1709"/>
          </a:xfrm>
        </p:grpSpPr>
        <p:sp>
          <p:nvSpPr>
            <p:cNvPr id="68" name="Text Box 29"/>
            <p:cNvSpPr txBox="1">
              <a:spLocks noChangeArrowheads="1"/>
            </p:cNvSpPr>
            <p:nvPr/>
          </p:nvSpPr>
          <p:spPr bwMode="auto">
            <a:xfrm>
              <a:off x="5680" y="2769"/>
              <a:ext cx="200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O</a:t>
              </a:r>
            </a:p>
          </p:txBody>
        </p:sp>
        <p:sp>
          <p:nvSpPr>
            <p:cNvPr id="69" name="Text Box 30"/>
            <p:cNvSpPr txBox="1">
              <a:spLocks noChangeArrowheads="1"/>
            </p:cNvSpPr>
            <p:nvPr/>
          </p:nvSpPr>
          <p:spPr bwMode="auto">
            <a:xfrm>
              <a:off x="5614" y="3234"/>
              <a:ext cx="115" cy="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r</a:t>
              </a:r>
            </a:p>
          </p:txBody>
        </p:sp>
        <p:sp>
          <p:nvSpPr>
            <p:cNvPr id="70" name="Text Box 31"/>
            <p:cNvSpPr txBox="1">
              <a:spLocks noChangeArrowheads="1"/>
            </p:cNvSpPr>
            <p:nvPr/>
          </p:nvSpPr>
          <p:spPr bwMode="auto">
            <a:xfrm>
              <a:off x="6547" y="2990"/>
              <a:ext cx="72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l</a:t>
              </a:r>
            </a:p>
          </p:txBody>
        </p:sp>
        <p:sp>
          <p:nvSpPr>
            <p:cNvPr id="12307" name="AutoShape 32"/>
            <p:cNvSpPr/>
            <p:nvPr/>
          </p:nvSpPr>
          <p:spPr>
            <a:xfrm>
              <a:off x="5120" y="2446"/>
              <a:ext cx="1271" cy="1271"/>
            </a:xfrm>
            <a:custGeom>
              <a:gdLst>
                <a:gd name="txL" fmla="*/ 3173 w 21600"/>
                <a:gd name="txT" fmla="*/ 3173 h 21600"/>
                <a:gd name="txR" fmla="*/ 18427 w 21600"/>
                <a:gd name="txB" fmla="*/ 18427 h 21600"/>
              </a:gdLst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0585" y="10800"/>
                  </a:moveTo>
                  <a:cubicBezTo>
                    <a:pt x="10585" y="10919"/>
                    <a:pt x="10681" y="11015"/>
                    <a:pt x="10800" y="11015"/>
                  </a:cubicBezTo>
                  <a:cubicBezTo>
                    <a:pt x="10919" y="11015"/>
                    <a:pt x="11015" y="10919"/>
                    <a:pt x="11015" y="10800"/>
                  </a:cubicBezTo>
                  <a:cubicBezTo>
                    <a:pt x="11015" y="10681"/>
                    <a:pt x="10919" y="10585"/>
                    <a:pt x="10800" y="10585"/>
                  </a:cubicBezTo>
                  <a:cubicBezTo>
                    <a:pt x="10681" y="10585"/>
                    <a:pt x="10585" y="10681"/>
                    <a:pt x="10585" y="10800"/>
                  </a:cubicBezTo>
                  <a:close/>
                </a:path>
              </a:pathLst>
            </a:custGeom>
            <a:noFill/>
            <a:ln w="254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12308" name="Oval 33"/>
            <p:cNvSpPr/>
            <p:nvPr/>
          </p:nvSpPr>
          <p:spPr>
            <a:xfrm>
              <a:off x="5731" y="3696"/>
              <a:ext cx="45" cy="4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</a:lstStyle>
            <a:p>
              <a:pPr algn="ctr" eaLnBrk="1" hangingPunct="1"/>
              <a:endParaRPr lang="zh-CN" altLang="zh-CN" sz="32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3" name="Text Box 34"/>
            <p:cNvSpPr txBox="1">
              <a:spLocks noChangeArrowheads="1"/>
            </p:cNvSpPr>
            <p:nvPr/>
          </p:nvSpPr>
          <p:spPr bwMode="auto">
            <a:xfrm>
              <a:off x="5704" y="3742"/>
              <a:ext cx="187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</a:lstStyle>
            <a:p>
              <a:pPr marR="0" defTabSz="1219200" eaLnBrk="1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+mn-cs"/>
                </a:rPr>
                <a:t>A</a:t>
              </a:r>
            </a:p>
          </p:txBody>
        </p:sp>
        <p:grpSp>
          <p:nvGrpSpPr>
            <p:cNvPr id="12310" name="Group 35"/>
            <p:cNvGrpSpPr/>
            <p:nvPr/>
          </p:nvGrpSpPr>
          <p:grpSpPr>
            <a:xfrm flipV="1">
              <a:off x="5746" y="3070"/>
              <a:ext cx="120" cy="139"/>
              <a:chOff x="6410" y="1547"/>
              <a:chExt cx="120" cy="139"/>
            </a:xfrm>
          </p:grpSpPr>
          <p:sp>
            <p:nvSpPr>
              <p:cNvPr id="12313" name="Line 36"/>
              <p:cNvSpPr/>
              <p:nvPr/>
            </p:nvSpPr>
            <p:spPr>
              <a:xfrm>
                <a:off x="6410" y="1555"/>
                <a:ext cx="120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  <p:sp>
            <p:nvSpPr>
              <p:cNvPr id="12314" name="Line 37"/>
              <p:cNvSpPr/>
              <p:nvPr/>
            </p:nvSpPr>
            <p:spPr>
              <a:xfrm flipH="1">
                <a:off x="6530" y="1547"/>
                <a:ext cx="0" cy="139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</p:grpSp>
        <p:sp>
          <p:nvSpPr>
            <p:cNvPr id="12311" name="Line 38"/>
            <p:cNvSpPr/>
            <p:nvPr/>
          </p:nvSpPr>
          <p:spPr>
            <a:xfrm flipH="1">
              <a:off x="5755" y="3093"/>
              <a:ext cx="0" cy="636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  <p:sp>
          <p:nvSpPr>
            <p:cNvPr id="12312" name="Line 39"/>
            <p:cNvSpPr/>
            <p:nvPr/>
          </p:nvSpPr>
          <p:spPr>
            <a:xfrm>
              <a:off x="4975" y="3086"/>
              <a:ext cx="1572" cy="0"/>
            </a:xfrm>
            <a:prstGeom prst="line">
              <a:avLst/>
            </a:prstGeom>
            <a:ln w="2540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</p:grpSp>
      <p:sp>
        <p:nvSpPr>
          <p:cNvPr id="79" name="Rectangle 40"/>
          <p:cNvSpPr>
            <a:spLocks noChangeArrowheads="1"/>
          </p:cNvSpPr>
          <p:nvPr/>
        </p:nvSpPr>
        <p:spPr bwMode="auto">
          <a:xfrm>
            <a:off x="662517" y="5247217"/>
            <a:ext cx="10866967" cy="13059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利用判定定理时，要注意直线须具备以下两个条件，缺一不可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(1)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直线经过半径的外端点；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(2)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直线与这条半径垂直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99" name="图片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0" name="图片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" name="文本框 50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2302" name="图片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3" name="图片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  <p:bldP spid="43" grpId="1"/>
      <p:bldP spid="44" grpId="2"/>
      <p:bldP spid="45" grpId="3"/>
      <p:bldP spid="79" grpId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矩形 1"/>
          <p:cNvSpPr/>
          <p:nvPr/>
        </p:nvSpPr>
        <p:spPr>
          <a:xfrm>
            <a:off x="457200" y="389467"/>
            <a:ext cx="10896600" cy="1540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例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3 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已知：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如图，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∠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=45°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是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⊙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的直径，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求证：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是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⊙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的切线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endParaRPr lang="zh-CN" altLang="zh-CN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3315" name="组合 10"/>
          <p:cNvGrpSpPr/>
          <p:nvPr/>
        </p:nvGrpSpPr>
        <p:grpSpPr>
          <a:xfrm>
            <a:off x="254001" y="2269067"/>
            <a:ext cx="3310465" cy="3136900"/>
            <a:chOff x="5486408" y="2110119"/>
            <a:chExt cx="3310857" cy="3136136"/>
          </a:xfrm>
        </p:grpSpPr>
        <p:sp>
          <p:nvSpPr>
            <p:cNvPr id="13322" name="矩形 5"/>
            <p:cNvSpPr/>
            <p:nvPr/>
          </p:nvSpPr>
          <p:spPr>
            <a:xfrm>
              <a:off x="6273415" y="2110119"/>
              <a:ext cx="474917" cy="533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r>
                <a:rPr lang="en-US" altLang="zh-CN" sz="2667" b="1" i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B</a:t>
              </a:r>
              <a:endParaRPr lang="zh-CN" altLang="en-US" sz="1867">
                <a:latin typeface="Arial" pitchFamily="34" charset="0"/>
              </a:endParaRPr>
            </a:p>
          </p:txBody>
        </p:sp>
        <p:grpSp>
          <p:nvGrpSpPr>
            <p:cNvPr id="13323" name="组合 9"/>
            <p:cNvGrpSpPr/>
            <p:nvPr/>
          </p:nvGrpSpPr>
          <p:grpSpPr>
            <a:xfrm>
              <a:off x="5486408" y="2643389"/>
              <a:ext cx="3310856" cy="2602865"/>
              <a:chOff x="5486408" y="2643389"/>
              <a:chExt cx="3310856" cy="2602865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5486408" y="2643389"/>
                <a:ext cx="2049176" cy="204843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marL="0" marR="0" lvl="0" indent="0" algn="ctr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" name="直角三角形 3"/>
              <p:cNvSpPr/>
              <p:nvPr/>
            </p:nvSpPr>
            <p:spPr>
              <a:xfrm>
                <a:off x="6510996" y="2643389"/>
                <a:ext cx="2049176" cy="2048433"/>
              </a:xfrm>
              <a:prstGeom prst="rt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marL="0" marR="0" lvl="0" indent="0" algn="ctr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326" name="矩形 4"/>
              <p:cNvSpPr/>
              <p:nvPr/>
            </p:nvSpPr>
            <p:spPr>
              <a:xfrm>
                <a:off x="6203133" y="4692532"/>
                <a:ext cx="474917" cy="5334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en-US" altLang="zh-CN" sz="2667" b="1" i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A</a:t>
                </a:r>
                <a:endParaRPr lang="zh-CN" altLang="en-US" sz="1867">
                  <a:latin typeface="Arial" pitchFamily="34" charset="0"/>
                </a:endParaRPr>
              </a:p>
            </p:txBody>
          </p:sp>
          <p:sp>
            <p:nvSpPr>
              <p:cNvPr id="13327" name="矩形 6"/>
              <p:cNvSpPr/>
              <p:nvPr/>
            </p:nvSpPr>
            <p:spPr>
              <a:xfrm>
                <a:off x="8322347" y="4712774"/>
                <a:ext cx="474917" cy="5334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en-US" altLang="zh-CN" sz="2667" b="1" i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C</a:t>
                </a:r>
                <a:endParaRPr lang="zh-CN" altLang="en-US" sz="1867">
                  <a:latin typeface="Arial" pitchFamily="34" charset="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297188" y="3278236"/>
                <a:ext cx="427617" cy="778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267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宋体" pitchFamily="2" charset="-122"/>
                    <a:cs typeface="+mn-cs"/>
                  </a:rPr>
                  <a:t>·</a:t>
                </a:r>
                <a:endParaRPr kumimoji="0" lang="zh-CN" altLang="en-US" sz="4267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3329" name="矩形 8"/>
              <p:cNvSpPr/>
              <p:nvPr/>
            </p:nvSpPr>
            <p:spPr>
              <a:xfrm>
                <a:off x="5960358" y="3401326"/>
                <a:ext cx="494152" cy="5334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en-US" altLang="zh-CN" sz="2667" b="1" i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O</a:t>
                </a:r>
                <a:endParaRPr lang="zh-CN" altLang="en-US" sz="1867">
                  <a:latin typeface="Arial" pitchFamily="34" charset="0"/>
                </a:endParaRPr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3774017" y="2353733"/>
            <a:ext cx="8163983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证明：∵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，∠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=45°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，</a:t>
            </a:r>
            <a:endParaRPr lang="en-US" altLang="zh-CN" sz="3733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∴∠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ACB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∠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=45°.</a:t>
            </a:r>
          </a:p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∴∠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BAC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=180°-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∠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-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∠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ACB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=90°.</a:t>
            </a:r>
          </a:p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∵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是⊙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的直径，</a:t>
            </a:r>
            <a:endParaRPr lang="en-US" altLang="zh-CN" sz="3733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∴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是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⊙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的切线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endParaRPr lang="zh-CN" altLang="zh-CN" sz="3733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13317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8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3320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1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/>
          <p:nvPr/>
        </p:nvSpPr>
        <p:spPr>
          <a:xfrm>
            <a:off x="874184" y="1375833"/>
            <a:ext cx="10198100" cy="7556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  <a:buClr>
                <a:srgbClr val="0000FF"/>
              </a:buClr>
              <a:buSzPct val="75000"/>
              <a:buFont typeface="Wingdings" pitchFamily="2" charset="2"/>
            </a:pPr>
            <a:r>
              <a:rPr lang="zh-CN" altLang="en-US" sz="3467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判断一条直线是圆的切线，你现在会哪几种方法</a:t>
            </a:r>
            <a:r>
              <a:rPr lang="en-US" altLang="zh-CN" sz="3467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?</a:t>
            </a:r>
          </a:p>
        </p:txBody>
      </p:sp>
      <p:sp>
        <p:nvSpPr>
          <p:cNvPr id="3" name="Rectangle 3"/>
          <p:cNvSpPr/>
          <p:nvPr/>
        </p:nvSpPr>
        <p:spPr>
          <a:xfrm>
            <a:off x="874184" y="2057400"/>
            <a:ext cx="9025467" cy="7535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zh-CN" altLang="en-US" sz="3467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有以下三种方法</a:t>
            </a:r>
          </a:p>
        </p:txBody>
      </p:sp>
      <p:sp>
        <p:nvSpPr>
          <p:cNvPr id="4" name="Rectangle 7"/>
          <p:cNvSpPr/>
          <p:nvPr/>
        </p:nvSpPr>
        <p:spPr>
          <a:xfrm>
            <a:off x="3767667" y="537633"/>
            <a:ext cx="4569884" cy="863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4800" b="1">
                <a:solidFill>
                  <a:srgbClr val="990000"/>
                </a:solidFill>
                <a:latin typeface="黑体" pitchFamily="49" charset="-122"/>
                <a:ea typeface="黑体" pitchFamily="49" charset="-122"/>
              </a:rPr>
              <a:t>切线的判定方法</a:t>
            </a:r>
          </a:p>
        </p:txBody>
      </p:sp>
      <p:sp>
        <p:nvSpPr>
          <p:cNvPr id="5" name="Text Box 8"/>
          <p:cNvSpPr txBox="1"/>
          <p:nvPr/>
        </p:nvSpPr>
        <p:spPr>
          <a:xfrm>
            <a:off x="865717" y="2696633"/>
            <a:ext cx="10687049" cy="360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10000"/>
              </a:lnSpc>
            </a:pPr>
            <a:r>
              <a:rPr lang="en-US" altLang="zh-CN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1.</a:t>
            </a:r>
            <a:r>
              <a:rPr lang="zh-CN" altLang="en-US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定义法：和圆有且只有一个公共点的直线是圆的切线</a:t>
            </a:r>
            <a:r>
              <a:rPr lang="en-US" altLang="zh-CN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2.</a:t>
            </a:r>
            <a:r>
              <a:rPr lang="zh-CN" altLang="en-US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数量法（</a:t>
            </a:r>
            <a:r>
              <a:rPr lang="en-US" altLang="zh-CN" sz="3467" b="1" i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d</a:t>
            </a:r>
            <a:r>
              <a:rPr lang="en-US" altLang="zh-CN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467" b="1" i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r</a:t>
            </a:r>
            <a:r>
              <a:rPr lang="zh-CN" altLang="en-US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）：圆心到直线的距离等于半径的直线是圆的切线</a:t>
            </a:r>
            <a:r>
              <a:rPr lang="en-US" altLang="zh-CN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3.</a:t>
            </a:r>
            <a:r>
              <a:rPr lang="zh-CN" altLang="en-US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判定定理：经过半径外端点且垂直于这条半径的直线是圆的切线</a:t>
            </a:r>
            <a:r>
              <a:rPr lang="en-US" altLang="zh-CN" sz="3467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6" name="矩形 5"/>
          <p:cNvSpPr/>
          <p:nvPr/>
        </p:nvSpPr>
        <p:spPr>
          <a:xfrm>
            <a:off x="1132415" y="371421"/>
            <a:ext cx="1755181" cy="10259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867" b="1" i="0" u="none" strike="noStrike" kern="1200" cap="all" spc="0" normalizeH="0" baseline="0" noProof="0">
                <a:ln w="9000" cmpd="sng">
                  <a:solidFill>
                    <a:srgbClr val="D60093"/>
                  </a:solidFill>
                  <a:prstDash val="solid"/>
                </a:ln>
                <a:solidFill>
                  <a:srgbClr val="D60093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" pitchFamily="34" charset="0"/>
                <a:ea typeface="黑体" pitchFamily="49" charset="-122"/>
                <a:cs typeface="+mn-cs"/>
              </a:rPr>
              <a:t>归纳</a:t>
            </a:r>
            <a:endParaRPr kumimoji="0" lang="zh-CN" altLang="en-US" sz="5867" b="1" i="0" u="none" strike="noStrike" kern="1200" cap="all" spc="0" normalizeH="0" baseline="0" noProof="0">
              <a:ln w="9000" cmpd="sng">
                <a:solidFill>
                  <a:srgbClr val="D60093"/>
                </a:solidFill>
                <a:prstDash val="solid"/>
              </a:ln>
              <a:solidFill>
                <a:srgbClr val="D60093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Arial" pitchFamily="34" charset="0"/>
              <a:ea typeface="黑体" pitchFamily="49" charset="-122"/>
              <a:cs typeface="+mn-cs"/>
            </a:endParaRPr>
          </a:p>
        </p:txBody>
      </p:sp>
      <p:pic>
        <p:nvPicPr>
          <p:cNvPr id="14343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4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4346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7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uiExpand="1" build="p"/>
      <p:bldP spid="4" grpId="2"/>
      <p:bldP spid="5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内容占位符 1"/>
          <p:cNvSpPr txBox="1">
            <a:spLocks noChangeArrowheads="1"/>
          </p:cNvSpPr>
          <p:nvPr/>
        </p:nvSpPr>
        <p:spPr bwMode="auto">
          <a:xfrm>
            <a:off x="1219200" y="1574800"/>
            <a:ext cx="10289118" cy="428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42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lvl="5" indent="-304800" algn="l" defTabSz="1219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lvl="6" indent="-304800" algn="l" defTabSz="1219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lvl="7" indent="-304800" algn="l" defTabSz="1219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92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下列说法正确的是</a:t>
            </a: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      )</a:t>
            </a:r>
            <a:endParaRPr kumimoji="0" lang="en-US" altLang="zh-CN" sz="42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与圆有公共点的直线是圆的切线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到圆心的距离等于圆的半径的直线是圆的切线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垂直于圆的半径的直线是圆的切线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过圆的半径的外端的直线是圆的切线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01784" y="1890184"/>
            <a:ext cx="558800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en-US" altLang="zh-CN" sz="3733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46953" y="414867"/>
            <a:ext cx="2708434" cy="86177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43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随堂练习</a:t>
            </a:r>
            <a:endParaRPr kumimoji="0" lang="zh-CN" altLang="en-US" sz="4800" b="1" i="0" u="none" strike="noStrike" kern="1200" cap="none" spc="0" normalizeH="0" baseline="0" noProof="0">
              <a:ln w="9525">
                <a:solidFill>
                  <a:schemeClr val="bg1"/>
                </a:solidFill>
                <a:prstDash val="solid"/>
              </a:ln>
              <a:solidFill>
                <a:srgbClr val="FF643D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31784" y="1322917"/>
            <a:ext cx="2546351" cy="0"/>
          </a:xfrm>
          <a:prstGeom prst="line">
            <a:avLst/>
          </a:prstGeom>
          <a:ln w="28575">
            <a:solidFill>
              <a:srgbClr val="3DD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6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5369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0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内容占位符 1"/>
          <p:cNvSpPr txBox="1"/>
          <p:nvPr/>
        </p:nvSpPr>
        <p:spPr>
          <a:xfrm>
            <a:off x="469900" y="797984"/>
            <a:ext cx="10807700" cy="330834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2.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如图，已知⊙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的直径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与弦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的夹角为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31°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，过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点的切线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CP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的延长线交于点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P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，则∠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P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等</a:t>
            </a:r>
            <a:endParaRPr lang="en-US" altLang="zh-CN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于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(       )</a:t>
            </a:r>
            <a:endParaRPr lang="zh-CN" altLang="zh-CN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A.24°     B.25°     C.28°     D.30°</a:t>
            </a:r>
            <a:endParaRPr lang="zh-CN" altLang="zh-CN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  <a:p>
            <a:pPr>
              <a:lnSpc>
                <a:spcPct val="130000"/>
              </a:lnSpc>
            </a:pPr>
            <a:endParaRPr lang="zh-CN" altLang="en-US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48317" y="2453218"/>
            <a:ext cx="563033" cy="6519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en-US" altLang="zh-CN" sz="3467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6388" name="Picture 3" descr="D:\2016秋上\人九数上\人九数上导学案\BB67.t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6900" y="4030133"/>
            <a:ext cx="3632200" cy="2413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0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6392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3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矩形 1"/>
          <p:cNvSpPr/>
          <p:nvPr/>
        </p:nvSpPr>
        <p:spPr>
          <a:xfrm>
            <a:off x="770467" y="1439333"/>
            <a:ext cx="10938934" cy="1536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3.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如图，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与⊙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切于点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OA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OB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，若⊙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的半径为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8cm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=10cm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，则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OA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的长为</a:t>
            </a:r>
            <a:r>
              <a:rPr lang="en-US" altLang="zh-CN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cm.</a:t>
            </a:r>
            <a:endParaRPr lang="zh-CN" altLang="zh-CN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8261351" y="2271184"/>
          <a:ext cx="793749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261351" y="2271184"/>
                        <a:ext cx="793749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2" name="Picture 4" descr="D:\2016秋上\人九数上\人九数上导学案\BB68.t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36533" y="3562351"/>
            <a:ext cx="2726267" cy="287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4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7416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7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 txBox="1">
            <a:spLocks noChangeArrowheads="1"/>
          </p:cNvSpPr>
          <p:nvPr/>
        </p:nvSpPr>
        <p:spPr bwMode="auto">
          <a:xfrm>
            <a:off x="1432984" y="419100"/>
            <a:ext cx="9108018" cy="603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42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lvl="5" indent="-304800" algn="l" defTabSz="1219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lvl="6" indent="-304800" algn="l" defTabSz="1219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lvl="7" indent="-304800" algn="l" defTabSz="1219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667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92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如图，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是⊙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的直径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CAD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求证：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是⊙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的切线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证明：∵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是⊙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的直径，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∴∠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BDA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=90°.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∴∠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BAD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=90°.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又∵∠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CAD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∴∠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CAD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BAD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=90°.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∵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过点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∴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是⊙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的切线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1219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5" name="Picture 2" descr="D:\2016秋上\人九数上\人九数上导学案\YY28.t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51800" y="2224618"/>
            <a:ext cx="2887133" cy="26775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8439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0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741783" y="587352"/>
            <a:ext cx="2708435" cy="861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43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课后小结</a:t>
            </a:r>
            <a:endParaRPr kumimoji="0" lang="zh-CN" altLang="en-US" sz="4800" b="1" i="0" u="none" strike="noStrike" kern="1200" cap="none" spc="0" normalizeH="0" baseline="0" noProof="0">
              <a:ln w="9525">
                <a:solidFill>
                  <a:schemeClr val="bg1"/>
                </a:solidFill>
                <a:prstDash val="solid"/>
              </a:ln>
              <a:solidFill>
                <a:srgbClr val="FF643D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823884" y="1494367"/>
            <a:ext cx="2544233" cy="0"/>
          </a:xfrm>
          <a:prstGeom prst="line">
            <a:avLst/>
          </a:prstGeom>
          <a:ln w="28575">
            <a:solidFill>
              <a:srgbClr val="3DD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1054100" y="2321984"/>
            <a:ext cx="10081685" cy="2487084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itchFamily="49" charset="-122"/>
                <a:cs typeface="+mn-cs"/>
              </a:rPr>
              <a:t>切线的判定定理</a:t>
            </a:r>
            <a:r>
              <a:rPr kumimoji="0" lang="en-US" altLang="zh-CN" sz="42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itchFamily="49" charset="-122"/>
                <a:cs typeface="+mn-cs"/>
              </a:rPr>
              <a:t>:</a:t>
            </a:r>
            <a:endParaRPr kumimoji="0" lang="en-US" altLang="zh-CN" sz="4267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 pitchFamily="49" charset="-122"/>
              <a:cs typeface="+mn-cs"/>
            </a:endParaRPr>
          </a:p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经过半径的外端点并且垂直于这条半径的直线是圆的切线</a:t>
            </a:r>
            <a:r>
              <a:rPr kumimoji="0" lang="en-US" altLang="zh-CN" sz="4267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4267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9461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2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9464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5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3" y="6411384"/>
            <a:ext cx="1301751" cy="4466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宽屏</PresentationFormat>
  <Paragraphs>102</Paragraphs>
  <Slides>12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3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Windows 用户</dc:creator>
  <cp:lastModifiedBy>天天向上</cp:lastModifiedBy>
  <cp:revision>390</cp:revision>
  <dcterms:created xsi:type="dcterms:W3CDTF">2017-11-13T08:28:00Z</dcterms:created>
  <dcterms:modified xsi:type="dcterms:W3CDTF">2023-02-01T09:57:57Z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613C3FEF98ED4CBA949B9665269A9B4A</vt:lpwstr>
  </property>
  <property fmtid="{D5CDD505-2E9C-101B-9397-08002B2CF9AE}" pid="3" name="KSOProductBuildVer">
    <vt:lpwstr>2052-11.1.0.11365</vt:lpwstr>
  </property>
</Properties>
</file>