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05" r:id="rId1"/>
    <p:sldMasterId id="2147485842" r:id="rId2"/>
  </p:sldMasterIdLst>
  <p:notesMasterIdLst>
    <p:notesMasterId r:id="rId3"/>
  </p:notesMasterIdLst>
  <p:sldIdLst>
    <p:sldId id="1223" r:id="rId4"/>
    <p:sldId id="1228" r:id="rId5"/>
    <p:sldId id="1232" r:id="rId6"/>
    <p:sldId id="1235" r:id="rId7"/>
    <p:sldId id="1238" r:id="rId8"/>
    <p:sldId id="1241" r:id="rId9"/>
    <p:sldId id="1244" r:id="rId10"/>
    <p:sldId id="1247" r:id="rId11"/>
    <p:sldId id="1250" r:id="rId12"/>
    <p:sldId id="1253" r:id="rId13"/>
    <p:sldId id="1256" r:id="rId14"/>
    <p:sldId id="1259" r:id="rId15"/>
    <p:sldId id="1262" r:id="rId16"/>
    <p:sldId id="1265" r:id="rId17"/>
    <p:sldId id="1268" r:id="rId18"/>
    <p:sldId id="1271" r:id="rId19"/>
    <p:sldId id="1274" r:id="rId20"/>
    <p:sldId id="1277" r:id="rId21"/>
    <p:sldId id="1280" r:id="rId22"/>
    <p:sldId id="1283" r:id="rId23"/>
    <p:sldId id="1286" r:id="rId24"/>
    <p:sldId id="1289" r:id="rId25"/>
    <p:sldId id="1292" r:id="rId26"/>
    <p:sldId id="1295" r:id="rId27"/>
    <p:sldId id="1298" r:id="rId28"/>
    <p:sldId id="1301" r:id="rId29"/>
    <p:sldId id="1304" r:id="rId30"/>
    <p:sldId id="1307" r:id="rId31"/>
    <p:sldId id="131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06" r:id="rId1"/>
    <p:sldLayoutId id="2147485807" r:id="rId2"/>
    <p:sldLayoutId id="2147485808" r:id="rId3"/>
    <p:sldLayoutId id="2147485809" r:id="rId4"/>
    <p:sldLayoutId id="2147485810" r:id="rId5"/>
    <p:sldLayoutId id="2147485811" r:id="rId6"/>
    <p:sldLayoutId id="2147485812" r:id="rId7"/>
    <p:sldLayoutId id="2147485813" r:id="rId8"/>
    <p:sldLayoutId id="2147485814" r:id="rId9"/>
    <p:sldLayoutId id="2147485815" r:id="rId10"/>
    <p:sldLayoutId id="21474858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43" r:id="rId1"/>
    <p:sldLayoutId id="2147485844" r:id="rId2"/>
    <p:sldLayoutId id="2147485845" r:id="rId3"/>
    <p:sldLayoutId id="2147485846" r:id="rId4"/>
    <p:sldLayoutId id="2147485847" r:id="rId5"/>
    <p:sldLayoutId id="2147485848" r:id="rId6"/>
    <p:sldLayoutId id="2147485849" r:id="rId7"/>
    <p:sldLayoutId id="2147485850" r:id="rId8"/>
    <p:sldLayoutId id="2147485851" r:id="rId9"/>
    <p:sldLayoutId id="2147485852" r:id="rId10"/>
    <p:sldLayoutId id="21474858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移动学习与数字校园的融合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移动学习的发展与趋势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数字校园的建设与现状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移动学习与数字校园的融合策略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移动学习与数字校园融合的挑战与对策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移动学习与数字校园融合的实践经验分享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移动学习的发展与趋势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移动学习的定义与特点</a:t>
            </a:r>
            <a:endParaRPr altLang="en-US" lang="zh-CN"/>
          </a:p>
        </p:txBody>
      </p:sp>
      <p:sp>
        <p:nvSpPr>
          <p:cNvPr id="1048992" name="圆角矩形 21"/>
          <p:cNvSpPr/>
          <p:nvPr>
            <p:custDataLst>
              <p:tags r:id="rId1"/>
            </p:custDataLst>
          </p:nvPr>
        </p:nvSpPr>
        <p:spPr>
          <a:xfrm rot="16200000">
            <a:off x="5610008" y="-2403061"/>
            <a:ext cx="966434" cy="109680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22"/>
          <p:cNvSpPr/>
          <p:nvPr>
            <p:custDataLst>
              <p:tags r:id="rId2"/>
            </p:custDataLst>
          </p:nvPr>
        </p:nvSpPr>
        <p:spPr>
          <a:xfrm rot="16200000">
            <a:off x="198514" y="3007793"/>
            <a:ext cx="964843" cy="14476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8" y="-825269"/>
            <a:ext cx="966434" cy="109688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199154" y="4586866"/>
            <a:ext cx="964843" cy="14476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文本框 3"/>
          <p:cNvSpPr txBox="1"/>
          <p:nvPr>
            <p:custDataLst>
              <p:tags r:id="rId5"/>
            </p:custDataLst>
          </p:nvPr>
        </p:nvSpPr>
        <p:spPr>
          <a:xfrm>
            <a:off x="1069373" y="2597336"/>
            <a:ext cx="10507482" cy="96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定义：移动学习是一种通过移动设备进行学习的教育方式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2" name="文本框 4"/>
          <p:cNvSpPr txBox="1"/>
          <p:nvPr>
            <p:custDataLst>
              <p:tags r:id="rId6"/>
            </p:custDataLst>
          </p:nvPr>
        </p:nvSpPr>
        <p:spPr>
          <a:xfrm>
            <a:off x="1069373" y="4177049"/>
            <a:ext cx="10507482" cy="965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特点：便捷性、个性化、互动性、实时性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移动学习的发展历程</a:t>
            </a:r>
            <a:endParaRPr altLang="en-US" lang="zh-CN"/>
          </a:p>
        </p:txBody>
      </p:sp>
      <p:sp>
        <p:nvSpPr>
          <p:cNvPr id="104903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移动学习的起源与发展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移动学习的定义与特点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移动学习在数字校园中的应用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移动学习的优势与挑战</a:t>
            </a:r>
            <a:endParaRPr altLang="en-US" lang="zh-CN"/>
          </a:p>
        </p:txBody>
      </p:sp>
      <p:sp>
        <p:nvSpPr>
          <p:cNvPr id="1049088" name="矩形 5"/>
          <p:cNvSpPr/>
          <p:nvPr>
            <p:custDataLst>
              <p:tags r:id="rId1"/>
            </p:custDataLst>
          </p:nvPr>
        </p:nvSpPr>
        <p:spPr>
          <a:xfrm>
            <a:off x="1074820" y="1499433"/>
            <a:ext cx="4697011" cy="47505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0"/>
          <p:cNvSpPr/>
          <p:nvPr>
            <p:custDataLst>
              <p:tags r:id="rId2"/>
            </p:custDataLst>
          </p:nvPr>
        </p:nvSpPr>
        <p:spPr>
          <a:xfrm>
            <a:off x="1717446" y="1490345"/>
            <a:ext cx="964406" cy="50006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3"/>
            </p:custDataLst>
          </p:nvPr>
        </p:nvSpPr>
        <p:spPr>
          <a:xfrm>
            <a:off x="1355887" y="2805456"/>
            <a:ext cx="4135036" cy="250864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优势：随时随地学习，个性化定制，丰富的学习资源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6"/>
          <p:cNvSpPr/>
          <p:nvPr>
            <p:custDataLst>
              <p:tags r:id="rId4"/>
            </p:custDataLst>
          </p:nvPr>
        </p:nvSpPr>
        <p:spPr>
          <a:xfrm>
            <a:off x="6414455" y="1499433"/>
            <a:ext cx="4697011" cy="47505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1"/>
          <p:cNvSpPr/>
          <p:nvPr>
            <p:custDataLst>
              <p:tags r:id="rId5"/>
            </p:custDataLst>
          </p:nvPr>
        </p:nvSpPr>
        <p:spPr>
          <a:xfrm>
            <a:off x="7093432" y="1490345"/>
            <a:ext cx="964406" cy="50006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6"/>
            </p:custDataLst>
          </p:nvPr>
        </p:nvSpPr>
        <p:spPr>
          <a:xfrm>
            <a:off x="6695523" y="2805456"/>
            <a:ext cx="4135036" cy="250864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挑战：网络稳定性，设备兼容性，学习效果评估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数字校园的建设与现状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数字校园的定义与目标</a:t>
            </a:r>
            <a:endParaRPr altLang="en-US" lang="zh-CN"/>
          </a:p>
        </p:txBody>
      </p:sp>
      <p:sp>
        <p:nvSpPr>
          <p:cNvPr id="104919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7960" y="2062177"/>
            <a:ext cx="5099959" cy="3616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0" name="矩形 48"/>
          <p:cNvSpPr/>
          <p:nvPr>
            <p:custDataLst>
              <p:tags r:id="rId2"/>
            </p:custDataLst>
          </p:nvPr>
        </p:nvSpPr>
        <p:spPr>
          <a:xfrm>
            <a:off x="608330" y="2583874"/>
            <a:ext cx="259169" cy="26116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52"/>
          <p:cNvSpPr txBox="1"/>
          <p:nvPr>
            <p:custDataLst>
              <p:tags r:id="rId3"/>
            </p:custDataLst>
          </p:nvPr>
        </p:nvSpPr>
        <p:spPr>
          <a:xfrm>
            <a:off x="1107152" y="2369095"/>
            <a:ext cx="4405054" cy="243864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定义：数字校园是一种基于互联网和信息技术，将学校的教学、管理、科研、服务等活动整合到一个虚拟的数字空间中的新型教育形态。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04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902" y="2062177"/>
            <a:ext cx="5099959" cy="3616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6" name="矩形 20"/>
          <p:cNvSpPr/>
          <p:nvPr>
            <p:custDataLst>
              <p:tags r:id="rId5"/>
            </p:custDataLst>
          </p:nvPr>
        </p:nvSpPr>
        <p:spPr>
          <a:xfrm>
            <a:off x="6348272" y="2583874"/>
            <a:ext cx="259169" cy="26116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3"/>
          <p:cNvSpPr txBox="1"/>
          <p:nvPr>
            <p:custDataLst>
              <p:tags r:id="rId6"/>
            </p:custDataLst>
          </p:nvPr>
        </p:nvSpPr>
        <p:spPr>
          <a:xfrm>
            <a:off x="6847094" y="2369095"/>
            <a:ext cx="4405054" cy="243864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目标：提高教育质量、促进教育公平、提升管理效率、增强学校影响力。</a:t>
            </a:r>
            <a:endParaRPr altLang="en-US" dirty="0" sz="2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492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基础设施建设：包括校园网络、数据中心、多媒体教室等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资源建设：数字图书馆、在线课程、电子期刊等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信息化队伍建设：提高教师和学生的信息素养，培养信息化人才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应用系统建设：教学管理系统、学生管理系统、办公自动化系统等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数字校园的实践案例</a:t>
            </a:r>
            <a:endParaRPr altLang="en-US" lang="zh-CN"/>
          </a:p>
        </p:txBody>
      </p:sp>
      <p:sp>
        <p:nvSpPr>
          <p:cNvPr id="10493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北京大学：数字化校园建设成果显著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清华大学：数字化校园建设助力教育现代化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浙江大学：数字化校园建设推动教育信息化发展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上海交通大学：数字化校园建设提升教学质量与效率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移动学习与数字校园的融合策略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融合的必要性及意义</a:t>
            </a:r>
            <a:endParaRPr altLang="en-US" lang="zh-CN"/>
          </a:p>
        </p:txBody>
      </p:sp>
      <p:sp>
        <p:nvSpPr>
          <p:cNvPr id="1049440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融合对未来教育发展的展望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0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融合对学校发展的推动作用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融合对教育教学的积极影响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2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移动学习与数字校园融合的背景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融合的策略与方法</a:t>
            </a:r>
            <a:endParaRPr altLang="en-US" lang="zh-CN"/>
          </a:p>
        </p:txBody>
      </p:sp>
      <p:sp>
        <p:nvSpPr>
          <p:cNvPr id="1049502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制定融合计划：明确融合的目标、时间表和资源分配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整合资源：将移动学习资源与数字校园资源进行整合，实现资源共享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创新教学方式：利用移动学习工具和平台，创新教学方式，提高教学效果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建立评价体系：建立科学的评价体系，对融合效果进行评估和反馈，不断优化融合策略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融合的实践案例及效果</a:t>
            </a:r>
            <a:endParaRPr altLang="en-US" lang="zh-CN"/>
          </a:p>
        </p:txBody>
      </p:sp>
      <p:sp>
        <p:nvSpPr>
          <p:cNvPr id="104954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案例1：某高校移动学习平台的建设与应用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案例4：某培训机构利用移动学习提升培训效果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案例3：某小学基于移动学习的数字化教学创新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案例2：某中学数字校园与移动学习的整合实践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移动学习与数字校园融合的挑战与对策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融合过程中面临的挑战</a:t>
            </a:r>
            <a:endParaRPr altLang="en-US" lang="zh-CN"/>
          </a:p>
        </p:txBody>
      </p:sp>
      <p:sp>
        <p:nvSpPr>
          <p:cNvPr id="10496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教学模式改革：移动学习与数字校园的融合需要改变传统的教学模式，采用更加灵活、个性化的教学方式，这需要教师和学生的适应和学习。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信息安全问题：移动学习与数字校园的融合涉及到大量的信息和数据传输，需要加强信息安全保护，防止信息泄露和滥用。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技术难题：移动学习与数字校园在技术上需要相互融合，但目前仍存在一些技术难题，如网络覆盖、设备兼容等问题。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教育资源整合：移动学习与数字校园的融合需要整合各种教育资源，包括课程、教材、教师等，但这些资源的整合需要时间和努力。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49744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46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748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制定科学合理的融合方案：根据学校实际情况和学生需求，制定移动学习与数字校园融合的方案，明确目标和实施步骤。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2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4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加强技术支持和保障：提高技术支持水平，确保移动学习与数字校园融合的技术稳定可靠，同时加强网络安全保障，防止信息泄露和攻击。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8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0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建立完善的教学资源库：整合各类教学资源，建立完善的教学资源库，为移动学习提供丰富的教学资源，满足不同学科和课程的需求。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4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6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加强教师培训和引导：加强对教师的培训和引导，提高教师的数字化素养和教学能力，使其能够更好地适应移动学习和数字校园融合的需求。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70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72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建立有效的评价机制：建立有效的评价机制，对移动学习与数字校园融合的效果进行评价，及时发现问题并采取相应措施加以改进。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技术创新与教育改革相结合的发展趋势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未来展望与前景预测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移动学习与数字校园融合的未来发展趋势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面临的挑战与对策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移动学习与数字校园融合的实践经验分享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93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案例名称：某高校移动学习平台的建设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案例背景：高校数字化转型的需求和移动学习的趋势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实施过程：平台设计、开发、推广和应用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实施效果：提高学习效率、增强学习体验、促进教育数字化转型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49988" name="矩形: 圆角 4"/>
          <p:cNvSpPr/>
          <p:nvPr>
            <p:custDataLst>
              <p:tags r:id="rId1"/>
            </p:custDataLst>
          </p:nvPr>
        </p:nvSpPr>
        <p:spPr>
          <a:xfrm>
            <a:off x="608330" y="3368726"/>
            <a:ext cx="2562229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"/>
            </p:custDataLst>
          </p:nvPr>
        </p:nvSpPr>
        <p:spPr>
          <a:xfrm>
            <a:off x="778288" y="3574331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移动学习与数字校园融合的实践经验分享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92" name="矩形: 圆角 4"/>
          <p:cNvSpPr/>
          <p:nvPr>
            <p:custDataLst>
              <p:tags r:id="rId3"/>
            </p:custDataLst>
          </p:nvPr>
        </p:nvSpPr>
        <p:spPr>
          <a:xfrm>
            <a:off x="9016487" y="3369363"/>
            <a:ext cx="2562104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4"/>
            </p:custDataLst>
          </p:nvPr>
        </p:nvSpPr>
        <p:spPr>
          <a:xfrm>
            <a:off x="9186446" y="3574968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经验教训总结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96" name="矩形: 圆角 4"/>
          <p:cNvSpPr/>
          <p:nvPr>
            <p:custDataLst>
              <p:tags r:id="rId5"/>
            </p:custDataLst>
          </p:nvPr>
        </p:nvSpPr>
        <p:spPr>
          <a:xfrm>
            <a:off x="3411049" y="3369999"/>
            <a:ext cx="2562104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6"/>
            </p:custDataLst>
          </p:nvPr>
        </p:nvSpPr>
        <p:spPr>
          <a:xfrm>
            <a:off x="3581644" y="3575604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遇到的问题和挑战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00" name="矩形: 圆角 4"/>
          <p:cNvSpPr/>
          <p:nvPr>
            <p:custDataLst>
              <p:tags r:id="rId7"/>
            </p:custDataLst>
          </p:nvPr>
        </p:nvSpPr>
        <p:spPr>
          <a:xfrm>
            <a:off x="6213768" y="3370636"/>
            <a:ext cx="2562104" cy="100128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8"/>
            </p:custDataLst>
          </p:nvPr>
        </p:nvSpPr>
        <p:spPr>
          <a:xfrm>
            <a:off x="6383727" y="3576241"/>
            <a:ext cx="2221551" cy="6034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解决方案和实施效果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未来发展规划与目标</a:t>
            </a:r>
            <a:endParaRPr altLang="en-US" lang="zh-CN"/>
          </a:p>
        </p:txBody>
      </p:sp>
      <p:sp>
        <p:nvSpPr>
          <p:cNvPr id="105003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实现目标的具体措施和计划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移动学习与数字校园融合的未来发展趋势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未来发展规划与目标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未来发展的挑战与机遇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10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2023-12-15T20:06:33Z</dcterms:created>
  <dcterms:modified xsi:type="dcterms:W3CDTF">2023-12-15T20:06:33Z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6a8f0533b8514341a668c28cfacd178e_21</vt:lpwstr>
  </property>
</Properties>
</file>