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248" r:id="rId1"/>
    <p:sldMasterId id="2147489285" r:id="rId2"/>
  </p:sldMasterIdLst>
  <p:notesMasterIdLst>
    <p:notesMasterId r:id="rId3"/>
  </p:notesMasterIdLst>
  <p:sldIdLst>
    <p:sldId id="2652" r:id="rId4"/>
    <p:sldId id="2657" r:id="rId5"/>
    <p:sldId id="2661" r:id="rId6"/>
    <p:sldId id="2664" r:id="rId7"/>
    <p:sldId id="2667" r:id="rId8"/>
    <p:sldId id="2670" r:id="rId9"/>
    <p:sldId id="2673" r:id="rId10"/>
    <p:sldId id="2676" r:id="rId11"/>
    <p:sldId id="2679" r:id="rId12"/>
    <p:sldId id="2682" r:id="rId13"/>
    <p:sldId id="2685" r:id="rId14"/>
    <p:sldId id="2688" r:id="rId15"/>
    <p:sldId id="2691" r:id="rId16"/>
    <p:sldId id="2694" r:id="rId17"/>
    <p:sldId id="2697" r:id="rId18"/>
    <p:sldId id="2700" r:id="rId19"/>
    <p:sldId id="2703" r:id="rId20"/>
    <p:sldId id="2706" r:id="rId21"/>
    <p:sldId id="2709" r:id="rId22"/>
    <p:sldId id="2712" r:id="rId23"/>
    <p:sldId id="2715" r:id="rId24"/>
    <p:sldId id="2718" r:id="rId25"/>
    <p:sldId id="2721" r:id="rId26"/>
    <p:sldId id="2724" r:id="rId27"/>
    <p:sldId id="2727" r:id="rId28"/>
    <p:sldId id="2730" r:id="rId29"/>
    <p:sldId id="2733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249" r:id="rId1"/>
    <p:sldLayoutId id="2147489250" r:id="rId2"/>
    <p:sldLayoutId id="2147489251" r:id="rId3"/>
    <p:sldLayoutId id="2147489252" r:id="rId4"/>
    <p:sldLayoutId id="2147489253" r:id="rId5"/>
    <p:sldLayoutId id="2147489254" r:id="rId6"/>
    <p:sldLayoutId id="2147489255" r:id="rId7"/>
    <p:sldLayoutId id="2147489256" r:id="rId8"/>
    <p:sldLayoutId id="2147489257" r:id="rId9"/>
    <p:sldLayoutId id="2147489258" r:id="rId10"/>
    <p:sldLayoutId id="21474892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9286" r:id="rId1"/>
    <p:sldLayoutId id="2147489287" r:id="rId2"/>
    <p:sldLayoutId id="2147489288" r:id="rId3"/>
    <p:sldLayoutId id="2147489289" r:id="rId4"/>
    <p:sldLayoutId id="2147489290" r:id="rId5"/>
    <p:sldLayoutId id="2147489291" r:id="rId6"/>
    <p:sldLayoutId id="2147489292" r:id="rId7"/>
    <p:sldLayoutId id="2147489293" r:id="rId8"/>
    <p:sldLayoutId id="2147489294" r:id="rId9"/>
    <p:sldLayoutId id="2147489295" r:id="rId10"/>
    <p:sldLayoutId id="214748929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slideLayout" Target="../slideLayouts/slideLayout14.xml"/><Relationship Id="rId2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tags" Target="../tags/tag183.xml"/><Relationship Id="rId18" Type="http://schemas.openxmlformats.org/officeDocument/2006/relationships/tags" Target="../tags/tag184.xml"/><Relationship Id="rId19" Type="http://schemas.openxmlformats.org/officeDocument/2006/relationships/tags" Target="../tags/tag185.xml"/><Relationship Id="rId20" Type="http://schemas.openxmlformats.org/officeDocument/2006/relationships/tags" Target="../tags/tag186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tags" Target="../tags/tag338.xml"/><Relationship Id="rId20" Type="http://schemas.openxmlformats.org/officeDocument/2006/relationships/tags" Target="../tags/tag339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小学生艺术素养的培养与发展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212590" y="83693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281170" y="91376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363845" y="82994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艺术素养培养的重要性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82465" y="194881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51045" y="202565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633720" y="194183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小学生艺术素养培养的方法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212590" y="528447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281170" y="536130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363845" y="527748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小学生艺术素养培养的挑战与对策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6"/>
          <p:cNvSpPr/>
          <p:nvPr>
            <p:custDataLst>
              <p:tags r:id="rId18"/>
            </p:custDataLst>
          </p:nvPr>
        </p:nvSpPr>
        <p:spPr>
          <a:xfrm>
            <a:off x="4642485" y="306070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711065" y="313753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793740" y="305371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小学生艺术素养培养的实践案例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87"/>
          <p:cNvSpPr/>
          <p:nvPr>
            <p:custDataLst>
              <p:tags r:id="rId22"/>
            </p:custDataLst>
          </p:nvPr>
        </p:nvSpPr>
        <p:spPr>
          <a:xfrm>
            <a:off x="4482465" y="417258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551045" y="424942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633720" y="416560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小学生艺术素养的发展趋势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艺术素养培养的重要性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艺术素养对小学生全面发展的影响</a:t>
            </a:r>
            <a:endParaRPr altLang="en-US" lang="zh-CN"/>
          </a:p>
        </p:txBody>
      </p:sp>
      <p:sp>
        <p:nvSpPr>
          <p:cNvPr id="10490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促进创造力：艺术教育能够激发小学生的想象力和创造力，培养解决问题的能力。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提高审美能力：艺术教育有助于小学生形成良好的审美观，提升对美的感知和欣赏能力。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增强情感表达：艺术教育让小学生学会通过艺术作品表达内心的情感和思想，培养情感沟通能力。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培养团队合作意识：艺术教育中的集体创作和表演有助于小学生学会合作与协调，培养团队合作意识。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艺术素养对创新能力和思维发展的作用</a:t>
            </a:r>
            <a:endParaRPr altLang="en-US" lang="zh-CN"/>
          </a:p>
        </p:txBody>
      </p:sp>
      <p:sp>
        <p:nvSpPr>
          <p:cNvPr id="104907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激发创造力：艺术教育通过鼓励想象和实验，有助于培养学生的创新思维和解决问题的能力。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培养独特视角：艺术素养让学生从不同角度看待世界，培养批判性思维和独立思考能力。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促进跨学科学习：艺术与其他学科的结合有助于学生更好地理解和应用知识，提高学习效果。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增强情感表达：艺术创作是情感表达和沟通的重要方式，有助于培养学生的情感智力和社会交往能力。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艺术素养在社交和情感发展中的作用</a:t>
            </a:r>
            <a:endParaRPr altLang="en-US" lang="zh-CN"/>
          </a:p>
        </p:txBody>
      </p:sp>
      <p:sp>
        <p:nvSpPr>
          <p:cNvPr id="104912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3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促进情感表达：艺术创作和欣赏可以帮助小学生表达内心的情感，增强情感感知和表达能力。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3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培养同理心：艺术作品可以引发小学生的共情能力，培养他们对他人情感的感知和理解。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提高社交技能：艺术活动中的合作和交流可以锻炼小学生的社交技巧，增强他们的团队合作能力。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增强自信心：艺术创作可以让小学生体验到成就感，提高自信心，培养积极的心态和自我认知。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1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小学生艺术素养培养的方法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家庭和学校共同参与</a:t>
            </a:r>
            <a:endParaRPr altLang="en-US" lang="zh-CN"/>
          </a:p>
        </p:txBody>
      </p:sp>
      <p:sp>
        <p:nvSpPr>
          <p:cNvPr id="10492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家长与学校合作：共同组织艺术活动，促进家校共育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社区参与：利用社区资源，开展艺术教育活动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家庭支持：鼓励孩子参与艺术活动，提供艺术教育资源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学校教育：开设艺术课程，提供专业艺术教育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多元化的艺术教育方式</a:t>
            </a:r>
            <a:endParaRPr altLang="en-US" lang="zh-CN"/>
          </a:p>
        </p:txBody>
      </p:sp>
      <p:sp>
        <p:nvSpPr>
          <p:cNvPr id="10493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课堂教育：通过音乐、美术、舞蹈等课程，培养学生的艺术兴趣和基础技能。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家校合作：家长与学校共同参与，鼓励孩子参与艺术活动，培养孩子的艺术兴趣。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社会资源：利用博物馆、美术馆等社会资源，引导学生欣赏艺术作品，提高艺术鉴赏能力。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课外活动：组织艺术社团、艺术节等形式，让学生参与其中，提高艺术素养。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注重培养创造力和想象力</a:t>
            </a:r>
            <a:endParaRPr altLang="en-US" lang="zh-CN"/>
          </a:p>
        </p:txBody>
      </p:sp>
      <p:sp>
        <p:nvSpPr>
          <p:cNvPr id="10494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鼓励小学生发挥想象力，不拘泥于现实，勇于尝试创新。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提供多样化的艺术创作工具和材料，鼓励小学生尝试不同的创作方式。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开展艺术创意课程，引导小学生探索自己的创意和想法。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鼓励小学生欣赏多种艺术形式，提高他们的艺术鉴赏能力和审美水平。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结合其他学科进行艺术教育</a:t>
            </a:r>
            <a:endParaRPr altLang="en-US" lang="zh-CN"/>
          </a:p>
        </p:txBody>
      </p:sp>
      <p:sp>
        <p:nvSpPr>
          <p:cNvPr id="10494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音乐与数学的结合：通过音乐节奏和数学比例来培养艺术思维和审美能力。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舞蹈与科学的结合：通过舞蹈动作和科学实验来探索自然规律和美学原理，培养观察力和探索精神。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戏剧与英语的结合：通过戏剧表演和英语对话来提高语言应用能力和表演技巧，培养沟通能力和自信心。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美术与语文的结合：通过绘画和写作来表达情感和思想，培养创造力和表达能力。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5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小学生艺术素养培养的实践案例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成功的艺术教育项目介绍</a:t>
            </a:r>
            <a:endParaRPr altLang="en-US" lang="zh-CN"/>
          </a:p>
        </p:txBody>
      </p:sp>
      <p:sp>
        <p:nvSpPr>
          <p:cNvPr id="104961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案例名称：彩虹绘画班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介绍：彩虹绘画班是一个专为小学生开设的绘画课程，通过专业的教师指导，培养学生的绘画技能和艺术鉴赏能力。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效果：彩虹绘画班的学生作品在多个艺术比赛中获奖，并得到了家长和学校的高度评价。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经验总结：成功的艺术教育项目需要具备专业的教师、适合学生的教材和良好的教学环境。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艺术教育资源共享平台</a:t>
            </a:r>
            <a:endParaRPr altLang="en-US" lang="zh-CN"/>
          </a:p>
        </p:txBody>
      </p:sp>
      <p:sp>
        <p:nvSpPr>
          <p:cNvPr id="104968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平台介绍：提供在线艺术课程、艺术活动和艺术资源，为小学生提供多样化的艺术学习选择。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资源内容：涵盖音乐、美术、舞蹈等多个艺术领域，满足小学生全面发展的需求。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互动功能：支持在线交流、作品展示和互动评价，促进小学生之间的艺术交流与合作。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适用范围：适用于学校、家庭、社区等教育场景，为小学生艺术素养的培养与发展提供有力支持。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学校与社区的艺术教育合作模式</a:t>
            </a:r>
            <a:endParaRPr altLang="en-US" lang="zh-CN"/>
          </a:p>
        </p:txBody>
      </p:sp>
      <p:sp>
        <p:nvSpPr>
          <p:cNvPr id="10497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学校与社区共同制定艺术教育计划，确定教育目标和内容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学校提供艺术教育课程和师资，社区提供场地和设备支持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定期开展艺术交流活动，如展览、演出等，促进学校与社区之间的互动与合作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建立评价机制，对合作模式的效果进行评估和反馈，不断改进和完善合作模式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家庭艺术教育的经验分享</a:t>
            </a:r>
            <a:endParaRPr altLang="en-US" lang="zh-CN"/>
          </a:p>
        </p:txBody>
      </p:sp>
      <p:sp>
        <p:nvSpPr>
          <p:cNvPr id="104980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家长参与：与孩子一起参与艺术活动，提高孩子的兴趣和创造力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创造良好的艺术氛围：在家中布置艺术角，提供各种艺术材料和工具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鼓励孩子尝试多种艺术形式：如绘画、音乐、舞蹈等，让孩子发掘自己的兴趣和特长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定期展示孩子的作品：将孩子的作品展示在家中或社区，增强孩子的自信心和创造力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8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小学生艺术素养的发展趋势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艺术素养与科技融合的发展趋势</a:t>
            </a:r>
            <a:endParaRPr altLang="en-US" lang="zh-CN"/>
          </a:p>
        </p:txBody>
      </p:sp>
      <p:sp>
        <p:nvSpPr>
          <p:cNvPr id="104993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数字艺术教育：利用数字技术提升学生的艺术创作能力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虚拟现实艺术：通过虚拟现实技术让学生身临其境地感受艺术魅力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人工智能艺术：利用人工智能技术创作出具有独特艺术价值的作品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艺术与科技结合：将艺术与科技领域的知识和技能相互融合，培养具备创新能力的艺术人才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艺术素养评价体系的完善与创新</a:t>
            </a:r>
            <a:endParaRPr altLang="en-US" lang="zh-CN"/>
          </a:p>
        </p:txBody>
      </p:sp>
      <p:sp>
        <p:nvSpPr>
          <p:cNvPr id="104998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评价体系个性化：根据学生的特点和发展需求，制定个性化的评价体系，充分挖掘学生的艺术潜能。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评价标准多元化：除了传统的技能水平，还应注重学生的创造力、审美能力和文化理解能力等方面的评价。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评价方式多样化：采用作品评价、口头表达、自我评价等多种方式，全面了解学生的艺术素养发展状况。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创新评价手段：利用信息技术手段，如大数据、人工智能等，对学生的艺术素养进行精准评价和预测，为个性化教育提供有力支持。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艺术教育与其他学科的交叉融合发展</a:t>
            </a:r>
            <a:endParaRPr altLang="en-US" lang="zh-CN"/>
          </a:p>
        </p:txBody>
      </p:sp>
      <p:sp>
        <p:nvSpPr>
          <p:cNvPr id="105006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艺术与科学：通过科学实验和艺术创作相结合，培养学生的创新思维和实践能力。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7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艺术与数学：运用数学原理和艺术形式，提高学生的逻辑思维和空间想象力。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7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艺术与语言文学：通过文学作品和艺术表现，培养学生的语言表达和情感体验能力。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8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艺术与社会科学：结合社会现象和艺术作品，引导学生理解社会文化和历史背景。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艺术教育在全球化背景下的交流与合作</a:t>
            </a:r>
            <a:endParaRPr altLang="en-US" lang="zh-CN"/>
          </a:p>
        </p:txBody>
      </p:sp>
      <p:sp>
        <p:nvSpPr>
          <p:cNvPr id="10501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艺术教育的国际交流活动增多，各国艺术家和学者互相学习，共同进步。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数字技术的发展使得艺术教育资源得以共享，打破地域限制，让更多孩子受益。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全球化背景下，艺术教育更加注重跨文化交流，培养具有国际视野的人才。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艺术教育在全球化背景下呈现出多元化、包容性和创新性的特点，为小学生艺术素养的发展提供更广阔的空间。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502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小学生艺术素养培养的挑战与对策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应对资源不均衡的问题</a:t>
            </a:r>
            <a:endParaRPr altLang="en-US" lang="zh-CN"/>
          </a:p>
        </p:txBody>
      </p:sp>
      <p:sp>
        <p:nvSpPr>
          <p:cNvPr id="10502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优化教育资源配置，提高艺术教育师资力量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开展远程教育，共享优质艺术教育资源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鼓励社会力量参与，扩大艺术教育资源供给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建立艺术教育资源共享平台，促进资源互通有无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提高教师艺术素养和教学能力</a:t>
            </a:r>
            <a:endParaRPr altLang="en-US" lang="zh-CN"/>
          </a:p>
        </p:txBody>
      </p:sp>
      <p:sp>
        <p:nvSpPr>
          <p:cNvPr id="10503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培养教师的艺术素养：定期开展艺术培训和交流活动，提高教师的艺术素养和审美能力。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建立教师评价体系：将教师的艺术素养和教学能力纳入评价体系，激励教师不断提高自身素质。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加强教师之间的合作：通过集体备课、观摩教学等方式，促进教师之间的合作与共同进步。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提高教师的教学能力：鼓励教师创新教学方法，运用多媒体等现代化教学手段，增强教学效果。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激发学生学习兴趣和动力</a:t>
            </a:r>
            <a:endParaRPr altLang="en-US" lang="zh-CN"/>
          </a:p>
        </p:txBody>
      </p:sp>
      <p:sp>
        <p:nvSpPr>
          <p:cNvPr id="10504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创造良好的艺术氛围，让学生感受到艺术的魅力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运用多样化的教学方式，吸引学生的注意力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结合学生的兴趣爱好，设计有趣的艺术活动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给予学生鼓励和肯定，增强他们的自信心和创造力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加强政策支持和资金投入</a:t>
            </a:r>
            <a:endParaRPr altLang="en-US" lang="zh-CN"/>
          </a:p>
        </p:txBody>
      </p:sp>
      <p:sp>
        <p:nvSpPr>
          <p:cNvPr id="10504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制定相关政策，鼓励学校增加艺术教育课程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提高艺术教育师资力量，加强教师培训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设立艺术教育专项资金，为学校提供必要的资金支持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鼓励社会力量参与，共同支持艺术教育发展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55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5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5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5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5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5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5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5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SLIDE_ID" val="custom2023091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4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6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6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2024-01-05T11:21:44Z</dcterms:created>
  <dcterms:modified xsi:type="dcterms:W3CDTF">2024-01-05T11:21:44Z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51082e89bc0648be8516190969f4a9e7_21</vt:lpwstr>
  </property>
</Properties>
</file>