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348" r:id="rId1"/>
    <p:sldMasterId id="2147495385" r:id="rId2"/>
  </p:sldMasterIdLst>
  <p:notesMasterIdLst>
    <p:notesMasterId r:id="rId3"/>
  </p:notesMasterIdLst>
  <p:sldIdLst>
    <p:sldId id="5606" r:id="rId4"/>
    <p:sldId id="5611" r:id="rId5"/>
    <p:sldId id="5616" r:id="rId6"/>
    <p:sldId id="5620" r:id="rId7"/>
    <p:sldId id="5623" r:id="rId8"/>
    <p:sldId id="5626" r:id="rId9"/>
    <p:sldId id="5630" r:id="rId10"/>
    <p:sldId id="5634" r:id="rId11"/>
    <p:sldId id="5637" r:id="rId12"/>
    <p:sldId id="5640" r:id="rId13"/>
    <p:sldId id="5643" r:id="rId14"/>
    <p:sldId id="5647" r:id="rId15"/>
    <p:sldId id="5651" r:id="rId16"/>
    <p:sldId id="5654" r:id="rId17"/>
    <p:sldId id="5657" r:id="rId18"/>
    <p:sldId id="5661" r:id="rId19"/>
    <p:sldId id="5665" r:id="rId20"/>
    <p:sldId id="5668" r:id="rId21"/>
    <p:sldId id="5671" r:id="rId22"/>
    <p:sldId id="5675" r:id="rId23"/>
    <p:sldId id="5679" r:id="rId24"/>
    <p:sldId id="5682" r:id="rId25"/>
    <p:sldId id="5685" r:id="rId26"/>
    <p:sldId id="5688" r:id="rId27"/>
    <p:sldId id="5692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349" r:id="rId1"/>
    <p:sldLayoutId id="2147495350" r:id="rId2"/>
    <p:sldLayoutId id="2147495351" r:id="rId3"/>
    <p:sldLayoutId id="2147495352" r:id="rId4"/>
    <p:sldLayoutId id="2147495353" r:id="rId5"/>
    <p:sldLayoutId id="2147495354" r:id="rId6"/>
    <p:sldLayoutId id="2147495355" r:id="rId7"/>
    <p:sldLayoutId id="2147495356" r:id="rId8"/>
    <p:sldLayoutId id="2147495357" r:id="rId9"/>
    <p:sldLayoutId id="2147495358" r:id="rId10"/>
    <p:sldLayoutId id="21474953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386" r:id="rId1"/>
    <p:sldLayoutId id="2147495387" r:id="rId2"/>
    <p:sldLayoutId id="2147495388" r:id="rId3"/>
    <p:sldLayoutId id="2147495389" r:id="rId4"/>
    <p:sldLayoutId id="2147495390" r:id="rId5"/>
    <p:sldLayoutId id="2147495391" r:id="rId6"/>
    <p:sldLayoutId id="2147495392" r:id="rId7"/>
    <p:sldLayoutId id="2147495393" r:id="rId8"/>
    <p:sldLayoutId id="2147495394" r:id="rId9"/>
    <p:sldLayoutId id="2147495395" r:id="rId10"/>
    <p:sldLayoutId id="21474953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tags" Target="../tags/tag279.xml"/><Relationship Id="rId22" Type="http://schemas.openxmlformats.org/officeDocument/2006/relationships/tags" Target="../tags/tag280.xml"/><Relationship Id="rId23" Type="http://schemas.openxmlformats.org/officeDocument/2006/relationships/tags" Target="../tags/tag281.xml"/><Relationship Id="rId24" Type="http://schemas.openxmlformats.org/officeDocument/2006/relationships/tags" Target="../tags/tag282.xml"/><Relationship Id="rId25" Type="http://schemas.openxmlformats.org/officeDocument/2006/relationships/tags" Target="../tags/tag283.xml"/><Relationship Id="rId26" Type="http://schemas.openxmlformats.org/officeDocument/2006/relationships/tags" Target="../tags/tag284.xml"/><Relationship Id="rId27" Type="http://schemas.openxmlformats.org/officeDocument/2006/relationships/tags" Target="../tags/tag285.xml"/><Relationship Id="rId28" Type="http://schemas.openxmlformats.org/officeDocument/2006/relationships/tags" Target="../tags/tag286.xml"/><Relationship Id="rId29" Type="http://schemas.openxmlformats.org/officeDocument/2006/relationships/tags" Target="../tags/tag287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金属制品行业：2024年市场发展与投资机会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金属制品行业概述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金属制品市场需求分析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金属制品市场竞争格局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金属制品行业投资机会与风险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金属制品行业未来发展展望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金属制品行业概述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89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金属制品行业特点：金属制品行业具有产品种类繁多、应用领域广泛、技术含量高、原材料成本占比高等特点。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金属制品行业定义：指以金属为主要原材料，经过加工制成的各种制品及相关配套产品的行业。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金属制品行业分类：根据产品和应用领域，金属制品行业可分为建筑、交通、能源、电子、家电、家具、日用品等子行业。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金属制品行业发展趋势：随着科技的进步和产业结构的调整，金属制品行业正朝着智能化、绿色化、个性化方向发展。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2024年金属制品行业市场规模达到约XX万亿元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预计未来几年行业市场规模将继续保持稳定增长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金属制品行业市场规模不断扩大，对上下游产业具有重要影响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行业内企业数量众多，但市场份额较为集中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1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环保政策推动：金属制品行业将更加注重环保和可持续发展，推动绿色生产技术的研发和应用。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智能制造转型：金属制品企业将加快数字化转型，应用智能制造技术提高生产效率和产品质量。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循环经济崛起：金属制品行业将加强废旧金属的回收和再利用，推动循环经济的发展。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市场需求多样化：随着消费者需求的不断变化，金属制品行业将不断创新和拓展产品应用领域，满足市场多样化需求。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金属制品市场需求分析</a:t>
            </a:r>
            <a:endParaRPr altLang="en-US" lang="zh-CN"/>
          </a:p>
        </p:txBody>
      </p:sp>
      <p:sp>
        <p:nvSpPr>
          <p:cNvPr id="10490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建筑业需求</a:t>
            </a:r>
            <a:endParaRPr altLang="en-US" lang="zh-CN"/>
          </a:p>
        </p:txBody>
      </p:sp>
      <p:sp>
        <p:nvSpPr>
          <p:cNvPr id="10491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建筑业是金属制品的重要应用领域，包括住宅、商业和工业建筑。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绿色建筑和智能建筑的发展，为金属制品提供了新的应用场景和市场需求。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金属制品行业应加强技术创新和产品升级，以适应建筑业对高品质、高性能金属制品的需求。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随着城市化进程加速和基础设施投资增加，建筑业对金属制品的需求持续增长。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制造业需求</a:t>
            </a:r>
            <a:endParaRPr altLang="en-US" lang="zh-CN"/>
          </a:p>
        </p:txBody>
      </p:sp>
      <p:sp>
        <p:nvSpPr>
          <p:cNvPr id="10491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汽车制造业：随着新能源汽车市场的不断扩大，对金属制品的需求持续增长。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航空航天业：对高精度、高质量的金属制品需求不断攀升。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电子制造业：5G、物联网等新兴技术的发展，对金属制品的需求呈现多元化趋势。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建筑业：城市化进程加速，基础设施建设对金属制品的需求保持稳定。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汽车业需求</a:t>
            </a:r>
            <a:endParaRPr altLang="en-US" lang="zh-CN"/>
          </a:p>
        </p:txBody>
      </p:sp>
      <p:sp>
        <p:nvSpPr>
          <p:cNvPr id="104925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汽车零部件的制造和金属制品的应用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新能源汽车的发展和金属制品的需求变化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汽车行业的发展趋势和金属制品的需求量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汽车轻量化对金属制品的需求影响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其他需求</a:t>
            </a:r>
            <a:endParaRPr altLang="en-US" lang="zh-CN"/>
          </a:p>
        </p:txBody>
      </p:sp>
      <p:sp>
        <p:nvSpPr>
          <p:cNvPr id="104931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电子行业需求：电子产品更新换代加速，对金属制品的需求不断增加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航空航天行业需求：航空航天领域对金属制品的质量和性能要求极高，需求稳定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建筑行业需求：随着城市化进程加速，对金属制品的需求持续增长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汽车行业需求：汽车轻量化趋势下，金属制品在汽车制造中广泛应用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金属制品市场竞争格局</a:t>
            </a:r>
            <a:endParaRPr altLang="en-US" lang="zh-CN"/>
          </a:p>
        </p:txBody>
      </p:sp>
      <p:sp>
        <p:nvSpPr>
          <p:cNvPr id="10493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主要竞争企业分析</a:t>
            </a:r>
            <a:endParaRPr altLang="en-US" lang="zh-CN"/>
          </a:p>
        </p:txBody>
      </p:sp>
      <p:sp>
        <p:nvSpPr>
          <p:cNvPr id="104940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金属制品行业主要竞争企业概况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1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主要竞争企业市场份额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2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主要竞争企业产品特点及优势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2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主要竞争企业市场策略及未来发展计划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行业集中度分析</a:t>
            </a:r>
            <a:endParaRPr altLang="en-US" lang="zh-CN"/>
          </a:p>
        </p:txBody>
      </p:sp>
      <p:sp>
        <p:nvSpPr>
          <p:cNvPr id="1049466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行业集中度对市场发展的影响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76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行业内主要企业的经营状况和市场份额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行业集中度的变化趋势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88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金属制品行业前十大企业市场份额占比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市场竞争趋势</a:t>
            </a:r>
            <a:endParaRPr altLang="en-US" lang="zh-CN"/>
          </a:p>
        </p:txBody>
      </p:sp>
      <p:sp>
        <p:nvSpPr>
          <p:cNvPr id="104952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行业集中度提升：随着环保政策趋严和落后产能淘汰，大型企业市场份额逐步扩大。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3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差异化竞争加剧：企业通过技术创新、品牌建设等手段实现产品差异化，提升竞争力。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4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产业链整合加速：企业通过纵向整合上下游资源，实现全产业链协同发展，提升竞争力。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4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国际化趋势明显：国内金属制品企业积极开拓国际市场，参与国际竞争，提升全球竞争力。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金属制品行业投资机会与风险</a:t>
            </a:r>
            <a:endParaRPr altLang="en-US" lang="zh-CN"/>
          </a:p>
        </p:txBody>
      </p:sp>
      <p:sp>
        <p:nvSpPr>
          <p:cNvPr id="10495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62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2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2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2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3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3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金属制品行业的发展趋势和未来市场潜力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成功案例和经验分享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投资回报率和风险评估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投资机会的领域和项目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70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330" y="1865198"/>
            <a:ext cx="2149825" cy="1823359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0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330" y="2949206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0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330" y="2951746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0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330" y="4038294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0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330" y="5126747"/>
            <a:ext cx="2149825" cy="739202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1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330" y="4040834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12" name="正文"/>
          <p:cNvSpPr txBox="1"/>
          <p:nvPr>
            <p:custDataLst>
              <p:tags r:id="rId7"/>
            </p:custDataLst>
          </p:nvPr>
        </p:nvSpPr>
        <p:spPr>
          <a:xfrm>
            <a:off x="2836674" y="1776928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原材料价格波动：金属制品行业的原材料价格受到国际市场、供求关系等多种因素影响，波动较大，对企业的盈利能力和成本控制带来挑战。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8"/>
            </p:custDataLst>
          </p:nvPr>
        </p:nvSpPr>
        <p:spPr>
          <a:xfrm>
            <a:off x="2836674" y="2873637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行业竞争激烈：随着经济的发展和市场的不断扩大，金属制品行业的竞争越来越激烈，企业需要不断提升自身的技术水平、产品质量和服务能力，以获得更多的市场份额。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6" name="正文"/>
          <p:cNvSpPr txBox="1"/>
          <p:nvPr>
            <p:custDataLst>
              <p:tags r:id="rId9"/>
            </p:custDataLst>
          </p:nvPr>
        </p:nvSpPr>
        <p:spPr>
          <a:xfrm>
            <a:off x="2836674" y="3970345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政策风险：金属制品行业的发展受到国家政策的影响较大，如环保政策、产业政策等，企业需要密切关注政策变化，及时调整自身的经营策略。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10"/>
            </p:custDataLst>
          </p:nvPr>
        </p:nvSpPr>
        <p:spPr>
          <a:xfrm>
            <a:off x="2836674" y="5067054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国际贸易风险：金属制品行业的进出口业务受到国际贸易环境的影响较大，如关税、汇率等，企业需要加强风险控制和应对能力，以应对潜在的国际贸易风险。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2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330" y="1842337"/>
            <a:ext cx="2149825" cy="739202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投资建议与策略</a:t>
            </a:r>
            <a:endParaRPr altLang="en-US" lang="zh-CN"/>
          </a:p>
        </p:txBody>
      </p:sp>
      <p:sp>
        <p:nvSpPr>
          <p:cNvPr id="10497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关注行业趋势和政策变化，合理配置资产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深入了解企业基本面，选择优质投资标的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关注技术创新和环保要求，提高企业核心竞争力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保持风险意识，制定合理的风险控制策略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金属制品行业未来发展展望</a:t>
            </a:r>
            <a:endParaRPr altLang="en-US" lang="zh-CN"/>
          </a:p>
        </p:txBody>
      </p:sp>
      <p:sp>
        <p:nvSpPr>
          <p:cNvPr id="10498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技术创新驱动发展</a:t>
            </a:r>
            <a:endParaRPr altLang="en-US" lang="zh-CN"/>
          </a:p>
        </p:txBody>
      </p:sp>
      <p:sp>
        <p:nvSpPr>
          <p:cNvPr id="10498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金属制品行业将不断涌现出新技术、新工艺，提高生产效率和产品质量。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随着科技的不断进步，金属制品行业将更加注重环保和可持续发展，推动行业绿色化转型。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金属制品企业将加大技术研发投入，推动产学研用深度融合，提高自主创新能力。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技术创新将为金属制品行业带来新的增长点，拓展更广阔的市场空间和商业机会。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绿色环保发展趋势</a:t>
            </a:r>
            <a:endParaRPr altLang="en-US" lang="zh-CN"/>
          </a:p>
        </p:txBody>
      </p:sp>
      <p:sp>
        <p:nvSpPr>
          <p:cNvPr id="10499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金属制品行业将更加注重环保和可持续发展，推动绿色生产技术的研发和应用。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随着环保法规的日益严格，金属制品企业将面临更高的环保要求和成本压力，促使其加强环保管理和技术创新。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循环经济和资源再生利用将成为金属制品行业的重要发展方向，企业将加大对废旧金属制品的回收和再生利用力度，降低资源消耗和环境污染。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金属制品行业将积极探索与新能源、新材料等领域的融合发展，推广低碳、节能、减排的新技术和新产品，推动行业的绿色转型升级。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全球化市场竞争格局</a:t>
            </a:r>
            <a:endParaRPr altLang="en-US" lang="zh-CN"/>
          </a:p>
        </p:txBody>
      </p:sp>
      <p:sp>
        <p:nvSpPr>
          <p:cNvPr id="104996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金属制品行业在全球范围内呈现高度竞争态势，各国企业之间在技术、品牌、市场等方面展开激烈竞争。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随着全球化进程加速，金属制品行业将面临更多来自国际市场的挑战和机遇，企业需要不断提升自身竞争力以适应市场需求。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未来，金属制品行业将进一步向智能化、绿色化、个性化方向发展，企业需要紧跟行业发展趋势，不断进行技术升级和创新。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在全球化市场竞争格局下，金属制品企业需要加强国际合作，共同推动行业发展和技术进步。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行业未来发展方向</a:t>
            </a:r>
            <a:endParaRPr altLang="en-US" lang="zh-CN"/>
          </a:p>
        </p:txBody>
      </p:sp>
      <p:sp>
        <p:nvSpPr>
          <p:cNvPr id="10500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智能化生产：提高生产效率和产品质量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定制化需求：满足消费者个性化需求，提升产品附加值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产业链整合：优化资源配置，降低成本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环保要求：推动企业绿色发展，减少环境污染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9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5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1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5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7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72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2024-01-05T00:42:40Z</dcterms:created>
  <dcterms:modified xsi:type="dcterms:W3CDTF">2024-01-05T00:42:40Z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24a83dce4fe643d19ef224e6aa7793d0_21</vt:lpwstr>
  </property>
</Properties>
</file>