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719" r:id="rId1"/>
    <p:sldMasterId id="2147517756" r:id="rId2"/>
  </p:sldMasterIdLst>
  <p:notesMasterIdLst>
    <p:notesMasterId r:id="rId3"/>
  </p:notesMasterIdLst>
  <p:sldIdLst>
    <p:sldId id="15073" r:id="rId4"/>
    <p:sldId id="15078" r:id="rId5"/>
    <p:sldId id="15082" r:id="rId6"/>
    <p:sldId id="15085" r:id="rId7"/>
    <p:sldId id="15088" r:id="rId8"/>
    <p:sldId id="15091" r:id="rId9"/>
    <p:sldId id="15094" r:id="rId10"/>
    <p:sldId id="15097" r:id="rId11"/>
    <p:sldId id="15100" r:id="rId12"/>
    <p:sldId id="15103" r:id="rId13"/>
    <p:sldId id="15106" r:id="rId14"/>
    <p:sldId id="15109" r:id="rId15"/>
    <p:sldId id="15112" r:id="rId16"/>
    <p:sldId id="15115" r:id="rId17"/>
    <p:sldId id="15118" r:id="rId18"/>
    <p:sldId id="15121" r:id="rId19"/>
    <p:sldId id="15124" r:id="rId20"/>
    <p:sldId id="15127" r:id="rId21"/>
    <p:sldId id="15130" r:id="rId22"/>
    <p:sldId id="15133" r:id="rId23"/>
    <p:sldId id="15136" r:id="rId24"/>
    <p:sldId id="15139" r:id="rId25"/>
    <p:sldId id="15142" r:id="rId26"/>
    <p:sldId id="15145" r:id="rId27"/>
    <p:sldId id="15148" r:id="rId28"/>
    <p:sldId id="15151" r:id="rId29"/>
    <p:sldId id="15154" r:id="rId30"/>
    <p:sldId id="15157" r:id="rId31"/>
    <p:sldId id="1516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720" r:id="rId1"/>
    <p:sldLayoutId id="2147517721" r:id="rId2"/>
    <p:sldLayoutId id="2147517722" r:id="rId3"/>
    <p:sldLayoutId id="2147517723" r:id="rId4"/>
    <p:sldLayoutId id="2147517724" r:id="rId5"/>
    <p:sldLayoutId id="2147517725" r:id="rId6"/>
    <p:sldLayoutId id="2147517726" r:id="rId7"/>
    <p:sldLayoutId id="2147517727" r:id="rId8"/>
    <p:sldLayoutId id="2147517728" r:id="rId9"/>
    <p:sldLayoutId id="2147517729" r:id="rId10"/>
    <p:sldLayoutId id="214751773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7757" r:id="rId1"/>
    <p:sldLayoutId id="2147517758" r:id="rId2"/>
    <p:sldLayoutId id="2147517759" r:id="rId3"/>
    <p:sldLayoutId id="2147517760" r:id="rId4"/>
    <p:sldLayoutId id="2147517761" r:id="rId5"/>
    <p:sldLayoutId id="2147517762" r:id="rId6"/>
    <p:sldLayoutId id="2147517763" r:id="rId7"/>
    <p:sldLayoutId id="2147517764" r:id="rId8"/>
    <p:sldLayoutId id="2147517765" r:id="rId9"/>
    <p:sldLayoutId id="2147517766" r:id="rId10"/>
    <p:sldLayoutId id="214751776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小学生心理健康支持与辅导策略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了解小学生心理健康的重要性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构建小学生心理健康支持体系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关注特殊群体的心理健康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总结与展望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实施有效的辅导策略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提升辅导效果的方法与技巧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了解小学生心理健康的重要性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心理健康对小学生成长的影响</a:t>
            </a:r>
            <a:endParaRPr altLang="en-US" lang="zh-CN"/>
          </a:p>
        </p:txBody>
      </p:sp>
      <p:sp>
        <p:nvSpPr>
          <p:cNvPr id="10490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心理健康影响小学生的认知发展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心理健康影响小学生的情绪调节能力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心理健康影响小学生的社会适应能力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心理健康影响小学生的个性形成和人格发展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当前小学生心理健康现状及问题</a:t>
            </a:r>
            <a:endParaRPr altLang="en-US" lang="zh-CN"/>
          </a:p>
        </p:txBody>
      </p:sp>
      <p:sp>
        <p:nvSpPr>
          <p:cNvPr id="1049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小学生心理问题日益突出，如焦虑、抑郁等情绪障碍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缺乏专业的心理健康支持和辅导，导致问题得不到及时解决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心理健康问题对小学生的成长和发展产生长期影响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学习压力、家庭关系等因素对小学生心理健康产生负面影响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心理健康问题对学习和生活的影响</a:t>
            </a:r>
            <a:endParaRPr altLang="en-US" lang="zh-CN"/>
          </a:p>
        </p:txBody>
      </p:sp>
      <p:sp>
        <p:nvSpPr>
          <p:cNvPr id="10491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影响学习：心理健康问题可能导致注意力不集中、记忆力减退，影响学习效果。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影响人际关系：心理健康问题可能导致情绪不稳定、易怒、孤僻等问题，影响人际关系的正常发展。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影响身体健康：心理健康问题可能引发身体不适，如头痛、失眠、食欲不振等。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影响未来发展：心理健康问题可能影响个人的职业规划和发展前景，错失机会。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构建小学生心理健康支持体系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家庭支持：家长在孩子心理健康教育中的作用</a:t>
            </a:r>
            <a:endParaRPr altLang="en-US" lang="zh-CN"/>
          </a:p>
        </p:txBody>
      </p:sp>
      <p:sp>
        <p:nvSpPr>
          <p:cNvPr id="1049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家长是孩子最重要的支持来源，应该关注孩子的心理健康，提供情感支持和安全感。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家长应该树立正确的教育观念，关注孩子的全面发展，培养孩子积极向上的心态和良好的心理素质。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家长应该与学校、社区等机构合作，共同为孩子的心理健康教育提供支持和资源。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家长应该积极参与孩子的心理健康教育，了解孩子的成长需求，与孩子建立良好的沟通。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学校支持：教师如何关注学生心理健康</a:t>
            </a:r>
            <a:endParaRPr altLang="en-US" lang="zh-CN"/>
          </a:p>
        </p:txBody>
      </p:sp>
      <p:sp>
        <p:nvSpPr>
          <p:cNvPr id="10493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教师需要具备心理健康教育知识和技能，能够识别学生的心理问题并提供初步的支持和干预。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教师需要关注学生的情绪和行为变化，及时发现学生的心理困扰和问题，并与学生进行沟通交流。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教师需要建立良好的师生关系，与学生建立信任和互动，提供情感支持和心理疏导。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学校可以组织心理健康教育活动和课程，提供专业的心理辅导和咨询，帮助学生建立正确的心理健康观念和应对策略。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社会支持：社区和媒体的责任与作用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社区可以提供心理咨询服务，组织心理健康教育活动，为小学生提供心理支持。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媒体应该宣传心理健康知识，引导社会关注小学生心理健康问题，增强公众意识。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社区和媒体可以共同开展心理健康宣传活动，提高小学生及其家长对心理健康的认识。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社区和媒体应该关注小学生心理健康状况，及时报道相关问题，促进社会关注和支持。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实施有效的辅导策略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预防性辅导：如何预防学生出现心理问题</a:t>
            </a:r>
            <a:endParaRPr altLang="en-US" lang="zh-CN"/>
          </a:p>
        </p:txBody>
      </p:sp>
      <p:sp>
        <p:nvSpPr>
          <p:cNvPr id="10495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建立学生心理健康档案，定期评估学生的心理状况。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开展心理健康教育课程，提高学生的心理素质和自我认知能力。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建立心理辅导制度，提供个性化的心理辅导服务，帮助学生解决心理问题。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加强家校合作，共同关注学生的心理健康状况，提供必要的支持和帮助。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早期发现与干预：如何及时发现学生的心理问题</a:t>
            </a:r>
            <a:endParaRPr altLang="en-US" lang="zh-CN"/>
          </a:p>
        </p:txBody>
      </p:sp>
      <p:sp>
        <p:nvSpPr>
          <p:cNvPr id="10496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观察学生的行为变化：如情绪波动、成绩下降、社交障碍等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与学生沟通交流：了解他们的内心想法和感受，鼓励他们表达自己的情感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建立心理档案：记录学生的个性特点、家庭背景、社交关系等信息，以便及时发现潜在的心理问题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定期进行心理测评：通过专业的心理测评工具，评估学生的心理健康状况，及时发现潜在的心理问题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个别化辅导：针对不同学生的心理问题制定个性化辅导方案</a:t>
            </a:r>
            <a:endParaRPr altLang="en-US" lang="zh-CN"/>
          </a:p>
        </p:txBody>
      </p:sp>
      <p:sp>
        <p:nvSpPr>
          <p:cNvPr id="10497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针对不同学生的心理问题制定个性化辅导方案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了解学生的个性特点、兴趣爱好和学习风格，以便更好地满足他们的需求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运用心理学原理和技术，帮助学生解决心理问题，提高心理素质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定期评估学生的进步和辅导效果，及时调整辅导方案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团体辅导：利用团体力量帮助学生解决共同的心理问题</a:t>
            </a:r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定义：团体辅导是一种心理治疗方法，通过团体活动和交流，帮助学生解决共同的心理问题，促进心理健康。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优势：团体辅导可以让学生们在安全的环境中互相支持、学习和分享，增强自信心和社交能力。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应用场景：适用于解决学生常见的心理问题，如焦虑、抑郁、自卑等。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实施要点：需要专业的心理辅导师指导，根据学生的年龄和心理特点设计合适的活动和课程。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提升辅导效果的方法与技巧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有效的沟通技巧：如何与学生建立良好的沟通关系</a:t>
            </a:r>
            <a:endParaRPr altLang="en-US" lang="zh-CN"/>
          </a:p>
        </p:txBody>
      </p:sp>
      <p:sp>
        <p:nvSpPr>
          <p:cNvPr id="10498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倾听：全神贯注地倾听学生的表达，不打断或评价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提问：通过提问引导学生思考和表达自己的想法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表达：清晰明确地表达自己的观点和意见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肯定：对学生的观点和感受给予肯定和鼓励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倾听与观察：如何更好地理解学生的需求和问题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倾听：全神贯注地听取学生的表达，不中断、不评判，让学生感受到被关注和理解。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观察：留意学生的非言语行为，如表情、动作等，以全面了解学生的情感和需求。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提问：通过开放式问题引导学生表达，了解他们的感受和困惑，避免简单的是非判断。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回应：对学生的表达给予积极回应，肯定他们的感受，表达共情和理解。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辅导效果的评估与反馈：如何评估辅导效果并及时调整方案</a:t>
            </a:r>
            <a:endParaRPr altLang="en-US" lang="zh-CN"/>
          </a:p>
        </p:txBody>
      </p:sp>
      <p:sp>
        <p:nvSpPr>
          <p:cNvPr id="10500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辅导效果评估的方法：通过观察、问卷调查、测试等方式评估学生的心理健康状况和辅导效果。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及时调整方案的重要性：根据评估结果及时调整辅导方案，确保辅导的有效性和针对性。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反馈机制的建立：与学生、家长和其他相关人员建立有效的反馈机制，以便及时了解辅导效果和改进方案。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辅导效果的评估标准：评估标准包括学生的心理健康状况、辅导前后变化情况、学生和家长满意度等。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持续学习与专业发展：如何不断提升辅导技能和知识</a:t>
            </a:r>
            <a:endParaRPr altLang="en-US" lang="zh-CN"/>
          </a:p>
        </p:txBody>
      </p:sp>
      <p:sp>
        <p:nvSpPr>
          <p:cNvPr id="10501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参与辅导实践，积累经验并不断反思和总结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参加专业培训课程，提升辅导技能和知识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定期阅读相关书籍、文章和研究成果，了解最新理论和实践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与同行交流、分享经验，共同成长和进步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1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关注特殊群体的心理健康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留守儿童：如何为留守儿童提供更多的心理支持与辅导</a:t>
            </a:r>
            <a:endParaRPr altLang="en-US" lang="zh-CN"/>
          </a:p>
        </p:txBody>
      </p:sp>
      <p:sp>
        <p:nvSpPr>
          <p:cNvPr id="10502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了解留守儿童的心理健康状况，制定针对性的辅导计划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建立家长、学校和社会共同参与的支持体系，提供全方位的心理健康服务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开展有针对性的心理健康教育活动，提高留守儿童的自我认知和心理调适能力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建立心理危机干预机制，及时发现和解决留守儿童的心理问题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学习困难学生：如何帮助学习困难学生克服心理障碍，提升学习效果</a:t>
            </a:r>
            <a:endParaRPr altLang="en-US" lang="zh-CN"/>
          </a:p>
        </p:txBody>
      </p:sp>
      <p:sp>
        <p:nvSpPr>
          <p:cNvPr id="10503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了解学习困难学生的心理特点：了解学习困难学生的心理需求，关注其情绪变化，建立信任关系。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提供个性化的辅导策略：针对不同学习困难学生的特点，制定个性化的辅导计划，帮助学生找到适合自己的学习方法。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培养学生的学习自信心：通过鼓励、肯定等方式，帮助学生树立学习自信心，提高学习动力。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建立家校合作机制：加强与家长的沟通与合作，共同关注学生的学习困难，提供必要的支持与帮助。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有心理障碍的学生：如何为有心理障碍的学生提供专业的心理辅导和治疗</a:t>
            </a:r>
            <a:endParaRPr altLang="en-US" lang="zh-CN"/>
          </a:p>
        </p:txBody>
      </p:sp>
      <p:sp>
        <p:nvSpPr>
          <p:cNvPr id="105039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制定个性化的辅导计划，关注学生的需求和特点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0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寻求专业心理咨询和治疗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建立信任关系，提供支持和安慰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1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了解心理障碍的症状和表现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遭受欺凌的学生：如何为遭受欺凌的学生提供支持和辅导，帮助他们重建信心</a:t>
            </a:r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了解欺凌的严重性：欺凌行为对受害者的心理健康造成长期影响，需要认真对待。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建立信任关系：与学生建立信任关系，让他们愿意分享自己的经历和感受。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提供心理支持：为学生提供心理支持，帮助他们处理欺凌带来的情绪问题。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鼓励自我保护：教育学生如何自我保护，增强他们的自信心和应对欺凌的能力。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5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小学生心理健康支持与辅导策略的成效与挑战</a:t>
            </a:r>
            <a:endParaRPr altLang="en-US" lang="zh-CN"/>
          </a:p>
        </p:txBody>
      </p:sp>
      <p:sp>
        <p:nvSpPr>
          <p:cNvPr id="10505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成效：有效提升小学生心理素质，减少心理问题的发生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挑战：需要更多专业辅导人员，部分家长和教师对心理辅导的认识不足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展望：进一步完善心理健康支持与辅导策略，提高小学生心理素质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总结：心理健康支持与辅导策略在小学生中取得了一定的成效，但仍面临挑战和需要改进的地方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未来发展方向与策略调整建议</a:t>
            </a:r>
            <a:endParaRPr altLang="en-US" lang="zh-CN"/>
          </a:p>
        </p:txBody>
      </p:sp>
      <p:sp>
        <p:nvSpPr>
          <p:cNvPr id="10506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完善心理健康支持体系，提高辅导效果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开展心理健康宣传教育，提高师生心理健康意识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加强心理辅导人员的培训和管理，提高专业水平和服务质量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探索新的辅导方法和手段，满足不同学生的需求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1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2024-01-05T10:45:19Z</dcterms:created>
  <dcterms:modified xsi:type="dcterms:W3CDTF">2024-01-05T10:45:19Z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7a859d348b4c4bf6aaa2de01f59c483c_21</vt:lpwstr>
  </property>
</Properties>
</file>