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791" r:id="rId1"/>
    <p:sldMasterId id="2147489828" r:id="rId2"/>
  </p:sldMasterIdLst>
  <p:notesMasterIdLst>
    <p:notesMasterId r:id="rId3"/>
  </p:notesMasterIdLst>
  <p:sldIdLst>
    <p:sldId id="3136" r:id="rId4"/>
    <p:sldId id="3140" r:id="rId5"/>
    <p:sldId id="3143" r:id="rId6"/>
    <p:sldId id="3146" r:id="rId7"/>
    <p:sldId id="3149" r:id="rId8"/>
    <p:sldId id="3152" r:id="rId9"/>
    <p:sldId id="3155" r:id="rId10"/>
    <p:sldId id="3158" r:id="rId11"/>
    <p:sldId id="3161" r:id="rId12"/>
    <p:sldId id="3164" r:id="rId13"/>
    <p:sldId id="3167" r:id="rId14"/>
    <p:sldId id="3170" r:id="rId15"/>
    <p:sldId id="3173" r:id="rId16"/>
    <p:sldId id="3176" r:id="rId17"/>
    <p:sldId id="3179" r:id="rId18"/>
    <p:sldId id="3182" r:id="rId19"/>
    <p:sldId id="3185" r:id="rId20"/>
    <p:sldId id="3188" r:id="rId21"/>
    <p:sldId id="3191" r:id="rId22"/>
    <p:sldId id="3194" r:id="rId23"/>
    <p:sldId id="3197" r:id="rId24"/>
    <p:sldId id="3200" r:id="rId25"/>
    <p:sldId id="3203" r:id="rId26"/>
    <p:sldId id="3206" r:id="rId27"/>
    <p:sldId id="3209" r:id="rId28"/>
    <p:sldId id="3212" r:id="rId29"/>
    <p:sldId id="3215" r:id="rId30"/>
    <p:sldId id="3218" r:id="rId31"/>
    <p:sldId id="3221" r:id="rId32"/>
    <p:sldId id="3224" r:id="rId33"/>
    <p:sldId id="3227" r:id="rId34"/>
    <p:sldId id="3230" r:id="rId35"/>
    <p:sldId id="3233" r:id="rId36"/>
    <p:sldId id="3236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image" Target="../media/image5.png"/><Relationship Id="rId3" Type="http://schemas.openxmlformats.org/officeDocument/2006/relationships/tags" Target="../tags/tag11.xml"/><Relationship Id="rId4" Type="http://schemas.openxmlformats.org/officeDocument/2006/relationships/image" Target="../media/image6.png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tags" Target="../tags/tag16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7.png"/><Relationship Id="rId3" Type="http://schemas.openxmlformats.org/officeDocument/2006/relationships/tags" Target="../tags/tag18.xml"/><Relationship Id="rId4" Type="http://schemas.openxmlformats.org/officeDocument/2006/relationships/image" Target="../media/image8.png"/><Relationship Id="rId5" Type="http://schemas.openxmlformats.org/officeDocument/2006/relationships/tags" Target="../tags/tag19.xml"/><Relationship Id="rId6" Type="http://schemas.openxmlformats.org/officeDocument/2006/relationships/image" Target="../media/image9.png"/><Relationship Id="rId7" Type="http://schemas.openxmlformats.org/officeDocument/2006/relationships/tags" Target="../tags/tag20.xml"/><Relationship Id="rId8" Type="http://schemas.openxmlformats.org/officeDocument/2006/relationships/tags" Target="../tags/tag21.xml"/><Relationship Id="rId9" Type="http://schemas.openxmlformats.org/officeDocument/2006/relationships/tags" Target="../tags/tag22.xml"/><Relationship Id="rId10" Type="http://schemas.openxmlformats.org/officeDocument/2006/relationships/tags" Target="../tags/tag23.xml"/><Relationship Id="rId11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10.png"/><Relationship Id="rId3" Type="http://schemas.openxmlformats.org/officeDocument/2006/relationships/tags" Target="../tags/tag25.xml"/><Relationship Id="rId4" Type="http://schemas.openxmlformats.org/officeDocument/2006/relationships/image" Target="../media/image11.png"/><Relationship Id="rId5" Type="http://schemas.openxmlformats.org/officeDocument/2006/relationships/tags" Target="../tags/tag26.xml"/><Relationship Id="rId6" Type="http://schemas.openxmlformats.org/officeDocument/2006/relationships/image" Target="../media/image12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tags" Target="../tags/tag30.xml"/><Relationship Id="rId11" Type="http://schemas.openxmlformats.org/officeDocument/2006/relationships/tags" Target="../tags/tag31.xml"/><Relationship Id="rId12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2.xml"/><Relationship Id="rId2" Type="http://schemas.openxmlformats.org/officeDocument/2006/relationships/tags" Target="../tags/tag33.xml"/><Relationship Id="rId3" Type="http://schemas.openxmlformats.org/officeDocument/2006/relationships/tags" Target="../tags/tag34.xml"/><Relationship Id="rId4" Type="http://schemas.openxmlformats.org/officeDocument/2006/relationships/tags" Target="../tags/tag35.xml"/><Relationship Id="rId5" Type="http://schemas.openxmlformats.org/officeDocument/2006/relationships/tags" Target="../tags/tag36.xml"/><Relationship Id="rId6" Type="http://schemas.openxmlformats.org/officeDocument/2006/relationships/tags" Target="../tags/tag37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tags" Target="../tags/tag39.xml"/><Relationship Id="rId3" Type="http://schemas.openxmlformats.org/officeDocument/2006/relationships/tags" Target="../tags/tag40.xml"/><Relationship Id="rId4" Type="http://schemas.openxmlformats.org/officeDocument/2006/relationships/tags" Target="../tags/tag41.xml"/><Relationship Id="rId5" Type="http://schemas.openxmlformats.org/officeDocument/2006/relationships/tags" Target="../tags/tag42.xml"/><Relationship Id="rId6" Type="http://schemas.openxmlformats.org/officeDocument/2006/relationships/tags" Target="../tags/tag43.xml"/><Relationship Id="rId7" Type="http://schemas.openxmlformats.org/officeDocument/2006/relationships/tags" Target="../tags/tag44.xml"/><Relationship Id="rId8" Type="http://schemas.openxmlformats.org/officeDocument/2006/relationships/tags" Target="../tags/tag45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tags" Target="../tags/tag54.xml"/><Relationship Id="rId3" Type="http://schemas.openxmlformats.org/officeDocument/2006/relationships/tags" Target="../tags/tag55.xml"/><Relationship Id="rId4" Type="http://schemas.openxmlformats.org/officeDocument/2006/relationships/tags" Target="../tags/tag56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13.png"/><Relationship Id="rId3" Type="http://schemas.openxmlformats.org/officeDocument/2006/relationships/tags" Target="../tags/tag63.xml"/><Relationship Id="rId4" Type="http://schemas.openxmlformats.org/officeDocument/2006/relationships/image" Target="../media/image14.png"/><Relationship Id="rId5" Type="http://schemas.openxmlformats.org/officeDocument/2006/relationships/tags" Target="../tags/tag64.xml"/><Relationship Id="rId6" Type="http://schemas.openxmlformats.org/officeDocument/2006/relationships/image" Target="../media/image15.png"/><Relationship Id="rId7" Type="http://schemas.openxmlformats.org/officeDocument/2006/relationships/tags" Target="../tags/tag65.xml"/><Relationship Id="rId8" Type="http://schemas.openxmlformats.org/officeDocument/2006/relationships/image" Target="../media/image16.png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tags" Target="../tags/tag70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@png2x_02_封面" descr="C:/Users/kingsoft/AppData/Local/Temp/fig2wpp/@png2x_02_封面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20840" y="2651760"/>
            <a:ext cx="5476875" cy="4206240"/>
          </a:xfrm>
          <a:prstGeom prst="rect"/>
        </p:spPr>
      </p:pic>
      <p:pic>
        <p:nvPicPr>
          <p:cNvPr id="2097159" name="@png2x_03_封面" descr="C:/Users/kingsoft/AppData/Local/Temp/fig2wpp/@png2x_03_封面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0"/>
            <a:ext cx="4361180" cy="4882515"/>
          </a:xfrm>
          <a:prstGeom prst="rect"/>
        </p:spPr>
      </p:pic>
      <p:pic>
        <p:nvPicPr>
          <p:cNvPr id="2097161" name="@png2x_glass_封面" descr="C:/Users/kingsoft/AppData/Local/Temp/fig2wpp/@png2x_glass_封面.png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3175" y="0"/>
            <a:ext cx="12188825" cy="6858000"/>
          </a:xfrm>
          <a:prstGeom prst="rect"/>
        </p:spPr>
      </p:pic>
      <p:pic>
        <p:nvPicPr>
          <p:cNvPr id="2097163" name="@png2x_01_封面" descr="C:/Users/kingsoft/AppData/Local/Temp/fig2wpp/@png2x_01_封面.png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170305" y="749300"/>
            <a:ext cx="4580890" cy="5349240"/>
          </a:xfrm>
          <a:prstGeom prst="rect"/>
        </p:spPr>
      </p:pic>
      <p:sp>
        <p:nvSpPr>
          <p:cNvPr id="1048664" name="标题 1"/>
          <p:cNvSpPr>
            <a:spLocks noGrp="1"/>
          </p:cNvSpPr>
          <p:nvPr>
            <p:ph type="ctrTitle"/>
            <p:custDataLst>
              <p:tags r:id="rId9"/>
            </p:custDataLst>
          </p:nvPr>
        </p:nvSpPr>
        <p:spPr>
          <a:xfrm>
            <a:off x="6044184" y="1553029"/>
            <a:ext cx="5084064" cy="2525195"/>
          </a:xfrm>
          <a:noFill/>
        </p:spPr>
        <p:txBody>
          <a:bodyPr anchor="b" wrap="square">
            <a:normAutofit/>
          </a:bodyPr>
          <a:lstStyle>
            <a:lvl1pPr algn="l">
              <a:lnSpc>
                <a:spcPct val="100000"/>
              </a:lnSpc>
              <a:defRPr b="0" sz="5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altLang="en-US" dirty="0" lang="zh-CN"/>
          </a:p>
        </p:txBody>
      </p:sp>
      <p:sp>
        <p:nvSpPr>
          <p:cNvPr id="104867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2" name="文本占位符 23"/>
          <p:cNvSpPr>
            <a:spLocks noGrp="1"/>
          </p:cNvSpPr>
          <p:nvPr>
            <p:ph type="body" sz="quarter" idx="17" hasCustomPrompt="1"/>
            <p:custDataLst>
              <p:tags r:id="rId13"/>
            </p:custDataLst>
          </p:nvPr>
        </p:nvSpPr>
        <p:spPr>
          <a:xfrm>
            <a:off x="6044184" y="4334256"/>
            <a:ext cx="5084064" cy="1152144"/>
          </a:xfrm>
          <a:noFill/>
        </p:spPr>
        <p:txBody>
          <a:bodyPr anchor="t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0" sz="180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@png2x_2_正文" descr="C:/Users/kingsoft/AppData/Local/Temp/fig2wpp/@png2x_2_正文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9107170" y="4370705"/>
            <a:ext cx="3090545" cy="2486660"/>
          </a:xfrm>
          <a:prstGeom prst="rect"/>
        </p:spPr>
      </p:pic>
      <p:pic>
        <p:nvPicPr>
          <p:cNvPr id="2097167" name="@png2x_1_正文" descr="C:/Users/kingsoft/AppData/Local/Temp/fig2wpp/@png2x_1_正文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4562475"/>
            <a:ext cx="2423160" cy="2294890"/>
          </a:xfrm>
          <a:prstGeom prst="rect"/>
        </p:spPr>
      </p:pic>
      <p:sp>
        <p:nvSpPr>
          <p:cNvPr id="1048674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6" name="内容占位符 2"/>
          <p:cNvSpPr>
            <a:spLocks noGrp="1"/>
          </p:cNvSpPr>
          <p:nvPr>
            <p:ph idx="1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png2x_02_目录" descr="C:/Users/kingsoft/AppData/Local/Temp/fig2wpp/@png2x_02_目录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226810" y="2157730"/>
            <a:ext cx="5970905" cy="4699635"/>
          </a:xfrm>
          <a:prstGeom prst="rect"/>
        </p:spPr>
      </p:pic>
      <p:pic>
        <p:nvPicPr>
          <p:cNvPr id="2097171" name="@png2x_03_目录" descr="C:/Users/kingsoft/AppData/Local/Temp/fig2wpp/@png2x_03_目录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0"/>
            <a:ext cx="3913505" cy="4434840"/>
          </a:xfrm>
          <a:prstGeom prst="rect"/>
        </p:spPr>
      </p:pic>
      <p:pic>
        <p:nvPicPr>
          <p:cNvPr id="2097173" name="@png2x_glass_目录" descr="C:/Users/kingsoft/AppData/Local/Temp/fig2wpp/@png2x_glass_目录.png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-14513"/>
            <a:ext cx="12188825" cy="6864820"/>
          </a:xfrm>
          <a:prstGeom prst="rect"/>
        </p:spPr>
      </p:pic>
      <p:sp>
        <p:nvSpPr>
          <p:cNvPr id="104868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92224" y="1103087"/>
            <a:ext cx="7516368" cy="1047188"/>
          </a:xfrm>
          <a:noFill/>
        </p:spPr>
        <p:txBody>
          <a:bodyPr anchor="b" wrap="square">
            <a:normAutofit/>
          </a:bodyPr>
          <a:lstStyle>
            <a:lvl1pPr algn="l">
              <a:defRPr b="0" sz="50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@png2x_02_章节" descr="C:/Users/kingsoft/AppData/Local/Temp/fig2wpp/@png2x_02_章节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316774"/>
            <a:ext cx="9692640" cy="6555740"/>
          </a:xfrm>
          <a:prstGeom prst="rect"/>
        </p:spPr>
      </p:pic>
      <p:pic>
        <p:nvPicPr>
          <p:cNvPr id="2097177" name="@png2x_01_章节" descr="C:/Users/kingsoft/AppData/Local/Temp/fig2wpp/@png2x_01_章节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6299835" y="0"/>
            <a:ext cx="5888355" cy="5897880"/>
          </a:xfrm>
          <a:prstGeom prst="rect"/>
        </p:spPr>
      </p:pic>
      <p:pic>
        <p:nvPicPr>
          <p:cNvPr id="2097179" name="@png2x_glass_章节" descr="C:/Users/kingsoft/AppData/Local/Temp/fig2wpp/@png2x_glass_章节.png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4178300" y="1590675"/>
            <a:ext cx="8028305" cy="3684905"/>
          </a:xfrm>
          <a:prstGeom prst="rect"/>
        </p:spPr>
      </p:pic>
      <p:sp>
        <p:nvSpPr>
          <p:cNvPr id="104869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449824" y="3685032"/>
            <a:ext cx="6263640" cy="1399032"/>
          </a:xfrm>
          <a:noFill/>
        </p:spPr>
        <p:txBody>
          <a:bodyPr anchor="t" wrap="square">
            <a:normAutofit/>
          </a:bodyPr>
          <a:lstStyle>
            <a:lvl1pPr algn="l">
              <a:defRPr b="0" sz="4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0" name="文本占位符 7"/>
          <p:cNvSpPr>
            <a:spLocks noGrp="1"/>
          </p:cNvSpPr>
          <p:nvPr>
            <p:ph type="body" sz="quarter" idx="13" hasCustomPrompt="1"/>
            <p:custDataLst>
              <p:tags r:id="rId11"/>
            </p:custDataLst>
          </p:nvPr>
        </p:nvSpPr>
        <p:spPr>
          <a:xfrm>
            <a:off x="5458968" y="1843314"/>
            <a:ext cx="6254496" cy="1585686"/>
          </a:xfrm>
          <a:noFill/>
        </p:spPr>
        <p:txBody>
          <a:bodyPr anchor="b" wrap="square">
            <a:normAutofit/>
          </a:bodyPr>
          <a:lstStyle>
            <a:lvl1pPr algn="l" indent="0" marL="0">
              <a:buNone/>
              <a:defRPr b="0" sz="7400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20914"/>
            <a:ext cx="10158984" cy="1106134"/>
          </a:xfrm>
          <a:noFill/>
        </p:spPr>
        <p:txBody>
          <a:bodyPr anchor="b" bIns="0" lIns="0" rIns="0" rtlCol="0" tIns="0" vert="horz" wrap="square">
            <a:normAutofit/>
          </a:bodyPr>
          <a:lstStyle>
            <a:lvl1pPr>
              <a:defRPr altLang="en-US" dirty="0" lang="zh-CN">
                <a:solidFill>
                  <a:schemeClr val="tx2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1014984" y="1683656"/>
            <a:ext cx="5004816" cy="4493943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200">
                <a:solidFill>
                  <a:schemeClr val="tx2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683656"/>
            <a:ext cx="5001768" cy="4493943"/>
          </a:xfrm>
          <a:noFill/>
        </p:spPr>
        <p:txBody>
          <a:bodyPr anchor="t" bIns="0" lIns="0" rIns="0" rtlCol="0" tIns="0" vert="horz" wrap="square">
            <a:normAutofit/>
          </a:bodyPr>
          <a:lstStyle>
            <a:lvl1pPr>
              <a:defRPr altLang="en-US" dirty="0" lang="zh-CN"/>
            </a:lvl1pPr>
            <a:lvl2pPr>
              <a:defRPr altLang="en-US" dirty="0" lang="zh-CN"/>
            </a:lvl2pPr>
            <a:lvl3pPr>
              <a:defRPr altLang="en-US" dirty="0" lang="zh-CN"/>
            </a:lvl3pPr>
            <a:lvl4pPr>
              <a:defRPr altLang="en-US" dirty="0" sz="1400" lang="zh-CN"/>
            </a:lvl4pPr>
            <a:lvl5pPr>
              <a:defRPr altLang="en-US" dirty="0" sz="1200" lang="zh-CN"/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71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20914"/>
            <a:ext cx="10158984" cy="1106134"/>
          </a:xfrm>
          <a:noFill/>
        </p:spPr>
        <p:txBody>
          <a:bodyPr anchor="b" bIns="0" lIns="0" rIns="0" rtlCol="0" tIns="0" vert="horz" wrap="square">
            <a:normAutofit/>
          </a:bodyPr>
          <a:lstStyle>
            <a:lvl1pPr>
              <a:defRPr altLang="en-US" dirty="0" lang="zh-CN">
                <a:solidFill>
                  <a:schemeClr val="tx2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014984" y="1635679"/>
            <a:ext cx="4982591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>
                <a:solidFill>
                  <a:schemeClr val="tx2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1014984" y="2278743"/>
            <a:ext cx="4982591" cy="3910920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635679"/>
            <a:ext cx="5001768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>
                <a:solidFill>
                  <a:schemeClr val="tx2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278743"/>
            <a:ext cx="5001768" cy="3910920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72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 wrap="square">
            <a:normAutofit/>
          </a:bodyPr>
          <a:lstStyle>
            <a:lvl1pPr indent="0" marL="0">
              <a:buNone/>
              <a:defRPr b="0" sz="2400">
                <a:solidFill>
                  <a:schemeClr val="tx2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单击此处编辑副标题样式</a:t>
            </a:r>
            <a:endParaRPr altLang="en-US" dirty="0" lang="zh-CN"/>
          </a:p>
        </p:txBody>
      </p:sp>
      <p:sp>
        <p:nvSpPr>
          <p:cNvPr id="104875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@png2x_03_结束" descr="C:/Users/kingsoft/AppData/Local/Temp/fig2wpp/@png2x_03_结束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199505" y="1627505"/>
            <a:ext cx="5989320" cy="5229860"/>
          </a:xfrm>
          <a:prstGeom prst="rect"/>
        </p:spPr>
      </p:pic>
      <p:pic>
        <p:nvPicPr>
          <p:cNvPr id="2097183" name="@png2x_02_结束" descr="C:/Users/kingsoft/AppData/Local/Temp/fig2wpp/@png2x_02_结束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0"/>
            <a:ext cx="4206240" cy="5412740"/>
          </a:xfrm>
          <a:prstGeom prst="rect"/>
        </p:spPr>
      </p:pic>
      <p:pic>
        <p:nvPicPr>
          <p:cNvPr id="2097185" name="@png2x_glass_结束" descr="C:/Users/kingsoft/AppData/Local/Temp/fig2wpp/@png2x_glass_结束.png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6692"/>
            <a:ext cx="12188825" cy="6858000"/>
          </a:xfrm>
          <a:prstGeom prst="rect"/>
        </p:spPr>
      </p:pic>
      <p:pic>
        <p:nvPicPr>
          <p:cNvPr id="2097187" name="@png2x_01_结束" descr="C:/Users/kingsoft/AppData/Local/Temp/fig2wpp/@png2x_01_结束.png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6409690" y="1499235"/>
            <a:ext cx="4580890" cy="4398010"/>
          </a:xfrm>
          <a:prstGeom prst="rect"/>
        </p:spPr>
      </p:pic>
      <p:sp>
        <p:nvSpPr>
          <p:cNvPr id="1048762" name="标题 1"/>
          <p:cNvSpPr>
            <a:spLocks noGrp="1"/>
          </p:cNvSpPr>
          <p:nvPr>
            <p:ph type="ctrTitle"/>
            <p:custDataLst>
              <p:tags r:id="rId9"/>
            </p:custDataLst>
          </p:nvPr>
        </p:nvSpPr>
        <p:spPr>
          <a:xfrm>
            <a:off x="1691640" y="1627505"/>
            <a:ext cx="4965192" cy="1847215"/>
          </a:xfrm>
          <a:noFill/>
        </p:spPr>
        <p:txBody>
          <a:bodyPr anchor="b" wrap="square">
            <a:normAutofit/>
          </a:bodyPr>
          <a:lstStyle>
            <a:lvl1pPr algn="l">
              <a:lnSpc>
                <a:spcPct val="100000"/>
              </a:lnSpc>
              <a:defRPr b="0" sz="5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70" name="文本占位符 23"/>
          <p:cNvSpPr>
            <a:spLocks noGrp="1"/>
          </p:cNvSpPr>
          <p:nvPr>
            <p:ph type="body" sz="quarter" idx="17" hasCustomPrompt="1"/>
            <p:custDataLst>
              <p:tags r:id="rId13"/>
            </p:custDataLst>
          </p:nvPr>
        </p:nvSpPr>
        <p:spPr>
          <a:xfrm>
            <a:off x="1691640" y="3730751"/>
            <a:ext cx="4965192" cy="1499743"/>
          </a:xfrm>
          <a:noFill/>
        </p:spPr>
        <p:txBody>
          <a:bodyPr anchor="t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0" sz="180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1.xml"/><Relationship Id="rId13" Type="http://schemas.openxmlformats.org/officeDocument/2006/relationships/image" Target="../media/image5.png"/><Relationship Id="rId14" Type="http://schemas.openxmlformats.org/officeDocument/2006/relationships/tags" Target="../tags/tag72.xml"/><Relationship Id="rId15" Type="http://schemas.openxmlformats.org/officeDocument/2006/relationships/image" Target="../media/image6.png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ags" Target="../tags/tag77.xml"/><Relationship Id="rId21" Type="http://schemas.openxmlformats.org/officeDocument/2006/relationships/tags" Target="../tags/tag78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792" r:id="rId1"/>
    <p:sldLayoutId id="2147489793" r:id="rId2"/>
    <p:sldLayoutId id="2147489794" r:id="rId3"/>
    <p:sldLayoutId id="2147489795" r:id="rId4"/>
    <p:sldLayoutId id="2147489796" r:id="rId5"/>
    <p:sldLayoutId id="2147489797" r:id="rId6"/>
    <p:sldLayoutId id="2147489798" r:id="rId7"/>
    <p:sldLayoutId id="2147489799" r:id="rId8"/>
    <p:sldLayoutId id="2147489800" r:id="rId9"/>
    <p:sldLayoutId id="2147489801" r:id="rId10"/>
    <p:sldLayoutId id="214748980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png2x_2_正文" descr="C:/Users/kingsoft/AppData/Local/Temp/fig2wpp/@png2x_2_正文.png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9107170" y="4370705"/>
            <a:ext cx="3090545" cy="2486660"/>
          </a:xfrm>
          <a:prstGeom prst="rect"/>
        </p:spPr>
      </p:pic>
      <p:pic>
        <p:nvPicPr>
          <p:cNvPr id="2097155" name="@png2x_1_正文" descr="C:/Users/kingsoft/AppData/Local/Temp/fig2wpp/@png2x_1_正文.png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0" y="4562475"/>
            <a:ext cx="2423160" cy="2294890"/>
          </a:xfrm>
          <a:prstGeom prst="rect"/>
        </p:spPr>
      </p:pic>
      <p:sp>
        <p:nvSpPr>
          <p:cNvPr id="1048652" name="标题占位符 1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1014984" y="420914"/>
            <a:ext cx="10158984" cy="1106134"/>
          </a:xfrm>
          <a:prstGeom prst="rect"/>
          <a:noFill/>
        </p:spPr>
        <p:txBody>
          <a:bodyPr anchor="b" bIns="0" lIns="0" rIns="0" rtlCol="0" tIns="0" vert="horz"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4" name="文本占位符 2"/>
          <p:cNvSpPr>
            <a:spLocks noGrp="1"/>
          </p:cNvSpPr>
          <p:nvPr>
            <p:ph type="body" idx="1"/>
            <p:custDataLst>
              <p:tags r:id="rId17"/>
            </p:custDataLst>
          </p:nvPr>
        </p:nvSpPr>
        <p:spPr>
          <a:xfrm>
            <a:off x="1014984" y="1712686"/>
            <a:ext cx="10158984" cy="4249202"/>
          </a:xfrm>
          <a:prstGeom prst="rect"/>
          <a:noFill/>
        </p:spPr>
        <p:txBody>
          <a:bodyPr anchor="t"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6" name="日期占位符 3"/>
          <p:cNvSpPr>
            <a:spLocks noGrp="1"/>
          </p:cNvSpPr>
          <p:nvPr>
            <p:ph type="dt" sz="half" idx="2"/>
            <p:custDataLst>
              <p:tags r:id="rId18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4"/>
          <p:cNvSpPr>
            <a:spLocks noGrp="1"/>
          </p:cNvSpPr>
          <p:nvPr>
            <p:ph type="ftr" sz="quarter" idx="3"/>
            <p:custDataLst>
              <p:tags r:id="rId19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5"/>
          <p:cNvSpPr>
            <a:spLocks noGrp="1"/>
          </p:cNvSpPr>
          <p:nvPr>
            <p:ph type="sldNum" sz="quarter" idx="4"/>
            <p:custDataLst>
              <p:tags r:id="rId20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829" r:id="rId1"/>
    <p:sldLayoutId id="2147489830" r:id="rId2"/>
    <p:sldLayoutId id="2147489831" r:id="rId3"/>
    <p:sldLayoutId id="2147489832" r:id="rId4"/>
    <p:sldLayoutId id="2147489833" r:id="rId5"/>
    <p:sldLayoutId id="2147489834" r:id="rId6"/>
    <p:sldLayoutId id="2147489835" r:id="rId7"/>
    <p:sldLayoutId id="2147489836" r:id="rId8"/>
    <p:sldLayoutId id="2147489837" r:id="rId9"/>
    <p:sldLayoutId id="2147489838" r:id="rId10"/>
    <p:sldLayoutId id="2147489839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0" sz="3400" kern="1200">
          <a:solidFill>
            <a:schemeClr val="tx2"/>
          </a:solidFill>
          <a:latin typeface="+mj-ea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b="0" sz="2000" kern="1200">
          <a:solidFill>
            <a:schemeClr val="tx2"/>
          </a:solidFill>
          <a:latin typeface="+mn-ea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800" kern="1200">
          <a:solidFill>
            <a:schemeClr val="tx2"/>
          </a:solidFill>
          <a:latin typeface="+mn-ea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600" kern="1200">
          <a:solidFill>
            <a:schemeClr val="tx2"/>
          </a:solidFill>
          <a:latin typeface="+mn-ea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400" kern="1200">
          <a:solidFill>
            <a:schemeClr val="tx2"/>
          </a:solidFill>
          <a:latin typeface="+mn-ea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200" kern="1200">
          <a:solidFill>
            <a:schemeClr val="tx2"/>
          </a:solidFill>
          <a:latin typeface="+mn-ea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slideLayout" Target="../slideLayouts/slideLayout12.xml"/><Relationship Id="rId5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tags" Target="../tags/tag85.xml"/><Relationship Id="rId5" Type="http://schemas.openxmlformats.org/officeDocument/2006/relationships/tags" Target="../tags/tag86.xml"/><Relationship Id="rId6" Type="http://schemas.openxmlformats.org/officeDocument/2006/relationships/tags" Target="../tags/tag87.xml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tags" Target="../tags/tag91.xml"/><Relationship Id="rId11" Type="http://schemas.openxmlformats.org/officeDocument/2006/relationships/tags" Target="../tags/tag92.xml"/><Relationship Id="rId12" Type="http://schemas.openxmlformats.org/officeDocument/2006/relationships/tags" Target="../tags/tag93.xml"/><Relationship Id="rId13" Type="http://schemas.openxmlformats.org/officeDocument/2006/relationships/tags" Target="../tags/tag94.xml"/><Relationship Id="rId14" Type="http://schemas.openxmlformats.org/officeDocument/2006/relationships/tags" Target="../tags/tag95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6.xml"/><Relationship Id="rId2" Type="http://schemas.openxmlformats.org/officeDocument/2006/relationships/tags" Target="../tags/tag97.xml"/><Relationship Id="rId3" Type="http://schemas.openxmlformats.org/officeDocument/2006/relationships/tags" Target="../tags/tag9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tags" Target="../tags/tag113.xml"/><Relationship Id="rId16" Type="http://schemas.openxmlformats.org/officeDocument/2006/relationships/tags" Target="../tags/tag114.xml"/><Relationship Id="rId17" Type="http://schemas.openxmlformats.org/officeDocument/2006/relationships/tags" Target="../tags/tag115.xml"/><Relationship Id="rId18" Type="http://schemas.openxmlformats.org/officeDocument/2006/relationships/tags" Target="../tags/tag116.xml"/><Relationship Id="rId19" Type="http://schemas.openxmlformats.org/officeDocument/2006/relationships/tags" Target="../tags/tag117.xml"/><Relationship Id="rId20" Type="http://schemas.openxmlformats.org/officeDocument/2006/relationships/tags" Target="../tags/tag118.xml"/><Relationship Id="rId21" Type="http://schemas.openxmlformats.org/officeDocument/2006/relationships/tags" Target="../tags/tag119.xml"/><Relationship Id="rId22" Type="http://schemas.openxmlformats.org/officeDocument/2006/relationships/tags" Target="../tags/tag120.xml"/><Relationship Id="rId23" Type="http://schemas.openxmlformats.org/officeDocument/2006/relationships/tags" Target="../tags/tag121.xml"/><Relationship Id="rId24" Type="http://schemas.openxmlformats.org/officeDocument/2006/relationships/tags" Target="../tags/tag122.xml"/><Relationship Id="rId25" Type="http://schemas.openxmlformats.org/officeDocument/2006/relationships/tags" Target="../tags/tag123.xml"/><Relationship Id="rId26" Type="http://schemas.openxmlformats.org/officeDocument/2006/relationships/tags" Target="../tags/tag124.xml"/><Relationship Id="rId27" Type="http://schemas.openxmlformats.org/officeDocument/2006/relationships/tags" Target="../tags/tag125.xml"/><Relationship Id="rId28" Type="http://schemas.openxmlformats.org/officeDocument/2006/relationships/tags" Target="../tags/tag126.xml"/><Relationship Id="rId29" Type="http://schemas.openxmlformats.org/officeDocument/2006/relationships/tags" Target="../tags/tag127.xml"/><Relationship Id="rId30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tags" Target="../tags/tag136.xml"/><Relationship Id="rId10" Type="http://schemas.openxmlformats.org/officeDocument/2006/relationships/tags" Target="../tags/tag137.xml"/><Relationship Id="rId11" Type="http://schemas.openxmlformats.org/officeDocument/2006/relationships/tags" Target="../tags/tag138.xml"/><Relationship Id="rId12" Type="http://schemas.openxmlformats.org/officeDocument/2006/relationships/tags" Target="../tags/tag139.xml"/><Relationship Id="rId13" Type="http://schemas.openxmlformats.org/officeDocument/2006/relationships/tags" Target="../tags/tag140.xml"/><Relationship Id="rId14" Type="http://schemas.openxmlformats.org/officeDocument/2006/relationships/tags" Target="../tags/tag141.xml"/><Relationship Id="rId15" Type="http://schemas.openxmlformats.org/officeDocument/2006/relationships/tags" Target="../tags/tag142.xml"/><Relationship Id="rId16" Type="http://schemas.openxmlformats.org/officeDocument/2006/relationships/tags" Target="../tags/tag143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tags" Target="../tags/tag222.xml"/><Relationship Id="rId10" Type="http://schemas.openxmlformats.org/officeDocument/2006/relationships/tags" Target="../tags/tag223.xml"/><Relationship Id="rId11" Type="http://schemas.openxmlformats.org/officeDocument/2006/relationships/tags" Target="../tags/tag224.xml"/><Relationship Id="rId12" Type="http://schemas.openxmlformats.org/officeDocument/2006/relationships/tags" Target="../tags/tag225.xml"/><Relationship Id="rId13" Type="http://schemas.openxmlformats.org/officeDocument/2006/relationships/tags" Target="../tags/tag226.xml"/><Relationship Id="rId14" Type="http://schemas.openxmlformats.org/officeDocument/2006/relationships/tags" Target="../tags/tag227.xml"/><Relationship Id="rId15" Type="http://schemas.openxmlformats.org/officeDocument/2006/relationships/tags" Target="../tags/tag228.xml"/><Relationship Id="rId16" Type="http://schemas.openxmlformats.org/officeDocument/2006/relationships/tags" Target="../tags/tag229.xml"/><Relationship Id="rId17" Type="http://schemas.openxmlformats.org/officeDocument/2006/relationships/tags" Target="../tags/tag230.xml"/><Relationship Id="rId18" Type="http://schemas.openxmlformats.org/officeDocument/2006/relationships/tags" Target="../tags/tag231.xml"/><Relationship Id="rId1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tags" Target="../tags/tag237.xml"/><Relationship Id="rId7" Type="http://schemas.openxmlformats.org/officeDocument/2006/relationships/tags" Target="../tags/tag238.xml"/><Relationship Id="rId8" Type="http://schemas.openxmlformats.org/officeDocument/2006/relationships/tags" Target="../tags/tag239.xml"/><Relationship Id="rId9" Type="http://schemas.openxmlformats.org/officeDocument/2006/relationships/tags" Target="../tags/tag240.xml"/><Relationship Id="rId10" Type="http://schemas.openxmlformats.org/officeDocument/2006/relationships/tags" Target="../tags/tag241.xml"/><Relationship Id="rId11" Type="http://schemas.openxmlformats.org/officeDocument/2006/relationships/tags" Target="../tags/tag242.xml"/><Relationship Id="rId12" Type="http://schemas.openxmlformats.org/officeDocument/2006/relationships/tags" Target="../tags/tag243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tags" Target="../tags/tag295.xml"/><Relationship Id="rId10" Type="http://schemas.openxmlformats.org/officeDocument/2006/relationships/tags" Target="../tags/tag296.xml"/><Relationship Id="rId11" Type="http://schemas.openxmlformats.org/officeDocument/2006/relationships/tags" Target="../tags/tag297.xml"/><Relationship Id="rId12" Type="http://schemas.openxmlformats.org/officeDocument/2006/relationships/tags" Target="../tags/tag298.xml"/><Relationship Id="rId13" Type="http://schemas.openxmlformats.org/officeDocument/2006/relationships/tags" Target="../tags/tag299.xml"/><Relationship Id="rId14" Type="http://schemas.openxmlformats.org/officeDocument/2006/relationships/tags" Target="../tags/tag300.xml"/><Relationship Id="rId15" Type="http://schemas.openxmlformats.org/officeDocument/2006/relationships/tags" Target="../tags/tag301.xml"/><Relationship Id="rId16" Type="http://schemas.openxmlformats.org/officeDocument/2006/relationships/tags" Target="../tags/tag302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tags" Target="../tags/tag311.xml"/><Relationship Id="rId10" Type="http://schemas.openxmlformats.org/officeDocument/2006/relationships/tags" Target="../tags/tag312.xml"/><Relationship Id="rId11" Type="http://schemas.openxmlformats.org/officeDocument/2006/relationships/tags" Target="../tags/tag313.xml"/><Relationship Id="rId12" Type="http://schemas.openxmlformats.org/officeDocument/2006/relationships/tags" Target="../tags/tag314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tags" Target="../tags/tag329.xml"/><Relationship Id="rId13" Type="http://schemas.openxmlformats.org/officeDocument/2006/relationships/tags" Target="../tags/tag330.xml"/><Relationship Id="rId14" Type="http://schemas.openxmlformats.org/officeDocument/2006/relationships/tags" Target="../tags/tag331.xml"/><Relationship Id="rId15" Type="http://schemas.openxmlformats.org/officeDocument/2006/relationships/tags" Target="../tags/tag332.xml"/><Relationship Id="rId16" Type="http://schemas.openxmlformats.org/officeDocument/2006/relationships/tags" Target="../tags/tag333.xml"/><Relationship Id="rId17" Type="http://schemas.openxmlformats.org/officeDocument/2006/relationships/tags" Target="../tags/tag334.xml"/><Relationship Id="rId18" Type="http://schemas.openxmlformats.org/officeDocument/2006/relationships/tags" Target="../tags/tag335.xml"/><Relationship Id="rId19" Type="http://schemas.openxmlformats.org/officeDocument/2006/relationships/tags" Target="../tags/tag336.xml"/><Relationship Id="rId20" Type="http://schemas.openxmlformats.org/officeDocument/2006/relationships/tags" Target="../tags/tag337.xml"/><Relationship Id="rId21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tags" Target="../tags/tag341.xml"/><Relationship Id="rId5" Type="http://schemas.openxmlformats.org/officeDocument/2006/relationships/tags" Target="../tags/tag342.xml"/><Relationship Id="rId6" Type="http://schemas.openxmlformats.org/officeDocument/2006/relationships/tags" Target="../tags/tag343.xml"/><Relationship Id="rId7" Type="http://schemas.openxmlformats.org/officeDocument/2006/relationships/tags" Target="../tags/tag344.xml"/><Relationship Id="rId8" Type="http://schemas.openxmlformats.org/officeDocument/2006/relationships/tags" Target="../tags/tag345.xml"/><Relationship Id="rId9" Type="http://schemas.openxmlformats.org/officeDocument/2006/relationships/tags" Target="../tags/tag346.xml"/><Relationship Id="rId10" Type="http://schemas.openxmlformats.org/officeDocument/2006/relationships/tags" Target="../tags/tag347.xml"/><Relationship Id="rId11" Type="http://schemas.openxmlformats.org/officeDocument/2006/relationships/tags" Target="../tags/tag348.xml"/><Relationship Id="rId12" Type="http://schemas.openxmlformats.org/officeDocument/2006/relationships/tags" Target="../tags/tag349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tags" Target="../tags/tag353.xml"/><Relationship Id="rId5" Type="http://schemas.openxmlformats.org/officeDocument/2006/relationships/tags" Target="../tags/tag354.xml"/><Relationship Id="rId6" Type="http://schemas.openxmlformats.org/officeDocument/2006/relationships/tags" Target="../tags/tag355.xml"/><Relationship Id="rId7" Type="http://schemas.openxmlformats.org/officeDocument/2006/relationships/tags" Target="../tags/tag356.xml"/><Relationship Id="rId8" Type="http://schemas.openxmlformats.org/officeDocument/2006/relationships/tags" Target="../tags/tag357.xml"/><Relationship Id="rId9" Type="http://schemas.openxmlformats.org/officeDocument/2006/relationships/tags" Target="../tags/tag358.xml"/><Relationship Id="rId10" Type="http://schemas.openxmlformats.org/officeDocument/2006/relationships/tags" Target="../tags/tag359.xml"/><Relationship Id="rId11" Type="http://schemas.openxmlformats.org/officeDocument/2006/relationships/tags" Target="../tags/tag360.xml"/><Relationship Id="rId12" Type="http://schemas.openxmlformats.org/officeDocument/2006/relationships/tags" Target="../tags/tag361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tags" Target="../tags/tag365.xml"/><Relationship Id="rId5" Type="http://schemas.openxmlformats.org/officeDocument/2006/relationships/tags" Target="../tags/tag366.xml"/><Relationship Id="rId6" Type="http://schemas.openxmlformats.org/officeDocument/2006/relationships/tags" Target="../tags/tag367.xml"/><Relationship Id="rId7" Type="http://schemas.openxmlformats.org/officeDocument/2006/relationships/tags" Target="../tags/tag368.xml"/><Relationship Id="rId8" Type="http://schemas.openxmlformats.org/officeDocument/2006/relationships/tags" Target="../tags/tag369.xml"/><Relationship Id="rId9" Type="http://schemas.openxmlformats.org/officeDocument/2006/relationships/tags" Target="../tags/tag370.xml"/><Relationship Id="rId10" Type="http://schemas.openxmlformats.org/officeDocument/2006/relationships/tags" Target="../tags/tag371.xml"/><Relationship Id="rId11" Type="http://schemas.openxmlformats.org/officeDocument/2006/relationships/tags" Target="../tags/tag372.xml"/><Relationship Id="rId12" Type="http://schemas.openxmlformats.org/officeDocument/2006/relationships/tags" Target="../tags/tag373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74.xml"/><Relationship Id="rId2" Type="http://schemas.openxmlformats.org/officeDocument/2006/relationships/tags" Target="../tags/tag375.xml"/><Relationship Id="rId3" Type="http://schemas.openxmlformats.org/officeDocument/2006/relationships/tags" Target="../tags/tag376.xml"/><Relationship Id="rId4" Type="http://schemas.openxmlformats.org/officeDocument/2006/relationships/slideLayout" Target="../slideLayouts/slideLayout15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77.xml"/><Relationship Id="rId2" Type="http://schemas.openxmlformats.org/officeDocument/2006/relationships/tags" Target="../tags/tag378.xml"/><Relationship Id="rId3" Type="http://schemas.openxmlformats.org/officeDocument/2006/relationships/tags" Target="../tags/tag379.xml"/><Relationship Id="rId4" Type="http://schemas.openxmlformats.org/officeDocument/2006/relationships/tags" Target="../tags/tag380.xml"/><Relationship Id="rId5" Type="http://schemas.openxmlformats.org/officeDocument/2006/relationships/tags" Target="../tags/tag381.xml"/><Relationship Id="rId6" Type="http://schemas.openxmlformats.org/officeDocument/2006/relationships/tags" Target="../tags/tag382.xml"/><Relationship Id="rId7" Type="http://schemas.openxmlformats.org/officeDocument/2006/relationships/tags" Target="../tags/tag383.xml"/><Relationship Id="rId8" Type="http://schemas.openxmlformats.org/officeDocument/2006/relationships/tags" Target="../tags/tag384.xml"/><Relationship Id="rId9" Type="http://schemas.openxmlformats.org/officeDocument/2006/relationships/tags" Target="../tags/tag385.xml"/><Relationship Id="rId10" Type="http://schemas.openxmlformats.org/officeDocument/2006/relationships/tags" Target="../tags/tag386.xml"/><Relationship Id="rId11" Type="http://schemas.openxmlformats.org/officeDocument/2006/relationships/tags" Target="../tags/tag387.xml"/><Relationship Id="rId12" Type="http://schemas.openxmlformats.org/officeDocument/2006/relationships/tags" Target="../tags/tag388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389.xml"/><Relationship Id="rId2" Type="http://schemas.openxmlformats.org/officeDocument/2006/relationships/tags" Target="../tags/tag390.xml"/><Relationship Id="rId3" Type="http://schemas.openxmlformats.org/officeDocument/2006/relationships/tags" Target="../tags/tag391.xml"/><Relationship Id="rId4" Type="http://schemas.openxmlformats.org/officeDocument/2006/relationships/tags" Target="../tags/tag392.xml"/><Relationship Id="rId5" Type="http://schemas.openxmlformats.org/officeDocument/2006/relationships/tags" Target="../tags/tag393.xml"/><Relationship Id="rId6" Type="http://schemas.openxmlformats.org/officeDocument/2006/relationships/tags" Target="../tags/tag394.xml"/><Relationship Id="rId7" Type="http://schemas.openxmlformats.org/officeDocument/2006/relationships/tags" Target="../tags/tag395.xml"/><Relationship Id="rId8" Type="http://schemas.openxmlformats.org/officeDocument/2006/relationships/tags" Target="../tags/tag396.xml"/><Relationship Id="rId9" Type="http://schemas.openxmlformats.org/officeDocument/2006/relationships/tags" Target="../tags/tag397.xml"/><Relationship Id="rId10" Type="http://schemas.openxmlformats.org/officeDocument/2006/relationships/tags" Target="../tags/tag398.xml"/><Relationship Id="rId11" Type="http://schemas.openxmlformats.org/officeDocument/2006/relationships/tags" Target="../tags/tag399.xml"/><Relationship Id="rId12" Type="http://schemas.openxmlformats.org/officeDocument/2006/relationships/tags" Target="../tags/tag400.xml"/><Relationship Id="rId13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01.xml"/><Relationship Id="rId2" Type="http://schemas.openxmlformats.org/officeDocument/2006/relationships/tags" Target="../tags/tag402.xml"/><Relationship Id="rId3" Type="http://schemas.openxmlformats.org/officeDocument/2006/relationships/tags" Target="../tags/tag403.xml"/><Relationship Id="rId4" Type="http://schemas.openxmlformats.org/officeDocument/2006/relationships/tags" Target="../tags/tag404.xml"/><Relationship Id="rId5" Type="http://schemas.openxmlformats.org/officeDocument/2006/relationships/slideLayout" Target="../slideLayouts/slideLayout1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tags" Target="../tags/tag405.xml"/><Relationship Id="rId2" Type="http://schemas.openxmlformats.org/officeDocument/2006/relationships/tags" Target="../tags/tag406.xml"/><Relationship Id="rId3" Type="http://schemas.openxmlformats.org/officeDocument/2006/relationships/tags" Target="../tags/tag40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6044184" y="1553029"/>
            <a:ext cx="5084064" cy="2525195"/>
          </a:xfrm>
          <a:noFill/>
        </p:spPr>
        <p:txBody>
          <a:bodyPr anchor="b" wrap="square">
            <a:normAutofit fontScale="91852"/>
          </a:bodyPr>
          <a:p>
            <a:r>
              <a:rPr altLang="en-US" dirty="0" lang="zh-CN"/>
              <a:t>2024年物流行业智慧仓储管理方案</a:t>
            </a:r>
            <a:endParaRPr altLang="en-US" dirty="0" lang="zh-CN"/>
          </a:p>
        </p:txBody>
      </p:sp>
      <p:sp>
        <p:nvSpPr>
          <p:cNvPr id="104865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6044184" y="4334256"/>
            <a:ext cx="5084064" cy="1152144"/>
          </a:xfrm>
          <a:noFill/>
        </p:spPr>
        <p:txBody>
          <a:bodyPr anchor="t" wrap="square">
            <a:normAutofit/>
          </a:bodyPr>
          <a:p>
            <a:r>
              <a:rPr altLang="en-US" dirty="0" lang="zh-CN"/>
              <a:t>汇报人：XX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92224" y="1103087"/>
            <a:ext cx="7516368" cy="1047188"/>
          </a:xfrm>
          <a:noFill/>
        </p:spPr>
        <p:txBody>
          <a:bodyPr anchor="ctr" wrap="square">
            <a:normAutofit/>
          </a:bodyPr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84" name="序号"/>
          <p:cNvSpPr txBox="1"/>
          <p:nvPr>
            <p:custDataLst>
              <p:tags r:id="rId2"/>
            </p:custDataLst>
          </p:nvPr>
        </p:nvSpPr>
        <p:spPr>
          <a:xfrm>
            <a:off x="1813562" y="3421071"/>
            <a:ext cx="905256" cy="11922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dirty="0" sz="4000" lang="en-US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03</a:t>
            </a:r>
            <a:endParaRPr dirty="0" sz="4000" lang="en-US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3"/>
            </p:custDataLst>
          </p:nvPr>
        </p:nvSpPr>
        <p:spPr>
          <a:xfrm>
            <a:off x="2709674" y="3421071"/>
            <a:ext cx="3172968" cy="119226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n-ea"/>
              </a:rPr>
              <a:t>智慧仓储管理方案实施步骤</a:t>
            </a:r>
            <a:endParaRPr altLang="en-US" dirty="0" sz="2400" lang="zh-CN" spc="30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048788" name="序号"/>
          <p:cNvSpPr txBox="1"/>
          <p:nvPr>
            <p:custDataLst>
              <p:tags r:id="rId4"/>
            </p:custDataLst>
          </p:nvPr>
        </p:nvSpPr>
        <p:spPr>
          <a:xfrm>
            <a:off x="6309358" y="2253688"/>
            <a:ext cx="905256" cy="11922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dirty="0" sz="4000" lang="en-US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02</a:t>
            </a:r>
            <a:endParaRPr dirty="0" sz="4000" lang="en-US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5"/>
            </p:custDataLst>
          </p:nvPr>
        </p:nvSpPr>
        <p:spPr>
          <a:xfrm>
            <a:off x="7205470" y="2253688"/>
            <a:ext cx="3172968" cy="119226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n-ea"/>
              </a:rPr>
              <a:t>智慧仓储管理系统介绍</a:t>
            </a:r>
            <a:endParaRPr altLang="en-US" dirty="0" sz="2400" lang="zh-CN" spc="30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048792" name="序号"/>
          <p:cNvSpPr txBox="1"/>
          <p:nvPr>
            <p:custDataLst>
              <p:tags r:id="rId6"/>
            </p:custDataLst>
          </p:nvPr>
        </p:nvSpPr>
        <p:spPr>
          <a:xfrm>
            <a:off x="1813562" y="2257715"/>
            <a:ext cx="905256" cy="11922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sz="4000" lang="en-US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01</a:t>
            </a:r>
            <a:endParaRPr sz="4000" lang="en-US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7"/>
            </p:custDataLst>
          </p:nvPr>
        </p:nvSpPr>
        <p:spPr>
          <a:xfrm>
            <a:off x="2709674" y="2257715"/>
            <a:ext cx="3172968" cy="119226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n-ea"/>
              </a:rPr>
              <a:t>智慧仓储管理方案背景</a:t>
            </a:r>
            <a:endParaRPr altLang="en-US" dirty="0" sz="2400" lang="zh-CN" spc="30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048796" name="序号"/>
          <p:cNvSpPr txBox="1"/>
          <p:nvPr>
            <p:custDataLst>
              <p:tags r:id="rId8"/>
            </p:custDataLst>
          </p:nvPr>
        </p:nvSpPr>
        <p:spPr>
          <a:xfrm>
            <a:off x="6309358" y="3419057"/>
            <a:ext cx="905256" cy="11922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dirty="0" sz="4000" lang="en-US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04</a:t>
            </a:r>
            <a:endParaRPr dirty="0" sz="4000" lang="en-US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9"/>
            </p:custDataLst>
          </p:nvPr>
        </p:nvSpPr>
        <p:spPr>
          <a:xfrm>
            <a:off x="7205470" y="3419057"/>
            <a:ext cx="3172968" cy="119226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n-ea"/>
              </a:rPr>
              <a:t>智慧仓储管理方案实施效果评估</a:t>
            </a:r>
            <a:endParaRPr altLang="en-US" dirty="0" sz="2400" lang="zh-CN" spc="30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048800" name="序号"/>
          <p:cNvSpPr txBox="1"/>
          <p:nvPr>
            <p:custDataLst>
              <p:tags r:id="rId10"/>
            </p:custDataLst>
          </p:nvPr>
        </p:nvSpPr>
        <p:spPr>
          <a:xfrm>
            <a:off x="1813562" y="4584427"/>
            <a:ext cx="905256" cy="11922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dirty="0" sz="4000" lang="en-US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05</a:t>
            </a:r>
            <a:endParaRPr dirty="0" sz="4000" lang="en-US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1"/>
            </p:custDataLst>
          </p:nvPr>
        </p:nvSpPr>
        <p:spPr>
          <a:xfrm>
            <a:off x="2709674" y="4584427"/>
            <a:ext cx="3172968" cy="119226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n-ea"/>
              </a:rPr>
              <a:t>智慧仓储管理方案实施案例分析</a:t>
            </a:r>
            <a:endParaRPr altLang="en-US" dirty="0" sz="2400" lang="zh-CN" spc="30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048804" name="序号"/>
          <p:cNvSpPr txBox="1"/>
          <p:nvPr>
            <p:custDataLst>
              <p:tags r:id="rId12"/>
            </p:custDataLst>
          </p:nvPr>
        </p:nvSpPr>
        <p:spPr>
          <a:xfrm>
            <a:off x="6323872" y="4584426"/>
            <a:ext cx="905256" cy="11922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dirty="0" sz="4000" lang="en-US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06</a:t>
            </a:r>
            <a:endParaRPr dirty="0" sz="4000" lang="en-US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06" name="项标题"/>
          <p:cNvSpPr txBox="1"/>
          <p:nvPr>
            <p:custDataLst>
              <p:tags r:id="rId13"/>
            </p:custDataLst>
          </p:nvPr>
        </p:nvSpPr>
        <p:spPr>
          <a:xfrm>
            <a:off x="7219984" y="4584426"/>
            <a:ext cx="3172968" cy="119226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n-ea"/>
              </a:rPr>
              <a:t>未来智慧仓储管理方案展望</a:t>
            </a:r>
            <a:endParaRPr altLang="en-US" dirty="0" sz="2400" lang="zh-CN" spc="300">
              <a:solidFill>
                <a:schemeClr val="tx2"/>
              </a:solidFill>
              <a:latin typeface="+mn-ea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49824" y="3685032"/>
            <a:ext cx="6263640" cy="1399032"/>
          </a:xfrm>
          <a:noFill/>
        </p:spPr>
        <p:txBody>
          <a:bodyPr anchor="t" wrap="square">
            <a:normAutofit/>
          </a:bodyPr>
          <a:p>
            <a:r>
              <a:rPr altLang="en-US" dirty="0" lang="zh-CN"/>
              <a:t>智慧仓储管理方案背景</a:t>
            </a:r>
            <a:endParaRPr altLang="en-US" dirty="0" lang="zh-CN"/>
          </a:p>
        </p:txBody>
      </p:sp>
      <p:sp>
        <p:nvSpPr>
          <p:cNvPr id="104883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458968" y="1843314"/>
            <a:ext cx="6254496" cy="1585686"/>
          </a:xfrm>
          <a:noFill/>
        </p:spPr>
        <p:txBody>
          <a:bodyPr anchor="b" wrap="square">
            <a:normAutofit fontScale="94595" lnSpcReduction="20000"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物流行业的发展趋势</a:t>
            </a:r>
            <a:endParaRPr altLang="en-US" lang="zh-CN"/>
          </a:p>
        </p:txBody>
      </p:sp>
      <p:sp>
        <p:nvSpPr>
          <p:cNvPr id="1048874" name="椭圆 262"/>
          <p:cNvSpPr/>
          <p:nvPr>
            <p:custDataLst>
              <p:tags r:id="rId1"/>
            </p:custDataLst>
          </p:nvPr>
        </p:nvSpPr>
        <p:spPr>
          <a:xfrm>
            <a:off x="2687367" y="4070924"/>
            <a:ext cx="6813746" cy="178263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76" name="椭圆 263"/>
          <p:cNvSpPr/>
          <p:nvPr>
            <p:custDataLst>
              <p:tags r:id="rId2"/>
            </p:custDataLst>
          </p:nvPr>
        </p:nvSpPr>
        <p:spPr>
          <a:xfrm>
            <a:off x="3476649" y="4145373"/>
            <a:ext cx="5166079" cy="153086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78" name="椭圆 264"/>
          <p:cNvSpPr/>
          <p:nvPr>
            <p:custDataLst>
              <p:tags r:id="rId3"/>
            </p:custDataLst>
          </p:nvPr>
        </p:nvSpPr>
        <p:spPr>
          <a:xfrm>
            <a:off x="4215693" y="4364484"/>
            <a:ext cx="3687157" cy="109261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80" name="椭圆 265"/>
          <p:cNvSpPr/>
          <p:nvPr>
            <p:custDataLst>
              <p:tags r:id="rId4"/>
            </p:custDataLst>
          </p:nvPr>
        </p:nvSpPr>
        <p:spPr>
          <a:xfrm>
            <a:off x="4840340" y="4549699"/>
            <a:ext cx="2437632" cy="72234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82" name="椭圆 266"/>
          <p:cNvSpPr/>
          <p:nvPr>
            <p:custDataLst>
              <p:tags r:id="rId5"/>
            </p:custDataLst>
          </p:nvPr>
        </p:nvSpPr>
        <p:spPr>
          <a:xfrm>
            <a:off x="5480724" y="4739151"/>
            <a:ext cx="1402138" cy="415495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109245" y="4670149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884" name="椭圆 268"/>
          <p:cNvSpPr/>
          <p:nvPr>
            <p:custDataLst>
              <p:tags r:id="rId7"/>
            </p:custDataLst>
          </p:nvPr>
        </p:nvSpPr>
        <p:spPr>
          <a:xfrm flipV="1">
            <a:off x="3024507" y="4497645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86" name="椭圆 269"/>
          <p:cNvSpPr/>
          <p:nvPr>
            <p:custDataLst>
              <p:tags r:id="rId8"/>
            </p:custDataLst>
          </p:nvPr>
        </p:nvSpPr>
        <p:spPr>
          <a:xfrm flipV="1">
            <a:off x="3063244" y="4536988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88" name="椭圆 270"/>
          <p:cNvSpPr/>
          <p:nvPr>
            <p:custDataLst>
              <p:tags r:id="rId9"/>
            </p:custDataLst>
          </p:nvPr>
        </p:nvSpPr>
        <p:spPr>
          <a:xfrm flipV="1">
            <a:off x="7663356" y="3743469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12384" y="3849998"/>
            <a:ext cx="0" cy="178263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890" name="椭圆 272"/>
          <p:cNvSpPr/>
          <p:nvPr>
            <p:custDataLst>
              <p:tags r:id="rId11"/>
            </p:custDataLst>
          </p:nvPr>
        </p:nvSpPr>
        <p:spPr>
          <a:xfrm flipV="1">
            <a:off x="4165455" y="3627255"/>
            <a:ext cx="358997" cy="35898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344012" y="4015844"/>
            <a:ext cx="0" cy="94193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55657" y="3726521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892" name="椭圆 275"/>
          <p:cNvSpPr/>
          <p:nvPr>
            <p:custDataLst>
              <p:tags r:id="rId14"/>
            </p:custDataLst>
          </p:nvPr>
        </p:nvSpPr>
        <p:spPr>
          <a:xfrm flipV="1">
            <a:off x="6970918" y="3554017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94" name="椭圆 276"/>
          <p:cNvSpPr/>
          <p:nvPr>
            <p:custDataLst>
              <p:tags r:id="rId15"/>
            </p:custDataLst>
          </p:nvPr>
        </p:nvSpPr>
        <p:spPr>
          <a:xfrm flipV="1">
            <a:off x="7009656" y="3593360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96" name="椭圆 277"/>
          <p:cNvSpPr/>
          <p:nvPr>
            <p:custDataLst>
              <p:tags r:id="rId16"/>
            </p:custDataLst>
          </p:nvPr>
        </p:nvSpPr>
        <p:spPr>
          <a:xfrm flipV="1">
            <a:off x="3932423" y="4351168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81451" y="4457697"/>
            <a:ext cx="0" cy="10307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898" name="椭圆 279"/>
          <p:cNvSpPr/>
          <p:nvPr>
            <p:custDataLst>
              <p:tags r:id="rId18"/>
            </p:custDataLst>
          </p:nvPr>
        </p:nvSpPr>
        <p:spPr>
          <a:xfrm flipV="1">
            <a:off x="8350952" y="4569673"/>
            <a:ext cx="244537" cy="24452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472007" y="4840838"/>
            <a:ext cx="0" cy="3824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00" name="椭圆 281"/>
          <p:cNvSpPr/>
          <p:nvPr>
            <p:custDataLst>
              <p:tags r:id="rId20"/>
            </p:custDataLst>
          </p:nvPr>
        </p:nvSpPr>
        <p:spPr>
          <a:xfrm flipV="1">
            <a:off x="5035240" y="4858391"/>
            <a:ext cx="302904" cy="30289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84138" y="5209452"/>
            <a:ext cx="0" cy="6691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02" name="图形 15"/>
          <p:cNvSpPr/>
          <p:nvPr>
            <p:custDataLst>
              <p:tags r:id="rId22"/>
            </p:custDataLst>
          </p:nvPr>
        </p:nvSpPr>
        <p:spPr>
          <a:xfrm>
            <a:off x="5097583" y="4923155"/>
            <a:ext cx="173201" cy="168767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04" name="图形 19"/>
          <p:cNvSpPr/>
          <p:nvPr>
            <p:custDataLst>
              <p:tags r:id="rId23"/>
            </p:custDataLst>
          </p:nvPr>
        </p:nvSpPr>
        <p:spPr>
          <a:xfrm>
            <a:off x="8413901" y="4638070"/>
            <a:ext cx="118617" cy="106816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06" name="图形 27"/>
          <p:cNvSpPr/>
          <p:nvPr>
            <p:custDataLst>
              <p:tags r:id="rId24"/>
            </p:custDataLst>
          </p:nvPr>
        </p:nvSpPr>
        <p:spPr>
          <a:xfrm>
            <a:off x="4261089" y="3742258"/>
            <a:ext cx="167743" cy="129013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08" name="任意多边形: 形状 286"/>
          <p:cNvSpPr/>
          <p:nvPr>
            <p:custDataLst>
              <p:tags r:id="rId25"/>
            </p:custDataLst>
          </p:nvPr>
        </p:nvSpPr>
        <p:spPr>
          <a:xfrm>
            <a:off x="5472250" y="3695047"/>
            <a:ext cx="1243945" cy="124395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10" name="正文"/>
          <p:cNvSpPr txBox="1"/>
          <p:nvPr>
            <p:custDataLst>
              <p:tags r:id="rId26"/>
            </p:custDataLst>
          </p:nvPr>
        </p:nvSpPr>
        <p:spPr>
          <a:xfrm>
            <a:off x="1014984" y="3762232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数字化转型：物流企业通过数字化技术提高效率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正文"/>
          <p:cNvSpPr txBox="1"/>
          <p:nvPr>
            <p:custDataLst>
              <p:tags r:id="rId27"/>
            </p:custDataLst>
          </p:nvPr>
        </p:nvSpPr>
        <p:spPr>
          <a:xfrm>
            <a:off x="9175340" y="3762232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全球化布局：加强国际合作，实现全球物流网络互联互通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4" name="正文"/>
          <p:cNvSpPr txBox="1"/>
          <p:nvPr>
            <p:custDataLst>
              <p:tags r:id="rId28"/>
            </p:custDataLst>
          </p:nvPr>
        </p:nvSpPr>
        <p:spPr>
          <a:xfrm>
            <a:off x="6993314" y="1795685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绿色环保：推动可持续发展，降低碳排放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6" name="正文"/>
          <p:cNvSpPr txBox="1"/>
          <p:nvPr>
            <p:custDataLst>
              <p:tags r:id="rId29"/>
            </p:custDataLst>
          </p:nvPr>
        </p:nvSpPr>
        <p:spPr>
          <a:xfrm>
            <a:off x="3197011" y="1795685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智能化升级：应用人工智能、物联网等技术提升仓储管理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传统仓储管理的挑战</a:t>
            </a:r>
            <a:endParaRPr altLang="en-US" lang="zh-CN"/>
          </a:p>
        </p:txBody>
      </p:sp>
      <p:sp>
        <p:nvSpPr>
          <p:cNvPr id="1048952" name="对角圆角矩形 15"/>
          <p:cNvSpPr/>
          <p:nvPr>
            <p:custDataLst>
              <p:tags r:id="rId1"/>
            </p:custDataLst>
          </p:nvPr>
        </p:nvSpPr>
        <p:spPr>
          <a:xfrm>
            <a:off x="1993288" y="4126403"/>
            <a:ext cx="8202510" cy="69135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4" name="对角圆角矩形 16"/>
          <p:cNvSpPr/>
          <p:nvPr>
            <p:custDataLst>
              <p:tags r:id="rId2"/>
            </p:custDataLst>
          </p:nvPr>
        </p:nvSpPr>
        <p:spPr>
          <a:xfrm>
            <a:off x="1993288" y="4000851"/>
            <a:ext cx="499219" cy="47636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6" name="直角三角形 17"/>
          <p:cNvSpPr/>
          <p:nvPr>
            <p:custDataLst>
              <p:tags r:id="rId3"/>
            </p:custDataLst>
          </p:nvPr>
        </p:nvSpPr>
        <p:spPr>
          <a:xfrm>
            <a:off x="2492618" y="4001427"/>
            <a:ext cx="75215" cy="12535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8" name="文本框 27"/>
          <p:cNvSpPr txBox="1"/>
          <p:nvPr>
            <p:custDataLst>
              <p:tags r:id="rId4"/>
            </p:custDataLst>
          </p:nvPr>
        </p:nvSpPr>
        <p:spPr>
          <a:xfrm>
            <a:off x="2524870" y="4136194"/>
            <a:ext cx="7411205" cy="67944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库存管理不精确：人工盘点和记录容易出错，导致库存不准确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0" name="对角圆角矩形 52"/>
          <p:cNvSpPr/>
          <p:nvPr>
            <p:custDataLst>
              <p:tags r:id="rId5"/>
            </p:custDataLst>
          </p:nvPr>
        </p:nvSpPr>
        <p:spPr>
          <a:xfrm>
            <a:off x="1993288" y="1838814"/>
            <a:ext cx="8202510" cy="69135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2" name="对角圆角矩形 53"/>
          <p:cNvSpPr/>
          <p:nvPr>
            <p:custDataLst>
              <p:tags r:id="rId6"/>
            </p:custDataLst>
          </p:nvPr>
        </p:nvSpPr>
        <p:spPr>
          <a:xfrm>
            <a:off x="1993288" y="1712686"/>
            <a:ext cx="499219" cy="47636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4" name="直角三角形 54"/>
          <p:cNvSpPr/>
          <p:nvPr>
            <p:custDataLst>
              <p:tags r:id="rId7"/>
            </p:custDataLst>
          </p:nvPr>
        </p:nvSpPr>
        <p:spPr>
          <a:xfrm>
            <a:off x="2492618" y="1713262"/>
            <a:ext cx="75215" cy="12535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6" name="文本框 56"/>
          <p:cNvSpPr txBox="1"/>
          <p:nvPr>
            <p:custDataLst>
              <p:tags r:id="rId8"/>
            </p:custDataLst>
          </p:nvPr>
        </p:nvSpPr>
        <p:spPr>
          <a:xfrm>
            <a:off x="2524870" y="1841694"/>
            <a:ext cx="7411205" cy="67944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人力成本高：传统仓储管理依赖大量人力，成本难以降低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8" name="对角圆角矩形 5"/>
          <p:cNvSpPr/>
          <p:nvPr>
            <p:custDataLst>
              <p:tags r:id="rId9"/>
            </p:custDataLst>
          </p:nvPr>
        </p:nvSpPr>
        <p:spPr>
          <a:xfrm>
            <a:off x="1993288" y="2982609"/>
            <a:ext cx="8202510" cy="69135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0" name="对角圆角矩形 6"/>
          <p:cNvSpPr/>
          <p:nvPr>
            <p:custDataLst>
              <p:tags r:id="rId10"/>
            </p:custDataLst>
          </p:nvPr>
        </p:nvSpPr>
        <p:spPr>
          <a:xfrm>
            <a:off x="1993288" y="2856480"/>
            <a:ext cx="499219" cy="47636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2" name="直角三角形 7"/>
          <p:cNvSpPr/>
          <p:nvPr>
            <p:custDataLst>
              <p:tags r:id="rId11"/>
            </p:custDataLst>
          </p:nvPr>
        </p:nvSpPr>
        <p:spPr>
          <a:xfrm>
            <a:off x="2492618" y="2857632"/>
            <a:ext cx="75215" cy="12535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4" name="文本框 8"/>
          <p:cNvSpPr txBox="1"/>
          <p:nvPr>
            <p:custDataLst>
              <p:tags r:id="rId12"/>
            </p:custDataLst>
          </p:nvPr>
        </p:nvSpPr>
        <p:spPr>
          <a:xfrm>
            <a:off x="2524870" y="2992400"/>
            <a:ext cx="7411205" cy="67944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效率低下：人工操作易出错，且处理速度慢，影响物流效率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对角圆角矩形 9"/>
          <p:cNvSpPr/>
          <p:nvPr>
            <p:custDataLst>
              <p:tags r:id="rId13"/>
            </p:custDataLst>
          </p:nvPr>
        </p:nvSpPr>
        <p:spPr>
          <a:xfrm>
            <a:off x="1993288" y="5270773"/>
            <a:ext cx="8202510" cy="69135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8" name="对角圆角矩形 10"/>
          <p:cNvSpPr/>
          <p:nvPr>
            <p:custDataLst>
              <p:tags r:id="rId14"/>
            </p:custDataLst>
          </p:nvPr>
        </p:nvSpPr>
        <p:spPr>
          <a:xfrm>
            <a:off x="1993288" y="5144645"/>
            <a:ext cx="499219" cy="47636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0" name="直角三角形 11"/>
          <p:cNvSpPr/>
          <p:nvPr>
            <p:custDataLst>
              <p:tags r:id="rId15"/>
            </p:custDataLst>
          </p:nvPr>
        </p:nvSpPr>
        <p:spPr>
          <a:xfrm>
            <a:off x="2492618" y="5145221"/>
            <a:ext cx="75215" cy="125358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2" name="文本框 12"/>
          <p:cNvSpPr txBox="1"/>
          <p:nvPr>
            <p:custDataLst>
              <p:tags r:id="rId16"/>
            </p:custDataLst>
          </p:nvPr>
        </p:nvSpPr>
        <p:spPr>
          <a:xfrm>
            <a:off x="2524870" y="5279988"/>
            <a:ext cx="7411205" cy="679444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缺乏信息化：传统仓储管理缺乏信息化手段，信息不透明，难以实现精细化管理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智慧仓储管理的优势</a:t>
            </a:r>
            <a:endParaRPr altLang="en-US" lang="zh-CN"/>
          </a:p>
        </p:txBody>
      </p:sp>
      <p:sp>
        <p:nvSpPr>
          <p:cNvPr id="1049018" name="圆角矩形 26"/>
          <p:cNvSpPr/>
          <p:nvPr>
            <p:custDataLst>
              <p:tags r:id="rId1"/>
            </p:custDataLst>
          </p:nvPr>
        </p:nvSpPr>
        <p:spPr>
          <a:xfrm>
            <a:off x="1014984" y="1984316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20" name="圆角矩形 28"/>
          <p:cNvSpPr/>
          <p:nvPr>
            <p:custDataLst>
              <p:tags r:id="rId2"/>
            </p:custDataLst>
          </p:nvPr>
        </p:nvSpPr>
        <p:spPr>
          <a:xfrm>
            <a:off x="1017337" y="1984316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22" name="文本框 31"/>
          <p:cNvSpPr txBox="1"/>
          <p:nvPr>
            <p:custDataLst>
              <p:tags r:id="rId3"/>
            </p:custDataLst>
          </p:nvPr>
        </p:nvSpPr>
        <p:spPr>
          <a:xfrm>
            <a:off x="1158516" y="2374323"/>
            <a:ext cx="2114279" cy="3153660"/>
          </a:xfrm>
          <a:prstGeom prst="rect"/>
          <a:noFill/>
        </p:spPr>
        <p:txBody>
          <a:bodyPr anchor="t" anchorCtr="0" rtlCol="0" wrap="square">
            <a:normAutofit fontScale="95000" lnSpcReduction="10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提高仓储效率：通过智能化管理，实现快速、准确的货物进出库和库存盘点，减少人工操作和等待时间。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圆角矩形 29"/>
          <p:cNvSpPr/>
          <p:nvPr>
            <p:custDataLst>
              <p:tags r:id="rId4"/>
            </p:custDataLst>
          </p:nvPr>
        </p:nvSpPr>
        <p:spPr>
          <a:xfrm>
            <a:off x="3600907" y="1984316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26" name="圆角矩形 32"/>
          <p:cNvSpPr/>
          <p:nvPr>
            <p:custDataLst>
              <p:tags r:id="rId5"/>
            </p:custDataLst>
          </p:nvPr>
        </p:nvSpPr>
        <p:spPr>
          <a:xfrm>
            <a:off x="3603260" y="1984316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28" name="文本框 34"/>
          <p:cNvSpPr txBox="1"/>
          <p:nvPr>
            <p:custDataLst>
              <p:tags r:id="rId6"/>
            </p:custDataLst>
          </p:nvPr>
        </p:nvSpPr>
        <p:spPr>
          <a:xfrm>
            <a:off x="3746792" y="2374323"/>
            <a:ext cx="2111688" cy="3154904"/>
          </a:xfrm>
          <a:prstGeom prst="rect"/>
          <a:noFill/>
        </p:spPr>
        <p:txBody>
          <a:bodyPr anchor="t" anchorCtr="0" rtlCol="0" wrap="square">
            <a:normAutofit fontScale="95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降低运营成本：通过自动化和智能化的管理方式，减少人力成本和物资消耗，同时优化库存结构，降低库存成本。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圆角矩形 3"/>
          <p:cNvSpPr/>
          <p:nvPr>
            <p:custDataLst>
              <p:tags r:id="rId7"/>
            </p:custDataLst>
          </p:nvPr>
        </p:nvSpPr>
        <p:spPr>
          <a:xfrm>
            <a:off x="6186830" y="1984316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32" name="圆角矩形 4"/>
          <p:cNvSpPr/>
          <p:nvPr>
            <p:custDataLst>
              <p:tags r:id="rId8"/>
            </p:custDataLst>
          </p:nvPr>
        </p:nvSpPr>
        <p:spPr>
          <a:xfrm>
            <a:off x="6189183" y="1984316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34" name="文本框 5"/>
          <p:cNvSpPr txBox="1"/>
          <p:nvPr>
            <p:custDataLst>
              <p:tags r:id="rId9"/>
            </p:custDataLst>
          </p:nvPr>
        </p:nvSpPr>
        <p:spPr>
          <a:xfrm>
            <a:off x="6332127" y="2374323"/>
            <a:ext cx="2111688" cy="315490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提升物流服务水平：快速、准确的货物进出库和库存管理，提高客户满意度，增强企业竞争力。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圆角矩形 8"/>
          <p:cNvSpPr/>
          <p:nvPr>
            <p:custDataLst>
              <p:tags r:id="rId10"/>
            </p:custDataLst>
          </p:nvPr>
        </p:nvSpPr>
        <p:spPr>
          <a:xfrm>
            <a:off x="8772753" y="1984316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38" name="圆角矩形 9"/>
          <p:cNvSpPr/>
          <p:nvPr>
            <p:custDataLst>
              <p:tags r:id="rId11"/>
            </p:custDataLst>
          </p:nvPr>
        </p:nvSpPr>
        <p:spPr>
          <a:xfrm>
            <a:off x="8775106" y="1984316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40" name="文本框 10"/>
          <p:cNvSpPr txBox="1"/>
          <p:nvPr>
            <p:custDataLst>
              <p:tags r:id="rId12"/>
            </p:custDataLst>
          </p:nvPr>
        </p:nvSpPr>
        <p:spPr>
          <a:xfrm>
            <a:off x="8918050" y="2374323"/>
            <a:ext cx="2111688" cy="3154904"/>
          </a:xfrm>
          <a:prstGeom prst="rect"/>
          <a:noFill/>
        </p:spPr>
        <p:txBody>
          <a:bodyPr anchor="t" anchorCtr="0" rtlCol="0" wrap="square">
            <a:normAutofit fontScale="95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促进产业升级：智慧仓储管理是物流行业转型升级的重要方向，有利于推动整个产业的升级和发展。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智慧仓储管理的发展历程</a:t>
            </a:r>
            <a:endParaRPr altLang="en-US" lang="zh-CN"/>
          </a:p>
        </p:txBody>
      </p:sp>
      <p:sp>
        <p:nvSpPr>
          <p:cNvPr id="1049076" name="正文"/>
          <p:cNvSpPr txBox="1"/>
          <p:nvPr>
            <p:custDataLst>
              <p:tags r:id="rId1"/>
            </p:custDataLst>
          </p:nvPr>
        </p:nvSpPr>
        <p:spPr>
          <a:xfrm>
            <a:off x="3502908" y="5386986"/>
            <a:ext cx="5180318" cy="575168"/>
          </a:xfrm>
          <a:prstGeom prst="rect"/>
          <a:noFill/>
        </p:spPr>
        <p:txBody>
          <a:bodyPr anchor="t" anchorCtr="0" bIns="0" lIns="0" rIns="0" rtlCol="0" tIns="0" wrap="square">
            <a:normAutofit fontScale="8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未来仓储管理展望：随着技术的不断进步，智慧仓储管理将更加智能化、自动化、绿色化，为物流行业的发展提供更加有力的支撑。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标题"/>
          <p:cNvSpPr txBox="1"/>
          <p:nvPr>
            <p:custDataLst>
              <p:tags r:id="rId2"/>
            </p:custDataLst>
          </p:nvPr>
        </p:nvSpPr>
        <p:spPr>
          <a:xfrm>
            <a:off x="3502908" y="4972155"/>
            <a:ext cx="5180318" cy="383445"/>
          </a:xfrm>
          <a:prstGeom prst="rect"/>
          <a:noFill/>
        </p:spPr>
        <p:txBody>
          <a:bodyPr anchor="b" bIns="0" lIns="0" rIns="0" rtlCol="0" tIns="0" wrap="square">
            <a:normAutofit fontScale="95455" lnSpcReduction="10000"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080" name="正文"/>
          <p:cNvSpPr txBox="1"/>
          <p:nvPr>
            <p:custDataLst>
              <p:tags r:id="rId3"/>
            </p:custDataLst>
          </p:nvPr>
        </p:nvSpPr>
        <p:spPr>
          <a:xfrm>
            <a:off x="3506290" y="4301436"/>
            <a:ext cx="5180318" cy="57516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智慧仓储管理方式：利用物联网、大数据、人工智能等技术，实现智能化、精细化管理，进一步提高仓储效率和管理水平。</a:t>
            </a:r>
            <a:endParaRPr altLang="en-US" dirty="0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标题"/>
          <p:cNvSpPr txBox="1"/>
          <p:nvPr>
            <p:custDataLst>
              <p:tags r:id="rId4"/>
            </p:custDataLst>
          </p:nvPr>
        </p:nvSpPr>
        <p:spPr>
          <a:xfrm>
            <a:off x="3506290" y="3886041"/>
            <a:ext cx="5180318" cy="383445"/>
          </a:xfrm>
          <a:prstGeom prst="rect"/>
          <a:noFill/>
        </p:spPr>
        <p:txBody>
          <a:bodyPr anchor="b" bIns="0" lIns="0" rIns="0" rtlCol="0" tIns="0" wrap="square">
            <a:normAutofit fontScale="95455" lnSpcReduction="10000"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084" name="正文"/>
          <p:cNvSpPr txBox="1"/>
          <p:nvPr>
            <p:custDataLst>
              <p:tags r:id="rId5"/>
            </p:custDataLst>
          </p:nvPr>
        </p:nvSpPr>
        <p:spPr>
          <a:xfrm>
            <a:off x="3502908" y="2128081"/>
            <a:ext cx="5180318" cy="57516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传统仓储管理方式：人工操作，效率低下，难以满足现代物流需求。</a:t>
            </a:r>
            <a:endParaRPr altLang="en-US" dirty="0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标题"/>
          <p:cNvSpPr txBox="1"/>
          <p:nvPr>
            <p:custDataLst>
              <p:tags r:id="rId6"/>
            </p:custDataLst>
          </p:nvPr>
        </p:nvSpPr>
        <p:spPr>
          <a:xfrm>
            <a:off x="3502908" y="1712686"/>
            <a:ext cx="5180318" cy="383445"/>
          </a:xfrm>
          <a:prstGeom prst="rect"/>
          <a:noFill/>
        </p:spPr>
        <p:txBody>
          <a:bodyPr anchor="b" bIns="0" lIns="0" rIns="0" rtlCol="0" tIns="0" wrap="square">
            <a:normAutofit fontScale="95455" lnSpcReduction="10000"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088" name="正文"/>
          <p:cNvSpPr txBox="1"/>
          <p:nvPr>
            <p:custDataLst>
              <p:tags r:id="rId7"/>
            </p:custDataLst>
          </p:nvPr>
        </p:nvSpPr>
        <p:spPr>
          <a:xfrm>
            <a:off x="3506290" y="3214758"/>
            <a:ext cx="5180318" cy="57516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现代仓储管理方式：引入信息技术，实现自动化管理，提高仓储效率。</a:t>
            </a:r>
            <a:endParaRPr altLang="en-US" dirty="0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标题"/>
          <p:cNvSpPr txBox="1"/>
          <p:nvPr>
            <p:custDataLst>
              <p:tags r:id="rId8"/>
            </p:custDataLst>
          </p:nvPr>
        </p:nvSpPr>
        <p:spPr>
          <a:xfrm>
            <a:off x="3506290" y="2798800"/>
            <a:ext cx="5180318" cy="383445"/>
          </a:xfrm>
          <a:prstGeom prst="rect"/>
          <a:noFill/>
        </p:spPr>
        <p:txBody>
          <a:bodyPr anchor="b" bIns="0" lIns="0" rIns="0" rtlCol="0" tIns="0" wrap="square">
            <a:normAutofit fontScale="95455" lnSpcReduction="10000"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49824" y="3685032"/>
            <a:ext cx="6263640" cy="1399032"/>
          </a:xfrm>
          <a:noFill/>
        </p:spPr>
        <p:txBody>
          <a:bodyPr anchor="t" wrap="square">
            <a:normAutofit/>
          </a:bodyPr>
          <a:p>
            <a:r>
              <a:rPr altLang="en-US" dirty="0" lang="zh-CN"/>
              <a:t>智慧仓储管理系统介绍</a:t>
            </a:r>
            <a:endParaRPr altLang="en-US" dirty="0" lang="zh-CN"/>
          </a:p>
        </p:txBody>
      </p:sp>
      <p:sp>
        <p:nvSpPr>
          <p:cNvPr id="10491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458968" y="1843314"/>
            <a:ext cx="6254496" cy="1585686"/>
          </a:xfrm>
          <a:noFill/>
        </p:spPr>
        <p:txBody>
          <a:bodyPr anchor="b" wrap="square">
            <a:normAutofit fontScale="94595" lnSpcReduction="20000"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智慧仓储管理系统的定义</a:t>
            </a:r>
            <a:endParaRPr altLang="en-US" lang="zh-CN"/>
          </a:p>
        </p:txBody>
      </p:sp>
      <p:sp>
        <p:nvSpPr>
          <p:cNvPr id="1049162" name="文本框 5"/>
          <p:cNvSpPr txBox="1"/>
          <p:nvPr>
            <p:custDataLst>
              <p:tags r:id="rId1"/>
            </p:custDataLst>
          </p:nvPr>
        </p:nvSpPr>
        <p:spPr>
          <a:xfrm>
            <a:off x="3652996" y="2774273"/>
            <a:ext cx="4882960" cy="321157"/>
          </a:xfrm>
          <a:prstGeom prst="rect"/>
          <a:noFill/>
        </p:spPr>
        <p:txBody>
          <a:bodyPr anchor="b" anchorCtr="0" bIns="0" lIns="0" rtlCol="0" wrap="square">
            <a:normAutofit fontScale="65455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9164" name="正文"/>
          <p:cNvSpPr txBox="1"/>
          <p:nvPr>
            <p:custDataLst>
              <p:tags r:id="rId2"/>
            </p:custDataLst>
          </p:nvPr>
        </p:nvSpPr>
        <p:spPr>
          <a:xfrm>
            <a:off x="3652996" y="3121100"/>
            <a:ext cx="4882960" cy="5932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它通过智能化设备、传感器等实时采集仓库内的数据，对货物进行精准定位、跟踪和管理，实现库存的实时更新和动态管理。</a:t>
            </a:r>
            <a:endParaRPr altLang="en-US" dirty="0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文本框 7"/>
          <p:cNvSpPr txBox="1"/>
          <p:nvPr>
            <p:custDataLst>
              <p:tags r:id="rId3"/>
            </p:custDataLst>
          </p:nvPr>
        </p:nvSpPr>
        <p:spPr>
          <a:xfrm>
            <a:off x="3652996" y="1712686"/>
            <a:ext cx="4883530" cy="312601"/>
          </a:xfrm>
          <a:prstGeom prst="rect"/>
          <a:noFill/>
        </p:spPr>
        <p:txBody>
          <a:bodyPr anchor="b" anchorCtr="0" bIns="0" lIns="0" rtlCol="0" wrap="square">
            <a:normAutofit fontScale="65455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9168" name="正文"/>
          <p:cNvSpPr txBox="1"/>
          <p:nvPr>
            <p:custDataLst>
              <p:tags r:id="rId4"/>
            </p:custDataLst>
          </p:nvPr>
        </p:nvSpPr>
        <p:spPr>
          <a:xfrm>
            <a:off x="3652996" y="2045252"/>
            <a:ext cx="4882960" cy="577285"/>
          </a:xfrm>
          <a:prstGeom prst="rect"/>
          <a:noFill/>
        </p:spPr>
        <p:txBody>
          <a:bodyPr anchor="t" anchorCtr="0" bIns="0" lIns="0" rIns="0" rtlCol="0" tIns="0" wrap="square">
            <a:normAutofit fontScale="81667" lnSpcReduction="20000"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智慧仓储管理系统是一种基于物联网、大数据、人工智能等技术的智能管理系统，旨在提高仓储效率、降低成本、实现自动化和智能化管理。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文本框 12"/>
          <p:cNvSpPr txBox="1"/>
          <p:nvPr>
            <p:custDataLst>
              <p:tags r:id="rId5"/>
            </p:custDataLst>
          </p:nvPr>
        </p:nvSpPr>
        <p:spPr>
          <a:xfrm>
            <a:off x="3652996" y="3866094"/>
            <a:ext cx="4882960" cy="332566"/>
          </a:xfrm>
          <a:prstGeom prst="rect"/>
          <a:noFill/>
        </p:spPr>
        <p:txBody>
          <a:bodyPr anchor="b" anchorCtr="0" bIns="0" lIns="0" rtlCol="0" wrap="square">
            <a:normAutofit fontScale="70000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9172" name="正文"/>
          <p:cNvSpPr txBox="1"/>
          <p:nvPr>
            <p:custDataLst>
              <p:tags r:id="rId6"/>
            </p:custDataLst>
          </p:nvPr>
        </p:nvSpPr>
        <p:spPr>
          <a:xfrm>
            <a:off x="3652996" y="4224330"/>
            <a:ext cx="4882960" cy="61436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智慧仓储管理系统可以实现货物的快速出入库、智能调度、自动化盘点等功能，提高仓储作业的效率和准确性。</a:t>
            </a:r>
            <a:endParaRPr altLang="en-US" dirty="0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文本框 15"/>
          <p:cNvSpPr txBox="1"/>
          <p:nvPr>
            <p:custDataLst>
              <p:tags r:id="rId7"/>
            </p:custDataLst>
          </p:nvPr>
        </p:nvSpPr>
        <p:spPr>
          <a:xfrm>
            <a:off x="3652996" y="4989859"/>
            <a:ext cx="4882960" cy="332566"/>
          </a:xfrm>
          <a:prstGeom prst="rect"/>
          <a:noFill/>
        </p:spPr>
        <p:txBody>
          <a:bodyPr anchor="b" anchorCtr="0" bIns="0" lIns="0" rtlCol="0" wrap="square">
            <a:normAutofit fontScale="70000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9176" name="正文"/>
          <p:cNvSpPr txBox="1"/>
          <p:nvPr>
            <p:custDataLst>
              <p:tags r:id="rId8"/>
            </p:custDataLst>
          </p:nvPr>
        </p:nvSpPr>
        <p:spPr>
          <a:xfrm>
            <a:off x="3652996" y="5348095"/>
            <a:ext cx="4882960" cy="61436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智慧仓储管理系统还可以通过数据分析、预测等手段，为企业提供更加科学、合理的决策支持，帮助企业实现精细化管理。</a:t>
            </a:r>
            <a:endParaRPr altLang="en-US" dirty="0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智慧仓储管理系统的功能</a:t>
            </a:r>
            <a:endParaRPr altLang="en-US" lang="zh-CN"/>
          </a:p>
        </p:txBody>
      </p:sp>
      <p:sp>
        <p:nvSpPr>
          <p:cNvPr id="1049212" name="圆角矩形 3"/>
          <p:cNvSpPr/>
          <p:nvPr>
            <p:custDataLst>
              <p:tags r:id="rId1"/>
            </p:custDataLst>
          </p:nvPr>
        </p:nvSpPr>
        <p:spPr>
          <a:xfrm rot="16200000">
            <a:off x="5662672" y="-2749289"/>
            <a:ext cx="862343" cy="97867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圆角矩形 4"/>
          <p:cNvSpPr/>
          <p:nvPr>
            <p:custDataLst>
              <p:tags r:id="rId2"/>
            </p:custDataLst>
          </p:nvPr>
        </p:nvSpPr>
        <p:spPr>
          <a:xfrm rot="16200000">
            <a:off x="834318" y="2079065"/>
            <a:ext cx="860923" cy="12917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16" name="圆角矩形 5"/>
          <p:cNvSpPr/>
          <p:nvPr>
            <p:custDataLst>
              <p:tags r:id="rId3"/>
            </p:custDataLst>
          </p:nvPr>
        </p:nvSpPr>
        <p:spPr>
          <a:xfrm rot="16200000">
            <a:off x="5663810" y="-1613172"/>
            <a:ext cx="862343" cy="978741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圆角矩形 6"/>
          <p:cNvSpPr/>
          <p:nvPr>
            <p:custDataLst>
              <p:tags r:id="rId4"/>
            </p:custDataLst>
          </p:nvPr>
        </p:nvSpPr>
        <p:spPr>
          <a:xfrm rot="16200000">
            <a:off x="835456" y="3215751"/>
            <a:ext cx="860923" cy="12917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0" name="圆角矩形 9"/>
          <p:cNvSpPr/>
          <p:nvPr>
            <p:custDataLst>
              <p:tags r:id="rId5"/>
            </p:custDataLst>
          </p:nvPr>
        </p:nvSpPr>
        <p:spPr>
          <a:xfrm rot="16200000">
            <a:off x="5662672" y="-498674"/>
            <a:ext cx="862343" cy="97867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圆角矩形 10"/>
          <p:cNvSpPr/>
          <p:nvPr>
            <p:custDataLst>
              <p:tags r:id="rId6"/>
            </p:custDataLst>
          </p:nvPr>
        </p:nvSpPr>
        <p:spPr>
          <a:xfrm rot="16200000">
            <a:off x="834318" y="4329680"/>
            <a:ext cx="860923" cy="12917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24" name="圆角矩形 11"/>
          <p:cNvSpPr/>
          <p:nvPr>
            <p:custDataLst>
              <p:tags r:id="rId7"/>
            </p:custDataLst>
          </p:nvPr>
        </p:nvSpPr>
        <p:spPr>
          <a:xfrm rot="16200000">
            <a:off x="5663810" y="636874"/>
            <a:ext cx="862343" cy="978741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圆角矩形 12"/>
          <p:cNvSpPr/>
          <p:nvPr>
            <p:custDataLst>
              <p:tags r:id="rId8"/>
            </p:custDataLst>
          </p:nvPr>
        </p:nvSpPr>
        <p:spPr>
          <a:xfrm rot="16200000">
            <a:off x="835456" y="5465797"/>
            <a:ext cx="860923" cy="12917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8" name="文本框 7"/>
          <p:cNvSpPr txBox="1"/>
          <p:nvPr>
            <p:custDataLst>
              <p:tags r:id="rId9"/>
            </p:custDataLst>
          </p:nvPr>
        </p:nvSpPr>
        <p:spPr>
          <a:xfrm>
            <a:off x="1611451" y="3963301"/>
            <a:ext cx="9375757" cy="862343"/>
          </a:xfrm>
          <a:prstGeom prst="rect"/>
        </p:spPr>
        <p:txBody>
          <a:bodyPr anchor="ctr" anchorCtr="0" bIns="46800" lIns="90000" rIns="0" rtlCol="0" tIns="46800" vert="horz" wrap="square">
            <a:normAutofit fontScale="79167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实时监控：对仓库内的温度、湿度、安全等环境因素进行实时监测和记录，确保货物安全。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30" name="文本框 8"/>
          <p:cNvSpPr txBox="1"/>
          <p:nvPr>
            <p:custDataLst>
              <p:tags r:id="rId10"/>
            </p:custDataLst>
          </p:nvPr>
        </p:nvSpPr>
        <p:spPr>
          <a:xfrm>
            <a:off x="1611451" y="5099987"/>
            <a:ext cx="9375757" cy="861633"/>
          </a:xfrm>
          <a:prstGeom prst="rect"/>
        </p:spPr>
        <p:txBody>
          <a:bodyPr anchor="ctr" anchorCtr="0" bIns="46800" lIns="90000" rIns="90000" rtlCol="0" tIns="46800" vert="horz" wrap="square">
            <a:normAutofit fontScale="91667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数据分析：对仓库运营数据进行分析和挖掘，为企业决策提供支持。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32" name="文本框 13"/>
          <p:cNvSpPr txBox="1"/>
          <p:nvPr>
            <p:custDataLst>
              <p:tags r:id="rId11"/>
            </p:custDataLst>
          </p:nvPr>
        </p:nvSpPr>
        <p:spPr>
          <a:xfrm>
            <a:off x="1611451" y="1712686"/>
            <a:ext cx="9375757" cy="862343"/>
          </a:xfrm>
          <a:prstGeom prst="rect"/>
        </p:spPr>
        <p:txBody>
          <a:bodyPr anchor="ctr" anchorCtr="0" bIns="46800" lIns="90000" rIns="0" rtlCol="0" tIns="46800" vert="horz" wrap="square">
            <a:normAutofit fontScale="91667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自动化管理：实现货物信息的自动录入、查询和跟踪，提高管理效率。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34" name="文本框 14"/>
          <p:cNvSpPr txBox="1"/>
          <p:nvPr>
            <p:custDataLst>
              <p:tags r:id="rId12"/>
            </p:custDataLst>
          </p:nvPr>
        </p:nvSpPr>
        <p:spPr>
          <a:xfrm>
            <a:off x="1611451" y="2850509"/>
            <a:ext cx="9375757" cy="861633"/>
          </a:xfrm>
          <a:prstGeom prst="rect"/>
        </p:spPr>
        <p:txBody>
          <a:bodyPr anchor="ctr" anchorCtr="0" bIns="46800" lIns="90000" rIns="90000" rtlCol="0" tIns="46800" vert="horz" wrap="square">
            <a:normAutofit fontScale="79167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智能化调度：根据货物信息和库存情况，自动安排货物的存放和出库，优化仓储空间。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智慧仓储管理系统的技术实现</a:t>
            </a:r>
            <a:endParaRPr altLang="en-US" lang="zh-CN"/>
          </a:p>
        </p:txBody>
      </p:sp>
      <p:sp>
        <p:nvSpPr>
          <p:cNvPr id="1049270" name="矩形 31"/>
          <p:cNvSpPr/>
          <p:nvPr>
            <p:custDataLst>
              <p:tags r:id="rId1"/>
            </p:custDataLst>
          </p:nvPr>
        </p:nvSpPr>
        <p:spPr>
          <a:xfrm>
            <a:off x="3044869" y="1712686"/>
            <a:ext cx="6100109" cy="9406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物联网技术：实现仓储物品的实时监控和追踪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矩形 4"/>
          <p:cNvSpPr/>
          <p:nvPr>
            <p:custDataLst>
              <p:tags r:id="rId2"/>
            </p:custDataLst>
          </p:nvPr>
        </p:nvSpPr>
        <p:spPr>
          <a:xfrm>
            <a:off x="3044869" y="2815525"/>
            <a:ext cx="6100109" cy="9406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人工智能：自动化决策和智能调度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矩形 5"/>
          <p:cNvSpPr/>
          <p:nvPr>
            <p:custDataLst>
              <p:tags r:id="rId3"/>
            </p:custDataLst>
          </p:nvPr>
        </p:nvSpPr>
        <p:spPr>
          <a:xfrm>
            <a:off x="3044869" y="3918365"/>
            <a:ext cx="6100109" cy="9406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大数据分析：对仓储数据进行挖掘和分析，优化库存管理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矩形 7"/>
          <p:cNvSpPr/>
          <p:nvPr>
            <p:custDataLst>
              <p:tags r:id="rId4"/>
            </p:custDataLst>
          </p:nvPr>
        </p:nvSpPr>
        <p:spPr>
          <a:xfrm>
            <a:off x="3044869" y="5021204"/>
            <a:ext cx="6100109" cy="9406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云计算：提供弹性的计算和存储资源，支持仓储系统的快速扩展和高效运行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智慧仓储管理系统的应用场景</a:t>
            </a:r>
            <a:endParaRPr altLang="en-US" lang="zh-CN"/>
          </a:p>
        </p:txBody>
      </p:sp>
      <p:sp>
        <p:nvSpPr>
          <p:cNvPr id="1049312" name="矩形 31"/>
          <p:cNvSpPr/>
          <p:nvPr>
            <p:custDataLst>
              <p:tags r:id="rId1"/>
            </p:custDataLst>
          </p:nvPr>
        </p:nvSpPr>
        <p:spPr>
          <a:xfrm>
            <a:off x="3044869" y="1712686"/>
            <a:ext cx="6100109" cy="9406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智能入库管理：通过智能识别和数据采集，实现快速、准确的货物入库登记。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矩形 4"/>
          <p:cNvSpPr/>
          <p:nvPr>
            <p:custDataLst>
              <p:tags r:id="rId2"/>
            </p:custDataLst>
          </p:nvPr>
        </p:nvSpPr>
        <p:spPr>
          <a:xfrm>
            <a:off x="3044869" y="2815525"/>
            <a:ext cx="6100109" cy="9406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智能库存管理：实时监控库存状态，自动更新库存数据，实现库存预警和优化。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矩形 5"/>
          <p:cNvSpPr/>
          <p:nvPr>
            <p:custDataLst>
              <p:tags r:id="rId3"/>
            </p:custDataLst>
          </p:nvPr>
        </p:nvSpPr>
        <p:spPr>
          <a:xfrm>
            <a:off x="3044869" y="3918365"/>
            <a:ext cx="6100109" cy="9406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智能出库管理：根据订单需求，自动匹配货物信息，实现快速、准确的货物出库配送。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矩形 7"/>
          <p:cNvSpPr/>
          <p:nvPr>
            <p:custDataLst>
              <p:tags r:id="rId4"/>
            </p:custDataLst>
          </p:nvPr>
        </p:nvSpPr>
        <p:spPr>
          <a:xfrm>
            <a:off x="3044869" y="5021204"/>
            <a:ext cx="6100109" cy="9406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智能盘点管理：通过智能识别和数据采集，实现快速、准确的货物盘点和核对。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49824" y="3685032"/>
            <a:ext cx="6263640" cy="1399032"/>
          </a:xfrm>
          <a:noFill/>
        </p:spPr>
        <p:txBody>
          <a:bodyPr anchor="t" wrap="square">
            <a:normAutofit fontScale="93182"/>
          </a:bodyPr>
          <a:p>
            <a:r>
              <a:rPr altLang="en-US" dirty="0" lang="zh-CN"/>
              <a:t>智慧仓储管理方案实施步骤</a:t>
            </a:r>
            <a:endParaRPr altLang="en-US" dirty="0" lang="zh-CN"/>
          </a:p>
        </p:txBody>
      </p:sp>
      <p:sp>
        <p:nvSpPr>
          <p:cNvPr id="104935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458968" y="1843314"/>
            <a:ext cx="6254496" cy="1585686"/>
          </a:xfrm>
          <a:noFill/>
        </p:spPr>
        <p:txBody>
          <a:bodyPr anchor="b" wrap="square">
            <a:normAutofit fontScale="94595" lnSpcReduction="20000"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需求分析</a:t>
            </a:r>
            <a:endParaRPr altLang="en-US" lang="zh-CN"/>
          </a:p>
        </p:txBody>
      </p:sp>
      <p:sp>
        <p:nvSpPr>
          <p:cNvPr id="104939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865967" y="1712686"/>
            <a:ext cx="3910027" cy="199238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92" name="矩形 65"/>
          <p:cNvSpPr/>
          <p:nvPr>
            <p:custDataLst>
              <p:tags r:id="rId2"/>
            </p:custDataLst>
          </p:nvPr>
        </p:nvSpPr>
        <p:spPr>
          <a:xfrm>
            <a:off x="1765052" y="2034140"/>
            <a:ext cx="192848" cy="19284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4" name="文本框 66"/>
          <p:cNvSpPr txBox="1"/>
          <p:nvPr>
            <p:custDataLst>
              <p:tags r:id="rId3"/>
            </p:custDataLst>
          </p:nvPr>
        </p:nvSpPr>
        <p:spPr>
          <a:xfrm>
            <a:off x="2102380" y="1946265"/>
            <a:ext cx="3437210" cy="1126726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了解企业仓储需求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9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462702" y="1712686"/>
            <a:ext cx="3910027" cy="199238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98" name="矩形 69"/>
          <p:cNvSpPr/>
          <p:nvPr>
            <p:custDataLst>
              <p:tags r:id="rId5"/>
            </p:custDataLst>
          </p:nvPr>
        </p:nvSpPr>
        <p:spPr>
          <a:xfrm>
            <a:off x="6361220" y="2034140"/>
            <a:ext cx="192848" cy="1928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0" name="文本框 70"/>
          <p:cNvSpPr txBox="1"/>
          <p:nvPr>
            <p:custDataLst>
              <p:tags r:id="rId6"/>
            </p:custDataLst>
          </p:nvPr>
        </p:nvSpPr>
        <p:spPr>
          <a:xfrm>
            <a:off x="6699115" y="1946265"/>
            <a:ext cx="3437210" cy="1126726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分析现有仓储管理存在的问题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0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865967" y="3969667"/>
            <a:ext cx="3910027" cy="199238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04" name="文本框 74"/>
          <p:cNvSpPr txBox="1"/>
          <p:nvPr>
            <p:custDataLst>
              <p:tags r:id="rId8"/>
            </p:custDataLst>
          </p:nvPr>
        </p:nvSpPr>
        <p:spPr>
          <a:xfrm>
            <a:off x="2102380" y="4202679"/>
            <a:ext cx="3437210" cy="1126726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确定智慧仓储管理目标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06" name="矩形 73"/>
          <p:cNvSpPr/>
          <p:nvPr>
            <p:custDataLst>
              <p:tags r:id="rId9"/>
            </p:custDataLst>
          </p:nvPr>
        </p:nvSpPr>
        <p:spPr>
          <a:xfrm>
            <a:off x="1765052" y="4291121"/>
            <a:ext cx="192848" cy="19284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14294" y="3969667"/>
            <a:ext cx="3910027" cy="199238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10" name="矩形 84"/>
          <p:cNvSpPr/>
          <p:nvPr>
            <p:custDataLst>
              <p:tags r:id="rId11"/>
            </p:custDataLst>
          </p:nvPr>
        </p:nvSpPr>
        <p:spPr>
          <a:xfrm>
            <a:off x="6413379" y="4291121"/>
            <a:ext cx="192848" cy="1928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2" name="文本框 85"/>
          <p:cNvSpPr txBox="1"/>
          <p:nvPr>
            <p:custDataLst>
              <p:tags r:id="rId12"/>
            </p:custDataLst>
          </p:nvPr>
        </p:nvSpPr>
        <p:spPr>
          <a:xfrm>
            <a:off x="6750707" y="4202679"/>
            <a:ext cx="3437210" cy="1126726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制定实施计划和时间表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系统设计</a:t>
            </a:r>
            <a:endParaRPr altLang="en-US" lang="zh-CN"/>
          </a:p>
        </p:txBody>
      </p:sp>
      <p:sp>
        <p:nvSpPr>
          <p:cNvPr id="1049448" name="正文"/>
          <p:cNvSpPr txBox="1"/>
          <p:nvPr>
            <p:custDataLst>
              <p:tags r:id="rId1"/>
            </p:custDataLst>
          </p:nvPr>
        </p:nvSpPr>
        <p:spPr>
          <a:xfrm>
            <a:off x="2816711" y="1712686"/>
            <a:ext cx="6555529" cy="86663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需求分析：明确仓储管理需求，确定系统功能和性能要求。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正文"/>
          <p:cNvSpPr txBox="1"/>
          <p:nvPr>
            <p:custDataLst>
              <p:tags r:id="rId2"/>
            </p:custDataLst>
          </p:nvPr>
        </p:nvSpPr>
        <p:spPr>
          <a:xfrm>
            <a:off x="2816711" y="2840207"/>
            <a:ext cx="6555529" cy="86663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系统架构设计：根据需求分析结果，设计系统整体架构，包括硬件和软件架构。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正文"/>
          <p:cNvSpPr txBox="1"/>
          <p:nvPr>
            <p:custDataLst>
              <p:tags r:id="rId3"/>
            </p:custDataLst>
          </p:nvPr>
        </p:nvSpPr>
        <p:spPr>
          <a:xfrm>
            <a:off x="2816711" y="3967729"/>
            <a:ext cx="6555529" cy="86663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系统模块设计：针对不同功能需求，设计相应的功能模块，如入库管理、出库管理、库存管理等。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正文"/>
          <p:cNvSpPr txBox="1"/>
          <p:nvPr>
            <p:custDataLst>
              <p:tags r:id="rId4"/>
            </p:custDataLst>
          </p:nvPr>
        </p:nvSpPr>
        <p:spPr>
          <a:xfrm>
            <a:off x="2816711" y="5095250"/>
            <a:ext cx="6555529" cy="86663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系统集成与测试：将各模块集成在一起，进行系统测试和调试，确保系统稳定可靠。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系统开发与部署</a:t>
            </a:r>
            <a:endParaRPr altLang="en-US" lang="zh-CN"/>
          </a:p>
        </p:txBody>
      </p:sp>
      <p:sp>
        <p:nvSpPr>
          <p:cNvPr id="1049490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1258843" y="3959246"/>
            <a:ext cx="3103752" cy="200280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92" name="矩形 4"/>
          <p:cNvSpPr/>
          <p:nvPr>
            <p:custDataLst>
              <p:tags r:id="rId2"/>
            </p:custDataLst>
          </p:nvPr>
        </p:nvSpPr>
        <p:spPr>
          <a:xfrm>
            <a:off x="1178487" y="4282382"/>
            <a:ext cx="160526" cy="161761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4" name="文本框 5"/>
          <p:cNvSpPr txBox="1"/>
          <p:nvPr>
            <p:custDataLst>
              <p:tags r:id="rId3"/>
            </p:custDataLst>
          </p:nvPr>
        </p:nvSpPr>
        <p:spPr>
          <a:xfrm>
            <a:off x="1446341" y="4243058"/>
            <a:ext cx="2728433" cy="113261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3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系统测试：对开发完成的系统进行测试，确保功能正常、性能稳定</a:t>
            </a:r>
            <a:endParaRPr altLang="en-US" dirty="0" sz="13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96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4589360" y="3959246"/>
            <a:ext cx="3103752" cy="200280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98" name="矩形 57"/>
          <p:cNvSpPr/>
          <p:nvPr>
            <p:custDataLst>
              <p:tags r:id="rId5"/>
            </p:custDataLst>
          </p:nvPr>
        </p:nvSpPr>
        <p:spPr>
          <a:xfrm>
            <a:off x="4509004" y="4282382"/>
            <a:ext cx="160526" cy="161761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0" name="文本框 58"/>
          <p:cNvSpPr txBox="1"/>
          <p:nvPr>
            <p:custDataLst>
              <p:tags r:id="rId6"/>
            </p:custDataLst>
          </p:nvPr>
        </p:nvSpPr>
        <p:spPr>
          <a:xfrm>
            <a:off x="4776859" y="4243058"/>
            <a:ext cx="2728433" cy="113261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3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系统部署：将智慧仓储管理系统部署到实际运营环境中</a:t>
            </a:r>
            <a:endParaRPr altLang="en-US" dirty="0" sz="13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02" name="任意多边形: 形状 60"/>
          <p:cNvSpPr/>
          <p:nvPr>
            <p:custDataLst>
              <p:tags r:id="rId7"/>
            </p:custDataLst>
          </p:nvPr>
        </p:nvSpPr>
        <p:spPr>
          <a:xfrm rot="10800000">
            <a:off x="7919307" y="3959246"/>
            <a:ext cx="3103752" cy="200280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04" name="矩形 61"/>
          <p:cNvSpPr/>
          <p:nvPr>
            <p:custDataLst>
              <p:tags r:id="rId8"/>
            </p:custDataLst>
          </p:nvPr>
        </p:nvSpPr>
        <p:spPr>
          <a:xfrm>
            <a:off x="7839521" y="4282382"/>
            <a:ext cx="160526" cy="161761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6" name="文本框 62"/>
          <p:cNvSpPr txBox="1"/>
          <p:nvPr>
            <p:custDataLst>
              <p:tags r:id="rId9"/>
            </p:custDataLst>
          </p:nvPr>
        </p:nvSpPr>
        <p:spPr>
          <a:xfrm>
            <a:off x="8107376" y="4243058"/>
            <a:ext cx="2728433" cy="113261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556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培训与推广：对相关人员进行系统操作培训，并开展智慧仓储管理理念的宣传和推广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08" name="任意多边形: 形状 64"/>
          <p:cNvSpPr/>
          <p:nvPr>
            <p:custDataLst>
              <p:tags r:id="rId10"/>
            </p:custDataLst>
          </p:nvPr>
        </p:nvSpPr>
        <p:spPr>
          <a:xfrm rot="10800000">
            <a:off x="1245735" y="1712686"/>
            <a:ext cx="3103752" cy="200280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10" name="矩形 65"/>
          <p:cNvSpPr/>
          <p:nvPr>
            <p:custDataLst>
              <p:tags r:id="rId11"/>
            </p:custDataLst>
          </p:nvPr>
        </p:nvSpPr>
        <p:spPr>
          <a:xfrm>
            <a:off x="1165949" y="2035251"/>
            <a:ext cx="160526" cy="161761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2" name="文本框 66"/>
          <p:cNvSpPr txBox="1"/>
          <p:nvPr>
            <p:custDataLst>
              <p:tags r:id="rId12"/>
            </p:custDataLst>
          </p:nvPr>
        </p:nvSpPr>
        <p:spPr>
          <a:xfrm>
            <a:off x="1433804" y="1995928"/>
            <a:ext cx="2728433" cy="113261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3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需求分析：明确智慧仓储管理的功能需求和业务目标</a:t>
            </a:r>
            <a:endParaRPr altLang="en-US" dirty="0" sz="13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14" name="任意多边形: 形状 68"/>
          <p:cNvSpPr/>
          <p:nvPr>
            <p:custDataLst>
              <p:tags r:id="rId13"/>
            </p:custDataLst>
          </p:nvPr>
        </p:nvSpPr>
        <p:spPr>
          <a:xfrm rot="10800000">
            <a:off x="4576252" y="1712686"/>
            <a:ext cx="3103752" cy="200280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16" name="矩形 69"/>
          <p:cNvSpPr/>
          <p:nvPr>
            <p:custDataLst>
              <p:tags r:id="rId14"/>
            </p:custDataLst>
          </p:nvPr>
        </p:nvSpPr>
        <p:spPr>
          <a:xfrm>
            <a:off x="4495896" y="2035251"/>
            <a:ext cx="160526" cy="161761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8" name="文本框 70"/>
          <p:cNvSpPr txBox="1"/>
          <p:nvPr>
            <p:custDataLst>
              <p:tags r:id="rId15"/>
            </p:custDataLst>
          </p:nvPr>
        </p:nvSpPr>
        <p:spPr>
          <a:xfrm>
            <a:off x="4763751" y="1995928"/>
            <a:ext cx="2728433" cy="113261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3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系统设计：根据需求分析进行系统架构、数据库和界面设计</a:t>
            </a:r>
            <a:endParaRPr altLang="en-US" dirty="0" sz="13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20" name="任意多边形: 形状 72"/>
          <p:cNvSpPr/>
          <p:nvPr>
            <p:custDataLst>
              <p:tags r:id="rId16"/>
            </p:custDataLst>
          </p:nvPr>
        </p:nvSpPr>
        <p:spPr>
          <a:xfrm rot="10800000">
            <a:off x="7906770" y="1712686"/>
            <a:ext cx="3103752" cy="200280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22" name="矩形 73"/>
          <p:cNvSpPr/>
          <p:nvPr>
            <p:custDataLst>
              <p:tags r:id="rId17"/>
            </p:custDataLst>
          </p:nvPr>
        </p:nvSpPr>
        <p:spPr>
          <a:xfrm>
            <a:off x="7826413" y="2035251"/>
            <a:ext cx="160526" cy="161761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4" name="文本框 74"/>
          <p:cNvSpPr txBox="1"/>
          <p:nvPr>
            <p:custDataLst>
              <p:tags r:id="rId18"/>
            </p:custDataLst>
          </p:nvPr>
        </p:nvSpPr>
        <p:spPr>
          <a:xfrm>
            <a:off x="8094268" y="1995928"/>
            <a:ext cx="2728433" cy="113261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3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系统开发：按照系统设计进行编程和功能实现</a:t>
            </a:r>
            <a:endParaRPr altLang="en-US" dirty="0" sz="13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系统测试与上线</a:t>
            </a:r>
            <a:endParaRPr altLang="en-US" lang="zh-CN"/>
          </a:p>
        </p:txBody>
      </p:sp>
      <p:sp>
        <p:nvSpPr>
          <p:cNvPr id="1049560" name="矩形 15"/>
          <p:cNvSpPr/>
          <p:nvPr>
            <p:custDataLst>
              <p:tags r:id="rId1"/>
            </p:custDataLst>
          </p:nvPr>
        </p:nvSpPr>
        <p:spPr>
          <a:xfrm>
            <a:off x="2818123" y="1784830"/>
            <a:ext cx="6555620" cy="576422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系统测试：对智慧仓储管理方案进行全面测试，确保系统稳定性和可靠性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任意多边形 17"/>
          <p:cNvSpPr/>
          <p:nvPr>
            <p:custDataLst>
              <p:tags r:id="rId2"/>
            </p:custDataLst>
          </p:nvPr>
        </p:nvSpPr>
        <p:spPr>
          <a:xfrm flipV="1">
            <a:off x="2748166" y="1712686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4" name="任意多边形 18"/>
          <p:cNvSpPr/>
          <p:nvPr>
            <p:custDataLst>
              <p:tags r:id="rId3"/>
            </p:custDataLst>
          </p:nvPr>
        </p:nvSpPr>
        <p:spPr>
          <a:xfrm flipH="1">
            <a:off x="8268995" y="2213321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6" name="矩形 27"/>
          <p:cNvSpPr/>
          <p:nvPr>
            <p:custDataLst>
              <p:tags r:id="rId4"/>
            </p:custDataLst>
          </p:nvPr>
        </p:nvSpPr>
        <p:spPr>
          <a:xfrm>
            <a:off x="2818123" y="2960994"/>
            <a:ext cx="6555620" cy="576422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测试结果评估：根据测试结果，对智慧仓储管理方案进行调整和完善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任意多边形 29"/>
          <p:cNvSpPr/>
          <p:nvPr>
            <p:custDataLst>
              <p:tags r:id="rId5"/>
            </p:custDataLst>
          </p:nvPr>
        </p:nvSpPr>
        <p:spPr>
          <a:xfrm flipV="1">
            <a:off x="2748166" y="2888850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0" name="任意多边形 30"/>
          <p:cNvSpPr/>
          <p:nvPr>
            <p:custDataLst>
              <p:tags r:id="rId6"/>
            </p:custDataLst>
          </p:nvPr>
        </p:nvSpPr>
        <p:spPr>
          <a:xfrm flipH="1">
            <a:off x="8268995" y="3389485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2" name="矩形 5"/>
          <p:cNvSpPr/>
          <p:nvPr>
            <p:custDataLst>
              <p:tags r:id="rId7"/>
            </p:custDataLst>
          </p:nvPr>
        </p:nvSpPr>
        <p:spPr>
          <a:xfrm>
            <a:off x="2818123" y="4137158"/>
            <a:ext cx="6555620" cy="576422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系统上线：完成测试并确认无误后，正式上线智慧仓储管理方案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任意多边形 7"/>
          <p:cNvSpPr/>
          <p:nvPr>
            <p:custDataLst>
              <p:tags r:id="rId8"/>
            </p:custDataLst>
          </p:nvPr>
        </p:nvSpPr>
        <p:spPr>
          <a:xfrm flipV="1">
            <a:off x="2748166" y="4065014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6" name="任意多边形 8"/>
          <p:cNvSpPr/>
          <p:nvPr>
            <p:custDataLst>
              <p:tags r:id="rId9"/>
            </p:custDataLst>
          </p:nvPr>
        </p:nvSpPr>
        <p:spPr>
          <a:xfrm flipH="1">
            <a:off x="8268995" y="4565649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8" name="矩形 10"/>
          <p:cNvSpPr/>
          <p:nvPr>
            <p:custDataLst>
              <p:tags r:id="rId10"/>
            </p:custDataLst>
          </p:nvPr>
        </p:nvSpPr>
        <p:spPr>
          <a:xfrm>
            <a:off x="2818123" y="5313322"/>
            <a:ext cx="6555620" cy="576422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上线效果评估：对上线后的智慧仓储管理方案进行效果评估，持续优化和改进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任意多边形 12"/>
          <p:cNvSpPr/>
          <p:nvPr>
            <p:custDataLst>
              <p:tags r:id="rId11"/>
            </p:custDataLst>
          </p:nvPr>
        </p:nvSpPr>
        <p:spPr>
          <a:xfrm flipV="1">
            <a:off x="2748166" y="5241178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2" name="任意多边形 13"/>
          <p:cNvSpPr/>
          <p:nvPr>
            <p:custDataLst>
              <p:tags r:id="rId12"/>
            </p:custDataLst>
          </p:nvPr>
        </p:nvSpPr>
        <p:spPr>
          <a:xfrm flipH="1">
            <a:off x="8268995" y="5741813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系统维护与升级</a:t>
            </a:r>
            <a:endParaRPr altLang="en-US" lang="zh-CN"/>
          </a:p>
        </p:txBody>
      </p:sp>
      <p:sp>
        <p:nvSpPr>
          <p:cNvPr id="1049618" name="任意多边形 20"/>
          <p:cNvSpPr/>
          <p:nvPr>
            <p:custDataLst>
              <p:tags r:id="rId1"/>
            </p:custDataLst>
          </p:nvPr>
        </p:nvSpPr>
        <p:spPr>
          <a:xfrm rot="2700000">
            <a:off x="2192384" y="1712686"/>
            <a:ext cx="1140256" cy="11422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875935" y="3256746"/>
            <a:ext cx="1773570" cy="270505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定期检查硬件设备，确保正常运行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矩形 42"/>
          <p:cNvSpPr/>
          <p:nvPr>
            <p:custDataLst>
              <p:tags r:id="rId3"/>
            </p:custDataLst>
          </p:nvPr>
        </p:nvSpPr>
        <p:spPr>
          <a:xfrm>
            <a:off x="1993374" y="2921206"/>
            <a:ext cx="1538389" cy="10894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4" name="任意多边形 18"/>
          <p:cNvSpPr/>
          <p:nvPr>
            <p:custDataLst>
              <p:tags r:id="rId4"/>
            </p:custDataLst>
          </p:nvPr>
        </p:nvSpPr>
        <p:spPr>
          <a:xfrm rot="5400000">
            <a:off x="4413886" y="1712686"/>
            <a:ext cx="1140256" cy="11422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096859" y="3256746"/>
            <a:ext cx="1773570" cy="270505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定期更新软件系统，保证安全性与稳定性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矩形 43"/>
          <p:cNvSpPr/>
          <p:nvPr>
            <p:custDataLst>
              <p:tags r:id="rId6"/>
            </p:custDataLst>
          </p:nvPr>
        </p:nvSpPr>
        <p:spPr>
          <a:xfrm>
            <a:off x="4214877" y="2921206"/>
            <a:ext cx="1538389" cy="10894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34810" y="1712686"/>
            <a:ext cx="1140256" cy="11422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18362" y="3256746"/>
            <a:ext cx="1773570" cy="270505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建立系统故障应急预案，快速响应并处理问题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矩形 44"/>
          <p:cNvSpPr/>
          <p:nvPr>
            <p:custDataLst>
              <p:tags r:id="rId9"/>
            </p:custDataLst>
          </p:nvPr>
        </p:nvSpPr>
        <p:spPr>
          <a:xfrm>
            <a:off x="6435222" y="2921206"/>
            <a:ext cx="1538389" cy="10894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8855734" y="1712686"/>
            <a:ext cx="1140256" cy="11422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539286" y="3256746"/>
            <a:ext cx="1773570" cy="270505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定期对系统进行优化升级，提升运行效率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矩形 45"/>
          <p:cNvSpPr/>
          <p:nvPr>
            <p:custDataLst>
              <p:tags r:id="rId12"/>
            </p:custDataLst>
          </p:nvPr>
        </p:nvSpPr>
        <p:spPr>
          <a:xfrm>
            <a:off x="8656724" y="2921206"/>
            <a:ext cx="1538389" cy="10894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49824" y="3685032"/>
            <a:ext cx="6263640" cy="1399032"/>
          </a:xfrm>
          <a:noFill/>
        </p:spPr>
        <p:txBody>
          <a:bodyPr anchor="t" wrap="square">
            <a:normAutofit fontScale="90909"/>
          </a:bodyPr>
          <a:p>
            <a:r>
              <a:rPr altLang="en-US" dirty="0" lang="zh-CN"/>
              <a:t>智慧仓储管理方案实施效果评估</a:t>
            </a:r>
            <a:endParaRPr altLang="en-US" dirty="0" lang="zh-CN"/>
          </a:p>
        </p:txBody>
      </p:sp>
      <p:sp>
        <p:nvSpPr>
          <p:cNvPr id="10496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458968" y="1843314"/>
            <a:ext cx="6254496" cy="1585686"/>
          </a:xfrm>
          <a:noFill/>
        </p:spPr>
        <p:txBody>
          <a:bodyPr anchor="b" wrap="square">
            <a:normAutofit fontScale="94595" lnSpcReduction="20000"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提高仓储管理效率</a:t>
            </a:r>
            <a:endParaRPr altLang="en-US" lang="zh-CN"/>
          </a:p>
        </p:txBody>
      </p:sp>
      <p:sp>
        <p:nvSpPr>
          <p:cNvPr id="104971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865967" y="1712686"/>
            <a:ext cx="3910027" cy="199238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14" name="矩形 65"/>
          <p:cNvSpPr/>
          <p:nvPr>
            <p:custDataLst>
              <p:tags r:id="rId2"/>
            </p:custDataLst>
          </p:nvPr>
        </p:nvSpPr>
        <p:spPr>
          <a:xfrm>
            <a:off x="1765052" y="2034140"/>
            <a:ext cx="192848" cy="19284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6" name="文本框 66"/>
          <p:cNvSpPr txBox="1"/>
          <p:nvPr>
            <p:custDataLst>
              <p:tags r:id="rId3"/>
            </p:custDataLst>
          </p:nvPr>
        </p:nvSpPr>
        <p:spPr>
          <a:xfrm>
            <a:off x="2102380" y="1946265"/>
            <a:ext cx="3437210" cy="1126726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降低库存成本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1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462702" y="1712686"/>
            <a:ext cx="3910027" cy="199238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20" name="矩形 69"/>
          <p:cNvSpPr/>
          <p:nvPr>
            <p:custDataLst>
              <p:tags r:id="rId5"/>
            </p:custDataLst>
          </p:nvPr>
        </p:nvSpPr>
        <p:spPr>
          <a:xfrm>
            <a:off x="6361220" y="2034140"/>
            <a:ext cx="192848" cy="1928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2" name="文本框 70"/>
          <p:cNvSpPr txBox="1"/>
          <p:nvPr>
            <p:custDataLst>
              <p:tags r:id="rId6"/>
            </p:custDataLst>
          </p:nvPr>
        </p:nvSpPr>
        <p:spPr>
          <a:xfrm>
            <a:off x="6699115" y="1946265"/>
            <a:ext cx="3437210" cy="1126726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提高货物吞吐量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2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865967" y="3969667"/>
            <a:ext cx="3910027" cy="199238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26" name="文本框 74"/>
          <p:cNvSpPr txBox="1"/>
          <p:nvPr>
            <p:custDataLst>
              <p:tags r:id="rId8"/>
            </p:custDataLst>
          </p:nvPr>
        </p:nvSpPr>
        <p:spPr>
          <a:xfrm>
            <a:off x="2102380" y="4202679"/>
            <a:ext cx="3437210" cy="1126726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减少人工成本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28" name="矩形 73"/>
          <p:cNvSpPr/>
          <p:nvPr>
            <p:custDataLst>
              <p:tags r:id="rId9"/>
            </p:custDataLst>
          </p:nvPr>
        </p:nvSpPr>
        <p:spPr>
          <a:xfrm>
            <a:off x="1765052" y="4291121"/>
            <a:ext cx="192848" cy="19284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14294" y="3969667"/>
            <a:ext cx="3910027" cy="199238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32" name="矩形 84"/>
          <p:cNvSpPr/>
          <p:nvPr>
            <p:custDataLst>
              <p:tags r:id="rId11"/>
            </p:custDataLst>
          </p:nvPr>
        </p:nvSpPr>
        <p:spPr>
          <a:xfrm>
            <a:off x="6413379" y="4291121"/>
            <a:ext cx="192848" cy="1928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4" name="文本框 85"/>
          <p:cNvSpPr txBox="1"/>
          <p:nvPr>
            <p:custDataLst>
              <p:tags r:id="rId12"/>
            </p:custDataLst>
          </p:nvPr>
        </p:nvSpPr>
        <p:spPr>
          <a:xfrm>
            <a:off x="6750707" y="4202679"/>
            <a:ext cx="3437210" cy="1126726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提高仓储空间利用率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降低仓储成本</a:t>
            </a:r>
            <a:endParaRPr altLang="en-US" lang="zh-CN"/>
          </a:p>
        </p:txBody>
      </p:sp>
      <p:sp>
        <p:nvSpPr>
          <p:cNvPr id="1049770" name="正文"/>
          <p:cNvSpPr txBox="1"/>
          <p:nvPr>
            <p:custDataLst>
              <p:tags r:id="rId1"/>
            </p:custDataLst>
          </p:nvPr>
        </p:nvSpPr>
        <p:spPr>
          <a:xfrm>
            <a:off x="2816711" y="1712686"/>
            <a:ext cx="6555529" cy="86663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智慧仓储管理系统通过自动化和智能化技术，提高了仓储作业的效率和准确性，减少了人工成本和错误率。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2" name="正文"/>
          <p:cNvSpPr txBox="1"/>
          <p:nvPr>
            <p:custDataLst>
              <p:tags r:id="rId2"/>
            </p:custDataLst>
          </p:nvPr>
        </p:nvSpPr>
        <p:spPr>
          <a:xfrm>
            <a:off x="2816711" y="2840207"/>
            <a:ext cx="6555529" cy="86663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通过对库存进行实时监控和管理，实现了库存优化和减少库存积压，降低了库存成本和资金占用成本。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4" name="正文"/>
          <p:cNvSpPr txBox="1"/>
          <p:nvPr>
            <p:custDataLst>
              <p:tags r:id="rId3"/>
            </p:custDataLst>
          </p:nvPr>
        </p:nvSpPr>
        <p:spPr>
          <a:xfrm>
            <a:off x="2816711" y="3967729"/>
            <a:ext cx="6555529" cy="86663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智慧仓储管理系统能够实现快速响应和高效配送，缩短了物流周期和配送时间，降低了仓储和物流成本。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正文"/>
          <p:cNvSpPr txBox="1"/>
          <p:nvPr>
            <p:custDataLst>
              <p:tags r:id="rId4"/>
            </p:custDataLst>
          </p:nvPr>
        </p:nvSpPr>
        <p:spPr>
          <a:xfrm>
            <a:off x="2816711" y="5095250"/>
            <a:ext cx="6555529" cy="86663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通过数据分析和预测，智慧仓储管理系统能够为企业提供更加精准的需求预测和库存计划，进一步降低仓储成本和库存风险。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提高库存准确性</a:t>
            </a:r>
            <a:endParaRPr altLang="en-US" lang="zh-CN"/>
          </a:p>
        </p:txBody>
      </p:sp>
      <p:sp>
        <p:nvSpPr>
          <p:cNvPr id="1049812" name="矩形 3"/>
          <p:cNvSpPr/>
          <p:nvPr>
            <p:custDataLst>
              <p:tags r:id="rId1"/>
            </p:custDataLst>
          </p:nvPr>
        </p:nvSpPr>
        <p:spPr>
          <a:xfrm>
            <a:off x="2093560" y="1712686"/>
            <a:ext cx="8473515" cy="93163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4" name="矩形 13"/>
          <p:cNvSpPr/>
          <p:nvPr>
            <p:custDataLst>
              <p:tags r:id="rId2"/>
            </p:custDataLst>
          </p:nvPr>
        </p:nvSpPr>
        <p:spPr>
          <a:xfrm>
            <a:off x="1621930" y="1712686"/>
            <a:ext cx="229799" cy="93163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6" name="文本框 4"/>
          <p:cNvSpPr txBox="1"/>
          <p:nvPr>
            <p:custDataLst>
              <p:tags r:id="rId3"/>
            </p:custDataLst>
          </p:nvPr>
        </p:nvSpPr>
        <p:spPr>
          <a:xfrm>
            <a:off x="2336177" y="1793180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实施智慧仓储管理方案后，库存准确性得到显著提高，减少了缺货和积压现象。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矩形 39"/>
          <p:cNvSpPr/>
          <p:nvPr>
            <p:custDataLst>
              <p:tags r:id="rId4"/>
            </p:custDataLst>
          </p:nvPr>
        </p:nvSpPr>
        <p:spPr>
          <a:xfrm>
            <a:off x="2093560" y="2818635"/>
            <a:ext cx="8473515" cy="93163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0" name="矩形 5"/>
          <p:cNvSpPr/>
          <p:nvPr>
            <p:custDataLst>
              <p:tags r:id="rId5"/>
            </p:custDataLst>
          </p:nvPr>
        </p:nvSpPr>
        <p:spPr>
          <a:xfrm>
            <a:off x="1621930" y="2818635"/>
            <a:ext cx="229799" cy="93163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2" name="文本框 41"/>
          <p:cNvSpPr txBox="1"/>
          <p:nvPr>
            <p:custDataLst>
              <p:tags r:id="rId6"/>
            </p:custDataLst>
          </p:nvPr>
        </p:nvSpPr>
        <p:spPr>
          <a:xfrm>
            <a:off x="2336177" y="2899129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通过智能化的库存管理，实现了对库存物品的实时监控和调整，确保了库存数据的实时性和准确性。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矩形 12"/>
          <p:cNvSpPr/>
          <p:nvPr>
            <p:custDataLst>
              <p:tags r:id="rId7"/>
            </p:custDataLst>
          </p:nvPr>
        </p:nvSpPr>
        <p:spPr>
          <a:xfrm>
            <a:off x="2093560" y="3924584"/>
            <a:ext cx="8473515" cy="931639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6" name="矩形 17"/>
          <p:cNvSpPr/>
          <p:nvPr>
            <p:custDataLst>
              <p:tags r:id="rId8"/>
            </p:custDataLst>
          </p:nvPr>
        </p:nvSpPr>
        <p:spPr>
          <a:xfrm>
            <a:off x="1621930" y="3924584"/>
            <a:ext cx="229799" cy="931639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8" name="文本框 19"/>
          <p:cNvSpPr txBox="1"/>
          <p:nvPr>
            <p:custDataLst>
              <p:tags r:id="rId9"/>
            </p:custDataLst>
          </p:nvPr>
        </p:nvSpPr>
        <p:spPr>
          <a:xfrm>
            <a:off x="2336177" y="4005078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智慧仓储管理方案采用了高精度的库存管理技术，降低了人为误差和操作失误的可能性，提高了库存管理的准确性和可靠性。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矩形 49"/>
          <p:cNvSpPr/>
          <p:nvPr>
            <p:custDataLst>
              <p:tags r:id="rId10"/>
            </p:custDataLst>
          </p:nvPr>
        </p:nvSpPr>
        <p:spPr>
          <a:xfrm>
            <a:off x="2093560" y="5029966"/>
            <a:ext cx="8473515" cy="931639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2" name="矩形 26"/>
          <p:cNvSpPr/>
          <p:nvPr>
            <p:custDataLst>
              <p:tags r:id="rId11"/>
            </p:custDataLst>
          </p:nvPr>
        </p:nvSpPr>
        <p:spPr>
          <a:xfrm>
            <a:off x="1621930" y="5029966"/>
            <a:ext cx="229799" cy="931639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4" name="文本框 27"/>
          <p:cNvSpPr txBox="1"/>
          <p:nvPr>
            <p:custDataLst>
              <p:tags r:id="rId12"/>
            </p:custDataLst>
          </p:nvPr>
        </p:nvSpPr>
        <p:spPr>
          <a:xfrm>
            <a:off x="2336177" y="5110460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实施智慧仓储管理方案后，企业可以更好地掌握库存情况，从而更好地满足客户需求，提高客户满意度。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提高订单履行速度</a:t>
            </a:r>
            <a:endParaRPr altLang="en-US" lang="zh-CN"/>
          </a:p>
        </p:txBody>
      </p:sp>
      <p:sp>
        <p:nvSpPr>
          <p:cNvPr id="1049870" name="对角圆角矩形 15"/>
          <p:cNvSpPr/>
          <p:nvPr>
            <p:custDataLst>
              <p:tags r:id="rId1"/>
            </p:custDataLst>
          </p:nvPr>
        </p:nvSpPr>
        <p:spPr>
          <a:xfrm>
            <a:off x="1993288" y="4126403"/>
            <a:ext cx="8202510" cy="69135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2" name="对角圆角矩形 16"/>
          <p:cNvSpPr/>
          <p:nvPr>
            <p:custDataLst>
              <p:tags r:id="rId2"/>
            </p:custDataLst>
          </p:nvPr>
        </p:nvSpPr>
        <p:spPr>
          <a:xfrm>
            <a:off x="1993288" y="4000851"/>
            <a:ext cx="499219" cy="47636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4" name="直角三角形 17"/>
          <p:cNvSpPr/>
          <p:nvPr>
            <p:custDataLst>
              <p:tags r:id="rId3"/>
            </p:custDataLst>
          </p:nvPr>
        </p:nvSpPr>
        <p:spPr>
          <a:xfrm>
            <a:off x="2492618" y="4001427"/>
            <a:ext cx="75215" cy="12535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6" name="文本框 27"/>
          <p:cNvSpPr txBox="1"/>
          <p:nvPr>
            <p:custDataLst>
              <p:tags r:id="rId4"/>
            </p:custDataLst>
          </p:nvPr>
        </p:nvSpPr>
        <p:spPr>
          <a:xfrm>
            <a:off x="2524870" y="4136194"/>
            <a:ext cx="7411205" cy="67944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1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借助数据分析与优化算法，实现了仓储资源的合理配置，减少了无效的货物搬运与等待时间。</a:t>
            </a:r>
            <a:endParaRPr altLang="zh-CN" dirty="0" sz="11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对角圆角矩形 52"/>
          <p:cNvSpPr/>
          <p:nvPr>
            <p:custDataLst>
              <p:tags r:id="rId5"/>
            </p:custDataLst>
          </p:nvPr>
        </p:nvSpPr>
        <p:spPr>
          <a:xfrm>
            <a:off x="1993288" y="1838814"/>
            <a:ext cx="8202510" cy="69135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0" name="对角圆角矩形 53"/>
          <p:cNvSpPr/>
          <p:nvPr>
            <p:custDataLst>
              <p:tags r:id="rId6"/>
            </p:custDataLst>
          </p:nvPr>
        </p:nvSpPr>
        <p:spPr>
          <a:xfrm>
            <a:off x="1993288" y="1712686"/>
            <a:ext cx="499219" cy="47636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2" name="直角三角形 54"/>
          <p:cNvSpPr/>
          <p:nvPr>
            <p:custDataLst>
              <p:tags r:id="rId7"/>
            </p:custDataLst>
          </p:nvPr>
        </p:nvSpPr>
        <p:spPr>
          <a:xfrm>
            <a:off x="2492618" y="1713262"/>
            <a:ext cx="75215" cy="12535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4" name="文本框 56"/>
          <p:cNvSpPr txBox="1"/>
          <p:nvPr>
            <p:custDataLst>
              <p:tags r:id="rId8"/>
            </p:custDataLst>
          </p:nvPr>
        </p:nvSpPr>
        <p:spPr>
          <a:xfrm>
            <a:off x="2524870" y="1841694"/>
            <a:ext cx="7411205" cy="67944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1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实施智慧仓储管理方案后，订单履行时间缩短了30%。</a:t>
            </a:r>
            <a:endParaRPr altLang="en-US" dirty="0" sz="11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对角圆角矩形 5"/>
          <p:cNvSpPr/>
          <p:nvPr>
            <p:custDataLst>
              <p:tags r:id="rId9"/>
            </p:custDataLst>
          </p:nvPr>
        </p:nvSpPr>
        <p:spPr>
          <a:xfrm>
            <a:off x="1993288" y="2982609"/>
            <a:ext cx="8202510" cy="69135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8" name="对角圆角矩形 6"/>
          <p:cNvSpPr/>
          <p:nvPr>
            <p:custDataLst>
              <p:tags r:id="rId10"/>
            </p:custDataLst>
          </p:nvPr>
        </p:nvSpPr>
        <p:spPr>
          <a:xfrm>
            <a:off x="1993288" y="2856480"/>
            <a:ext cx="499219" cy="47636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0" name="直角三角形 7"/>
          <p:cNvSpPr/>
          <p:nvPr>
            <p:custDataLst>
              <p:tags r:id="rId11"/>
            </p:custDataLst>
          </p:nvPr>
        </p:nvSpPr>
        <p:spPr>
          <a:xfrm>
            <a:off x="2492618" y="2857632"/>
            <a:ext cx="75215" cy="12535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2" name="文本框 8"/>
          <p:cNvSpPr txBox="1"/>
          <p:nvPr>
            <p:custDataLst>
              <p:tags r:id="rId12"/>
            </p:custDataLst>
          </p:nvPr>
        </p:nvSpPr>
        <p:spPr>
          <a:xfrm>
            <a:off x="2524870" y="2992400"/>
            <a:ext cx="7411205" cy="67944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1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通过智能化的仓储管理系统，实现了快速、准确的货物定位与提取，提高了订单处理速度。</a:t>
            </a:r>
            <a:endParaRPr altLang="en-US" dirty="0" sz="11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对角圆角矩形 9"/>
          <p:cNvSpPr/>
          <p:nvPr>
            <p:custDataLst>
              <p:tags r:id="rId13"/>
            </p:custDataLst>
          </p:nvPr>
        </p:nvSpPr>
        <p:spPr>
          <a:xfrm>
            <a:off x="1993288" y="5270773"/>
            <a:ext cx="8202510" cy="69135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6" name="对角圆角矩形 10"/>
          <p:cNvSpPr/>
          <p:nvPr>
            <p:custDataLst>
              <p:tags r:id="rId14"/>
            </p:custDataLst>
          </p:nvPr>
        </p:nvSpPr>
        <p:spPr>
          <a:xfrm>
            <a:off x="1993288" y="5144645"/>
            <a:ext cx="499219" cy="47636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8" name="直角三角形 11"/>
          <p:cNvSpPr/>
          <p:nvPr>
            <p:custDataLst>
              <p:tags r:id="rId15"/>
            </p:custDataLst>
          </p:nvPr>
        </p:nvSpPr>
        <p:spPr>
          <a:xfrm>
            <a:off x="2492618" y="5145221"/>
            <a:ext cx="75215" cy="125358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0" name="文本框 12"/>
          <p:cNvSpPr txBox="1"/>
          <p:nvPr>
            <p:custDataLst>
              <p:tags r:id="rId16"/>
            </p:custDataLst>
          </p:nvPr>
        </p:nvSpPr>
        <p:spPr>
          <a:xfrm>
            <a:off x="2524870" y="5279988"/>
            <a:ext cx="7411205" cy="679444"/>
          </a:xfrm>
          <a:prstGeom prst="rect"/>
          <a:noFill/>
        </p:spPr>
        <p:txBody>
          <a:bodyPr anchor="ctr" anchorCtr="0" bIns="107950" rtlCol="0" tIns="0" wrap="square">
            <a:normAutofit fontScale="6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智能化的仓储管理系统提高了订单履行过程的透明度，客户可以实时了解订单状态，提高了客户满意度。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提高客户满意度</a:t>
            </a:r>
            <a:endParaRPr altLang="en-US" lang="zh-CN"/>
          </a:p>
        </p:txBody>
      </p:sp>
      <p:sp>
        <p:nvSpPr>
          <p:cNvPr id="104993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865967" y="1712686"/>
            <a:ext cx="3910027" cy="199238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38" name="矩形 65"/>
          <p:cNvSpPr/>
          <p:nvPr>
            <p:custDataLst>
              <p:tags r:id="rId2"/>
            </p:custDataLst>
          </p:nvPr>
        </p:nvSpPr>
        <p:spPr>
          <a:xfrm>
            <a:off x="1765052" y="2034140"/>
            <a:ext cx="192848" cy="19284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0" name="文本框 66"/>
          <p:cNvSpPr txBox="1"/>
          <p:nvPr>
            <p:custDataLst>
              <p:tags r:id="rId3"/>
            </p:custDataLst>
          </p:nvPr>
        </p:nvSpPr>
        <p:spPr>
          <a:xfrm>
            <a:off x="2102380" y="1946265"/>
            <a:ext cx="3437210" cy="1126726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实时监控库存，确保及时补货和避免缺货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4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462702" y="1712686"/>
            <a:ext cx="3910027" cy="199238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44" name="矩形 69"/>
          <p:cNvSpPr/>
          <p:nvPr>
            <p:custDataLst>
              <p:tags r:id="rId5"/>
            </p:custDataLst>
          </p:nvPr>
        </p:nvSpPr>
        <p:spPr>
          <a:xfrm>
            <a:off x="6361220" y="2034140"/>
            <a:ext cx="192848" cy="1928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6" name="文本框 70"/>
          <p:cNvSpPr txBox="1"/>
          <p:nvPr>
            <p:custDataLst>
              <p:tags r:id="rId6"/>
            </p:custDataLst>
          </p:nvPr>
        </p:nvSpPr>
        <p:spPr>
          <a:xfrm>
            <a:off x="6699115" y="1946265"/>
            <a:ext cx="3437210" cy="1126726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提高订单处理速度，缩短交货时间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4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865967" y="3969667"/>
            <a:ext cx="3910027" cy="199238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50" name="文本框 74"/>
          <p:cNvSpPr txBox="1"/>
          <p:nvPr>
            <p:custDataLst>
              <p:tags r:id="rId8"/>
            </p:custDataLst>
          </p:nvPr>
        </p:nvSpPr>
        <p:spPr>
          <a:xfrm>
            <a:off x="2102380" y="4202679"/>
            <a:ext cx="3437210" cy="1126726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5000" lnSpcReduction="2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智能化的仓储管理系统能够快速准确地完成订单处理和配送任务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52" name="矩形 73"/>
          <p:cNvSpPr/>
          <p:nvPr>
            <p:custDataLst>
              <p:tags r:id="rId9"/>
            </p:custDataLst>
          </p:nvPr>
        </p:nvSpPr>
        <p:spPr>
          <a:xfrm>
            <a:off x="1765052" y="4291121"/>
            <a:ext cx="192848" cy="19284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14294" y="3969667"/>
            <a:ext cx="3910027" cy="199238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56" name="矩形 84"/>
          <p:cNvSpPr/>
          <p:nvPr>
            <p:custDataLst>
              <p:tags r:id="rId11"/>
            </p:custDataLst>
          </p:nvPr>
        </p:nvSpPr>
        <p:spPr>
          <a:xfrm>
            <a:off x="6413379" y="4291121"/>
            <a:ext cx="192848" cy="1928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8" name="文本框 85"/>
          <p:cNvSpPr txBox="1"/>
          <p:nvPr>
            <p:custDataLst>
              <p:tags r:id="rId12"/>
            </p:custDataLst>
          </p:nvPr>
        </p:nvSpPr>
        <p:spPr>
          <a:xfrm>
            <a:off x="6750707" y="4202679"/>
            <a:ext cx="3437210" cy="1126726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提高客户满意度，增强客户忠诚度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49824" y="3685032"/>
            <a:ext cx="6263640" cy="1399032"/>
          </a:xfrm>
          <a:noFill/>
        </p:spPr>
        <p:txBody>
          <a:bodyPr anchor="t" wrap="square">
            <a:normAutofit fontScale="90909"/>
          </a:bodyPr>
          <a:p>
            <a:r>
              <a:rPr altLang="en-US" dirty="0" lang="zh-CN"/>
              <a:t>智慧仓储管理方案实施案例分析</a:t>
            </a:r>
            <a:endParaRPr altLang="en-US" dirty="0" lang="zh-CN"/>
          </a:p>
        </p:txBody>
      </p:sp>
      <p:sp>
        <p:nvSpPr>
          <p:cNvPr id="10499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458968" y="1843314"/>
            <a:ext cx="6254496" cy="1585686"/>
          </a:xfrm>
          <a:noFill/>
        </p:spPr>
        <p:txBody>
          <a:bodyPr anchor="b" wrap="square">
            <a:normAutofit fontScale="94595" lnSpcReduction="20000"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某知名电商企业智慧仓储管理方案实施案例</a:t>
            </a:r>
            <a:endParaRPr altLang="en-US" lang="zh-CN"/>
          </a:p>
        </p:txBody>
      </p:sp>
      <p:sp>
        <p:nvSpPr>
          <p:cNvPr id="1050030" name="图形"/>
          <p:cNvSpPr/>
          <p:nvPr>
            <p:custDataLst>
              <p:tags r:id="rId1"/>
            </p:custDataLst>
          </p:nvPr>
        </p:nvSpPr>
        <p:spPr>
          <a:xfrm>
            <a:off x="1045297" y="1712686"/>
            <a:ext cx="10074902" cy="931601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50032" name="任意多边形 18"/>
          <p:cNvSpPr/>
          <p:nvPr>
            <p:custDataLst>
              <p:tags r:id="rId2"/>
            </p:custDataLst>
          </p:nvPr>
        </p:nvSpPr>
        <p:spPr>
          <a:xfrm>
            <a:off x="10279668" y="1712686"/>
            <a:ext cx="863836" cy="901484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0034" name="标题"/>
          <p:cNvSpPr txBox="1"/>
          <p:nvPr>
            <p:custDataLst>
              <p:tags r:id="rId3"/>
            </p:custDataLst>
          </p:nvPr>
        </p:nvSpPr>
        <p:spPr>
          <a:xfrm>
            <a:off x="1072772" y="1777573"/>
            <a:ext cx="942488" cy="800862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036" name="正文"/>
          <p:cNvSpPr txBox="1"/>
          <p:nvPr>
            <p:custDataLst>
              <p:tags r:id="rId4"/>
            </p:custDataLst>
          </p:nvPr>
        </p:nvSpPr>
        <p:spPr>
          <a:xfrm>
            <a:off x="2103944" y="1777573"/>
            <a:ext cx="9015982" cy="80154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案例背景：某知名电商企业面临仓储管理效率低下的问题，决定采用智慧仓储管理方案进行改进。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743" name="直接连接符 42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015090" y="1867596"/>
            <a:ext cx="0" cy="621523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50038" name="图形"/>
          <p:cNvSpPr/>
          <p:nvPr>
            <p:custDataLst>
              <p:tags r:id="rId6"/>
            </p:custDataLst>
          </p:nvPr>
        </p:nvSpPr>
        <p:spPr>
          <a:xfrm>
            <a:off x="1045297" y="2818683"/>
            <a:ext cx="10074902" cy="931601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50040" name="任意多边形 22"/>
          <p:cNvSpPr/>
          <p:nvPr>
            <p:custDataLst>
              <p:tags r:id="rId7"/>
            </p:custDataLst>
          </p:nvPr>
        </p:nvSpPr>
        <p:spPr>
          <a:xfrm>
            <a:off x="10279668" y="2818683"/>
            <a:ext cx="863836" cy="901484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0042" name="标题"/>
          <p:cNvSpPr txBox="1"/>
          <p:nvPr>
            <p:custDataLst>
              <p:tags r:id="rId8"/>
            </p:custDataLst>
          </p:nvPr>
        </p:nvSpPr>
        <p:spPr>
          <a:xfrm>
            <a:off x="1072772" y="2883569"/>
            <a:ext cx="942488" cy="800862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044" name="正文"/>
          <p:cNvSpPr txBox="1"/>
          <p:nvPr>
            <p:custDataLst>
              <p:tags r:id="rId9"/>
            </p:custDataLst>
          </p:nvPr>
        </p:nvSpPr>
        <p:spPr>
          <a:xfrm>
            <a:off x="2103944" y="2883569"/>
            <a:ext cx="9015982" cy="80154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实施过程：该企业与专业的物流科技公司合作，引入了智能化的仓储管理系统，包括自动化设备、物联网技术和数据分析平台等。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745" name="直接连接符 49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2015090" y="2973008"/>
            <a:ext cx="0" cy="621523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50046" name="图形"/>
          <p:cNvSpPr/>
          <p:nvPr>
            <p:custDataLst>
              <p:tags r:id="rId11"/>
            </p:custDataLst>
          </p:nvPr>
        </p:nvSpPr>
        <p:spPr>
          <a:xfrm>
            <a:off x="1045297" y="3924679"/>
            <a:ext cx="10074902" cy="931601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50048" name="任意多边形 22"/>
          <p:cNvSpPr/>
          <p:nvPr>
            <p:custDataLst>
              <p:tags r:id="rId12"/>
            </p:custDataLst>
          </p:nvPr>
        </p:nvSpPr>
        <p:spPr>
          <a:xfrm>
            <a:off x="10279668" y="3924679"/>
            <a:ext cx="863836" cy="901484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0050" name="标题"/>
          <p:cNvSpPr txBox="1"/>
          <p:nvPr>
            <p:custDataLst>
              <p:tags r:id="rId13"/>
            </p:custDataLst>
          </p:nvPr>
        </p:nvSpPr>
        <p:spPr>
          <a:xfrm>
            <a:off x="1072772" y="3989566"/>
            <a:ext cx="942488" cy="800862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052" name="正文"/>
          <p:cNvSpPr txBox="1"/>
          <p:nvPr>
            <p:custDataLst>
              <p:tags r:id="rId14"/>
            </p:custDataLst>
          </p:nvPr>
        </p:nvSpPr>
        <p:spPr>
          <a:xfrm>
            <a:off x="2103944" y="3989566"/>
            <a:ext cx="9015982" cy="80154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实施效果：通过智慧仓储管理方案的实施，该电商企业的仓储管理效率得到了显著提升，降低了库存成本和人工成本，提高了订单处理速度和客户满意度。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747" name="直接连接符 66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2015090" y="4079004"/>
            <a:ext cx="0" cy="621523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50054" name="图形"/>
          <p:cNvSpPr/>
          <p:nvPr>
            <p:custDataLst>
              <p:tags r:id="rId16"/>
            </p:custDataLst>
          </p:nvPr>
        </p:nvSpPr>
        <p:spPr>
          <a:xfrm>
            <a:off x="1045297" y="5030091"/>
            <a:ext cx="10074902" cy="931601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50056" name="任意多边形 22"/>
          <p:cNvSpPr/>
          <p:nvPr>
            <p:custDataLst>
              <p:tags r:id="rId17"/>
            </p:custDataLst>
          </p:nvPr>
        </p:nvSpPr>
        <p:spPr>
          <a:xfrm>
            <a:off x="10279668" y="5030091"/>
            <a:ext cx="863836" cy="901484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0058" name="标题"/>
          <p:cNvSpPr txBox="1"/>
          <p:nvPr>
            <p:custDataLst>
              <p:tags r:id="rId18"/>
            </p:custDataLst>
          </p:nvPr>
        </p:nvSpPr>
        <p:spPr>
          <a:xfrm>
            <a:off x="1072772" y="5095563"/>
            <a:ext cx="942488" cy="800862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060" name="正文"/>
          <p:cNvSpPr txBox="1"/>
          <p:nvPr>
            <p:custDataLst>
              <p:tags r:id="rId19"/>
            </p:custDataLst>
          </p:nvPr>
        </p:nvSpPr>
        <p:spPr>
          <a:xfrm>
            <a:off x="2103944" y="5095563"/>
            <a:ext cx="9015982" cy="801546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87500" lnSpcReduction="10000"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经验总结：该电商企业在实施智慧仓储管理方案时，注重与专业物流科技公司的合作，充分利用先进技术，实现了仓储管理的智能化和高效化。同时，该企业也注重员工培训和流程优化，确保了智慧仓储管理方案的顺利实施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749" name="直接连接符 78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2015090" y="5185001"/>
            <a:ext cx="0" cy="621523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某大型物流企业智慧仓储管理方案实施案例</a:t>
            </a:r>
            <a:endParaRPr altLang="en-US" lang="zh-CN"/>
          </a:p>
        </p:txBody>
      </p:sp>
      <p:sp>
        <p:nvSpPr>
          <p:cNvPr id="1050096" name="矩形 5"/>
          <p:cNvSpPr/>
          <p:nvPr>
            <p:custDataLst>
              <p:tags r:id="rId1"/>
            </p:custDataLst>
          </p:nvPr>
        </p:nvSpPr>
        <p:spPr>
          <a:xfrm>
            <a:off x="1014984" y="2627884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8" name="矩形 10"/>
          <p:cNvSpPr/>
          <p:nvPr>
            <p:custDataLst>
              <p:tags r:id="rId2"/>
            </p:custDataLst>
          </p:nvPr>
        </p:nvSpPr>
        <p:spPr>
          <a:xfrm>
            <a:off x="1343398" y="2622568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0" name="TextBox 2"/>
          <p:cNvSpPr txBox="1"/>
          <p:nvPr>
            <p:custDataLst>
              <p:tags r:id="rId3"/>
            </p:custDataLst>
          </p:nvPr>
        </p:nvSpPr>
        <p:spPr>
          <a:xfrm>
            <a:off x="1158517" y="3158899"/>
            <a:ext cx="2110622" cy="1704310"/>
          </a:xfrm>
          <a:prstGeom prst="rect"/>
          <a:noFill/>
        </p:spPr>
        <p:txBody>
          <a:bodyPr rtlCol="0" wrap="square">
            <a:normAutofit fontScale="92857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企业背景：该企业是一家全球领先的物流服务提供商，面临仓储管理效率低下的问题。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02" name="矩形 6"/>
          <p:cNvSpPr/>
          <p:nvPr>
            <p:custDataLst>
              <p:tags r:id="rId4"/>
            </p:custDataLst>
          </p:nvPr>
        </p:nvSpPr>
        <p:spPr>
          <a:xfrm>
            <a:off x="3606857" y="2627884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4" name="矩形 11"/>
          <p:cNvSpPr/>
          <p:nvPr>
            <p:custDataLst>
              <p:tags r:id="rId5"/>
            </p:custDataLst>
          </p:nvPr>
        </p:nvSpPr>
        <p:spPr>
          <a:xfrm>
            <a:off x="3952991" y="2622568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6" name="TextBox 2"/>
          <p:cNvSpPr txBox="1"/>
          <p:nvPr>
            <p:custDataLst>
              <p:tags r:id="rId6"/>
            </p:custDataLst>
          </p:nvPr>
        </p:nvSpPr>
        <p:spPr>
          <a:xfrm>
            <a:off x="3749800" y="3158899"/>
            <a:ext cx="2110622" cy="1704310"/>
          </a:xfrm>
          <a:prstGeom prst="rect"/>
          <a:noFill/>
        </p:spPr>
        <p:txBody>
          <a:bodyPr rtlCol="0" wrap="square">
            <a:normAutofit fontScale="92857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解决方案：采用智慧仓储管理系统，实现自动化、智能化管理，提高仓储效率和准确性。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08" name="矩形 33"/>
          <p:cNvSpPr/>
          <p:nvPr>
            <p:custDataLst>
              <p:tags r:id="rId7"/>
            </p:custDataLst>
          </p:nvPr>
        </p:nvSpPr>
        <p:spPr>
          <a:xfrm>
            <a:off x="6194595" y="2627884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0" name="矩形 37"/>
          <p:cNvSpPr/>
          <p:nvPr>
            <p:custDataLst>
              <p:tags r:id="rId8"/>
            </p:custDataLst>
          </p:nvPr>
        </p:nvSpPr>
        <p:spPr>
          <a:xfrm>
            <a:off x="6523009" y="2622568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2" name="TextBox 2"/>
          <p:cNvSpPr txBox="1"/>
          <p:nvPr>
            <p:custDataLst>
              <p:tags r:id="rId9"/>
            </p:custDataLst>
          </p:nvPr>
        </p:nvSpPr>
        <p:spPr>
          <a:xfrm>
            <a:off x="6338128" y="3158899"/>
            <a:ext cx="2110622" cy="1704310"/>
          </a:xfrm>
          <a:prstGeom prst="rect"/>
          <a:noFill/>
        </p:spPr>
        <p:txBody>
          <a:bodyPr rtlCol="0" wrap="square">
            <a:normAutofit fontScale="6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实施过程：详细介绍该企业如何进行系统选型、部署和培训，以及在实施过程中遇到的问题和解决方案。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14" name="矩形 34"/>
          <p:cNvSpPr/>
          <p:nvPr>
            <p:custDataLst>
              <p:tags r:id="rId10"/>
            </p:custDataLst>
          </p:nvPr>
        </p:nvSpPr>
        <p:spPr>
          <a:xfrm>
            <a:off x="8777017" y="2627884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6" name="矩形 38"/>
          <p:cNvSpPr/>
          <p:nvPr>
            <p:custDataLst>
              <p:tags r:id="rId11"/>
            </p:custDataLst>
          </p:nvPr>
        </p:nvSpPr>
        <p:spPr>
          <a:xfrm>
            <a:off x="9123151" y="2622568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8" name="TextBox 2"/>
          <p:cNvSpPr txBox="1"/>
          <p:nvPr>
            <p:custDataLst>
              <p:tags r:id="rId12"/>
            </p:custDataLst>
          </p:nvPr>
        </p:nvSpPr>
        <p:spPr>
          <a:xfrm>
            <a:off x="8920551" y="3158899"/>
            <a:ext cx="2110622" cy="1704310"/>
          </a:xfrm>
          <a:prstGeom prst="rect"/>
          <a:noFill/>
        </p:spPr>
        <p:txBody>
          <a:bodyPr rtlCol="0" wrap="square">
            <a:normAutofit fontScale="6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实施效果：该智慧仓储管理方案实施后，显著提高了仓储管理效率和准确性，降低了运营成本。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某跨国制造企业智慧仓储管理方案实施案例</a:t>
            </a:r>
            <a:endParaRPr altLang="en-US" lang="zh-CN"/>
          </a:p>
        </p:txBody>
      </p:sp>
      <p:sp>
        <p:nvSpPr>
          <p:cNvPr id="1050154" name="任意多边形 20"/>
          <p:cNvSpPr/>
          <p:nvPr>
            <p:custDataLst>
              <p:tags r:id="rId1"/>
            </p:custDataLst>
          </p:nvPr>
        </p:nvSpPr>
        <p:spPr>
          <a:xfrm rot="2700000">
            <a:off x="2192384" y="1712686"/>
            <a:ext cx="1140256" cy="11422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875935" y="3256746"/>
            <a:ext cx="1773570" cy="270505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企业背景：全球领先的制造企业，面临仓储管理挑战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8" name="矩形 42"/>
          <p:cNvSpPr/>
          <p:nvPr>
            <p:custDataLst>
              <p:tags r:id="rId3"/>
            </p:custDataLst>
          </p:nvPr>
        </p:nvSpPr>
        <p:spPr>
          <a:xfrm>
            <a:off x="1993374" y="2921206"/>
            <a:ext cx="1538389" cy="10894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0" name="任意多边形 18"/>
          <p:cNvSpPr/>
          <p:nvPr>
            <p:custDataLst>
              <p:tags r:id="rId4"/>
            </p:custDataLst>
          </p:nvPr>
        </p:nvSpPr>
        <p:spPr>
          <a:xfrm rot="5400000">
            <a:off x="4413886" y="1712686"/>
            <a:ext cx="1140256" cy="11422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096859" y="3256746"/>
            <a:ext cx="1773570" cy="270505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方案实施：采用智慧仓储管理系统，提升仓储效率和管理水平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4" name="矩形 43"/>
          <p:cNvSpPr/>
          <p:nvPr>
            <p:custDataLst>
              <p:tags r:id="rId6"/>
            </p:custDataLst>
          </p:nvPr>
        </p:nvSpPr>
        <p:spPr>
          <a:xfrm>
            <a:off x="4214877" y="2921206"/>
            <a:ext cx="1538389" cy="10894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34810" y="1712686"/>
            <a:ext cx="1140256" cy="11422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18362" y="3256746"/>
            <a:ext cx="1773570" cy="270505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实施效果：降低库存成本，提高货物准确率，提升客户满意度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0" name="矩形 44"/>
          <p:cNvSpPr/>
          <p:nvPr>
            <p:custDataLst>
              <p:tags r:id="rId9"/>
            </p:custDataLst>
          </p:nvPr>
        </p:nvSpPr>
        <p:spPr>
          <a:xfrm>
            <a:off x="6435222" y="2921206"/>
            <a:ext cx="1538389" cy="10894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8855734" y="1712686"/>
            <a:ext cx="1140256" cy="11422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539286" y="3256746"/>
            <a:ext cx="1773570" cy="270505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经验总结：注重软硬件结合，持续优化改进，实现智慧化转型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6" name="矩形 45"/>
          <p:cNvSpPr/>
          <p:nvPr>
            <p:custDataLst>
              <p:tags r:id="rId12"/>
            </p:custDataLst>
          </p:nvPr>
        </p:nvSpPr>
        <p:spPr>
          <a:xfrm>
            <a:off x="8656724" y="2921206"/>
            <a:ext cx="1538389" cy="10894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某农产品冷链物流企业智慧仓储管理方案实施案例</a:t>
            </a:r>
            <a:endParaRPr altLang="en-US" lang="zh-CN"/>
          </a:p>
        </p:txBody>
      </p:sp>
      <p:sp>
        <p:nvSpPr>
          <p:cNvPr id="1050212" name="矩形 3"/>
          <p:cNvSpPr/>
          <p:nvPr>
            <p:custDataLst>
              <p:tags r:id="rId1"/>
            </p:custDataLst>
          </p:nvPr>
        </p:nvSpPr>
        <p:spPr>
          <a:xfrm>
            <a:off x="2093560" y="1712686"/>
            <a:ext cx="8473515" cy="93163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4" name="矩形 13"/>
          <p:cNvSpPr/>
          <p:nvPr>
            <p:custDataLst>
              <p:tags r:id="rId2"/>
            </p:custDataLst>
          </p:nvPr>
        </p:nvSpPr>
        <p:spPr>
          <a:xfrm>
            <a:off x="1621930" y="1712686"/>
            <a:ext cx="229799" cy="93163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6" name="文本框 4"/>
          <p:cNvSpPr txBox="1"/>
          <p:nvPr>
            <p:custDataLst>
              <p:tags r:id="rId3"/>
            </p:custDataLst>
          </p:nvPr>
        </p:nvSpPr>
        <p:spPr>
          <a:xfrm>
            <a:off x="2336177" y="1793180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企业背景：某大型农产品冷链物流企业，面临仓储管理效率低下的问题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8" name="矩形 39"/>
          <p:cNvSpPr/>
          <p:nvPr>
            <p:custDataLst>
              <p:tags r:id="rId4"/>
            </p:custDataLst>
          </p:nvPr>
        </p:nvSpPr>
        <p:spPr>
          <a:xfrm>
            <a:off x="2093560" y="2818635"/>
            <a:ext cx="8473515" cy="93163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0" name="矩形 5"/>
          <p:cNvSpPr/>
          <p:nvPr>
            <p:custDataLst>
              <p:tags r:id="rId5"/>
            </p:custDataLst>
          </p:nvPr>
        </p:nvSpPr>
        <p:spPr>
          <a:xfrm>
            <a:off x="1621930" y="2818635"/>
            <a:ext cx="229799" cy="93163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2" name="文本框 41"/>
          <p:cNvSpPr txBox="1"/>
          <p:nvPr>
            <p:custDataLst>
              <p:tags r:id="rId6"/>
            </p:custDataLst>
          </p:nvPr>
        </p:nvSpPr>
        <p:spPr>
          <a:xfrm>
            <a:off x="2336177" y="2899129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解决方案：引入智慧仓储管理系统，实现自动化、智能化管理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4" name="矩形 12"/>
          <p:cNvSpPr/>
          <p:nvPr>
            <p:custDataLst>
              <p:tags r:id="rId7"/>
            </p:custDataLst>
          </p:nvPr>
        </p:nvSpPr>
        <p:spPr>
          <a:xfrm>
            <a:off x="2093560" y="3924584"/>
            <a:ext cx="8473515" cy="931639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6" name="矩形 17"/>
          <p:cNvSpPr/>
          <p:nvPr>
            <p:custDataLst>
              <p:tags r:id="rId8"/>
            </p:custDataLst>
          </p:nvPr>
        </p:nvSpPr>
        <p:spPr>
          <a:xfrm>
            <a:off x="1621930" y="3924584"/>
            <a:ext cx="229799" cy="931639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8" name="文本框 19"/>
          <p:cNvSpPr txBox="1"/>
          <p:nvPr>
            <p:custDataLst>
              <p:tags r:id="rId9"/>
            </p:custDataLst>
          </p:nvPr>
        </p:nvSpPr>
        <p:spPr>
          <a:xfrm>
            <a:off x="2336177" y="4005078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实施过程：对仓库进行智能化改造，包括货架、叉车、温湿度监控等设备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0" name="矩形 49"/>
          <p:cNvSpPr/>
          <p:nvPr>
            <p:custDataLst>
              <p:tags r:id="rId10"/>
            </p:custDataLst>
          </p:nvPr>
        </p:nvSpPr>
        <p:spPr>
          <a:xfrm>
            <a:off x="2093560" y="5029966"/>
            <a:ext cx="8473515" cy="931639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2" name="矩形 26"/>
          <p:cNvSpPr/>
          <p:nvPr>
            <p:custDataLst>
              <p:tags r:id="rId11"/>
            </p:custDataLst>
          </p:nvPr>
        </p:nvSpPr>
        <p:spPr>
          <a:xfrm>
            <a:off x="1621930" y="5029966"/>
            <a:ext cx="229799" cy="931639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4" name="文本框 27"/>
          <p:cNvSpPr txBox="1"/>
          <p:nvPr>
            <p:custDataLst>
              <p:tags r:id="rId12"/>
            </p:custDataLst>
          </p:nvPr>
        </p:nvSpPr>
        <p:spPr>
          <a:xfrm>
            <a:off x="2336177" y="5110460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实施效果：提高了仓储管理效率，降低了运营成本，提升了企业竞争力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49824" y="3685032"/>
            <a:ext cx="6263640" cy="1399032"/>
          </a:xfrm>
          <a:noFill/>
        </p:spPr>
        <p:txBody>
          <a:bodyPr anchor="t" wrap="square">
            <a:normAutofit fontScale="95455"/>
          </a:bodyPr>
          <a:p>
            <a:r>
              <a:rPr altLang="en-US" dirty="0" lang="zh-CN"/>
              <a:t>未来智慧仓储管理方案展望</a:t>
            </a:r>
            <a:endParaRPr altLang="en-US" dirty="0" lang="zh-CN"/>
          </a:p>
        </p:txBody>
      </p:sp>
      <p:sp>
        <p:nvSpPr>
          <p:cNvPr id="10502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458968" y="1843314"/>
            <a:ext cx="6254496" cy="1585686"/>
          </a:xfrm>
          <a:noFill/>
        </p:spPr>
        <p:txBody>
          <a:bodyPr anchor="b" wrap="square">
            <a:normAutofit fontScale="94595" lnSpcReduction="20000"/>
          </a:bodyPr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人工智能技术在智慧仓储管理中的应用展望</a:t>
            </a:r>
            <a:endParaRPr altLang="en-US" lang="zh-CN"/>
          </a:p>
        </p:txBody>
      </p:sp>
      <p:sp>
        <p:nvSpPr>
          <p:cNvPr id="1050306" name="矩形 15"/>
          <p:cNvSpPr/>
          <p:nvPr>
            <p:custDataLst>
              <p:tags r:id="rId1"/>
            </p:custDataLst>
          </p:nvPr>
        </p:nvSpPr>
        <p:spPr>
          <a:xfrm>
            <a:off x="2818123" y="1784830"/>
            <a:ext cx="6555620" cy="576422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自动化设备：提高仓储作业效率，降低人工成本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8" name="任意多边形 17"/>
          <p:cNvSpPr/>
          <p:nvPr>
            <p:custDataLst>
              <p:tags r:id="rId2"/>
            </p:custDataLst>
          </p:nvPr>
        </p:nvSpPr>
        <p:spPr>
          <a:xfrm flipV="1">
            <a:off x="2748166" y="1712686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10" name="任意多边形 18"/>
          <p:cNvSpPr/>
          <p:nvPr>
            <p:custDataLst>
              <p:tags r:id="rId3"/>
            </p:custDataLst>
          </p:nvPr>
        </p:nvSpPr>
        <p:spPr>
          <a:xfrm flipH="1">
            <a:off x="8268995" y="2213321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12" name="矩形 27"/>
          <p:cNvSpPr/>
          <p:nvPr>
            <p:custDataLst>
              <p:tags r:id="rId4"/>
            </p:custDataLst>
          </p:nvPr>
        </p:nvSpPr>
        <p:spPr>
          <a:xfrm>
            <a:off x="2818123" y="2960994"/>
            <a:ext cx="6555620" cy="576422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智能调度系统：实现货物快速、准确调度，优化库存管理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4" name="任意多边形 29"/>
          <p:cNvSpPr/>
          <p:nvPr>
            <p:custDataLst>
              <p:tags r:id="rId5"/>
            </p:custDataLst>
          </p:nvPr>
        </p:nvSpPr>
        <p:spPr>
          <a:xfrm flipV="1">
            <a:off x="2748166" y="2888850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16" name="任意多边形 30"/>
          <p:cNvSpPr/>
          <p:nvPr>
            <p:custDataLst>
              <p:tags r:id="rId6"/>
            </p:custDataLst>
          </p:nvPr>
        </p:nvSpPr>
        <p:spPr>
          <a:xfrm flipH="1">
            <a:off x="8268995" y="3389485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18" name="矩形 5"/>
          <p:cNvSpPr/>
          <p:nvPr>
            <p:custDataLst>
              <p:tags r:id="rId7"/>
            </p:custDataLst>
          </p:nvPr>
        </p:nvSpPr>
        <p:spPr>
          <a:xfrm>
            <a:off x="2818123" y="4137158"/>
            <a:ext cx="6555620" cy="576422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数据分析与预测：通过大数据分析市场需求，提前预测和调整库存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0" name="任意多边形 7"/>
          <p:cNvSpPr/>
          <p:nvPr>
            <p:custDataLst>
              <p:tags r:id="rId8"/>
            </p:custDataLst>
          </p:nvPr>
        </p:nvSpPr>
        <p:spPr>
          <a:xfrm flipV="1">
            <a:off x="2748166" y="4065014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2" name="任意多边形 8"/>
          <p:cNvSpPr/>
          <p:nvPr>
            <p:custDataLst>
              <p:tags r:id="rId9"/>
            </p:custDataLst>
          </p:nvPr>
        </p:nvSpPr>
        <p:spPr>
          <a:xfrm flipH="1">
            <a:off x="8268995" y="4565649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4" name="矩形 10"/>
          <p:cNvSpPr/>
          <p:nvPr>
            <p:custDataLst>
              <p:tags r:id="rId10"/>
            </p:custDataLst>
          </p:nvPr>
        </p:nvSpPr>
        <p:spPr>
          <a:xfrm>
            <a:off x="2818123" y="5313322"/>
            <a:ext cx="6555620" cy="576422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物联网技术：实时监控货物状态，提高物流运输安全性和效率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6" name="任意多边形 12"/>
          <p:cNvSpPr/>
          <p:nvPr>
            <p:custDataLst>
              <p:tags r:id="rId11"/>
            </p:custDataLst>
          </p:nvPr>
        </p:nvSpPr>
        <p:spPr>
          <a:xfrm flipV="1">
            <a:off x="2748166" y="5241178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8" name="任意多边形 13"/>
          <p:cNvSpPr/>
          <p:nvPr>
            <p:custDataLst>
              <p:tags r:id="rId12"/>
            </p:custDataLst>
          </p:nvPr>
        </p:nvSpPr>
        <p:spPr>
          <a:xfrm flipH="1">
            <a:off x="8268995" y="5741813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物联网技术在智慧仓储管理中的应用展望</a:t>
            </a:r>
            <a:endParaRPr altLang="en-US" lang="zh-CN"/>
          </a:p>
        </p:txBody>
      </p:sp>
      <p:sp>
        <p:nvSpPr>
          <p:cNvPr id="1050364" name="矩形 5"/>
          <p:cNvSpPr/>
          <p:nvPr>
            <p:custDataLst>
              <p:tags r:id="rId1"/>
            </p:custDataLst>
          </p:nvPr>
        </p:nvSpPr>
        <p:spPr>
          <a:xfrm>
            <a:off x="1014984" y="2627884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66" name="矩形 10"/>
          <p:cNvSpPr/>
          <p:nvPr>
            <p:custDataLst>
              <p:tags r:id="rId2"/>
            </p:custDataLst>
          </p:nvPr>
        </p:nvSpPr>
        <p:spPr>
          <a:xfrm>
            <a:off x="1343398" y="2622568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68" name="TextBox 2"/>
          <p:cNvSpPr txBox="1"/>
          <p:nvPr>
            <p:custDataLst>
              <p:tags r:id="rId3"/>
            </p:custDataLst>
          </p:nvPr>
        </p:nvSpPr>
        <p:spPr>
          <a:xfrm>
            <a:off x="1158517" y="3158899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物联网技术将实现仓储物品的实时监控和追踪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70" name="矩形 6"/>
          <p:cNvSpPr/>
          <p:nvPr>
            <p:custDataLst>
              <p:tags r:id="rId4"/>
            </p:custDataLst>
          </p:nvPr>
        </p:nvSpPr>
        <p:spPr>
          <a:xfrm>
            <a:off x="3606857" y="2627884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72" name="矩形 11"/>
          <p:cNvSpPr/>
          <p:nvPr>
            <p:custDataLst>
              <p:tags r:id="rId5"/>
            </p:custDataLst>
          </p:nvPr>
        </p:nvSpPr>
        <p:spPr>
          <a:xfrm>
            <a:off x="3952991" y="2622568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74" name="TextBox 2"/>
          <p:cNvSpPr txBox="1"/>
          <p:nvPr>
            <p:custDataLst>
              <p:tags r:id="rId6"/>
            </p:custDataLst>
          </p:nvPr>
        </p:nvSpPr>
        <p:spPr>
          <a:xfrm>
            <a:off x="3749800" y="3158899"/>
            <a:ext cx="2110622" cy="1704310"/>
          </a:xfrm>
          <a:prstGeom prst="rect"/>
          <a:noFill/>
        </p:spPr>
        <p:txBody>
          <a:bodyPr rtlCol="0" wrap="square">
            <a:normAutofit fontScale="9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物联网技术将提高仓储管理的自动化和智能化水平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76" name="矩形 33"/>
          <p:cNvSpPr/>
          <p:nvPr>
            <p:custDataLst>
              <p:tags r:id="rId7"/>
            </p:custDataLst>
          </p:nvPr>
        </p:nvSpPr>
        <p:spPr>
          <a:xfrm>
            <a:off x="6194595" y="2627884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78" name="矩形 37"/>
          <p:cNvSpPr/>
          <p:nvPr>
            <p:custDataLst>
              <p:tags r:id="rId8"/>
            </p:custDataLst>
          </p:nvPr>
        </p:nvSpPr>
        <p:spPr>
          <a:xfrm>
            <a:off x="6523009" y="2622568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0" name="TextBox 2"/>
          <p:cNvSpPr txBox="1"/>
          <p:nvPr>
            <p:custDataLst>
              <p:tags r:id="rId9"/>
            </p:custDataLst>
          </p:nvPr>
        </p:nvSpPr>
        <p:spPr>
          <a:xfrm>
            <a:off x="6338128" y="3158899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物联网技术将促进仓储信息的共享和协同作业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82" name="矩形 34"/>
          <p:cNvSpPr/>
          <p:nvPr>
            <p:custDataLst>
              <p:tags r:id="rId10"/>
            </p:custDataLst>
          </p:nvPr>
        </p:nvSpPr>
        <p:spPr>
          <a:xfrm>
            <a:off x="8777017" y="2627884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4" name="矩形 38"/>
          <p:cNvSpPr/>
          <p:nvPr>
            <p:custDataLst>
              <p:tags r:id="rId11"/>
            </p:custDataLst>
          </p:nvPr>
        </p:nvSpPr>
        <p:spPr>
          <a:xfrm>
            <a:off x="9123151" y="2622568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6" name="TextBox 2"/>
          <p:cNvSpPr txBox="1"/>
          <p:nvPr>
            <p:custDataLst>
              <p:tags r:id="rId12"/>
            </p:custDataLst>
          </p:nvPr>
        </p:nvSpPr>
        <p:spPr>
          <a:xfrm>
            <a:off x="8920551" y="3158899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物联网技术将提升仓储安全和应急响应能力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大数据技术在智慧仓储管理中的应用展望</a:t>
            </a:r>
            <a:endParaRPr altLang="en-US" lang="zh-CN"/>
          </a:p>
        </p:txBody>
      </p:sp>
      <p:sp>
        <p:nvSpPr>
          <p:cNvPr id="1050422" name="正文"/>
          <p:cNvSpPr txBox="1"/>
          <p:nvPr>
            <p:custDataLst>
              <p:tags r:id="rId1"/>
            </p:custDataLst>
          </p:nvPr>
        </p:nvSpPr>
        <p:spPr>
          <a:xfrm>
            <a:off x="2816711" y="1712686"/>
            <a:ext cx="6555529" cy="86663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数据分析：通过大数据技术对仓储数据进行深度挖掘，预测市场需求和库存情况，优化库存结构和降低库存成本。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4" name="正文"/>
          <p:cNvSpPr txBox="1"/>
          <p:nvPr>
            <p:custDataLst>
              <p:tags r:id="rId2"/>
            </p:custDataLst>
          </p:nvPr>
        </p:nvSpPr>
        <p:spPr>
          <a:xfrm>
            <a:off x="2816711" y="2840207"/>
            <a:ext cx="6555529" cy="86663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智能调度：利用大数据技术实现智能调度和路径优化，提高仓储作业效率和降低物流成本。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6" name="正文"/>
          <p:cNvSpPr txBox="1"/>
          <p:nvPr>
            <p:custDataLst>
              <p:tags r:id="rId3"/>
            </p:custDataLst>
          </p:nvPr>
        </p:nvSpPr>
        <p:spPr>
          <a:xfrm>
            <a:off x="2816711" y="3967729"/>
            <a:ext cx="6555529" cy="86663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预测性维护：通过大数据技术对设备运行数据进行实时监测和分析，预测设备故障并及时进行维护，提高设备运行效率和降低维修成本。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8" name="正文"/>
          <p:cNvSpPr txBox="1"/>
          <p:nvPr>
            <p:custDataLst>
              <p:tags r:id="rId4"/>
            </p:custDataLst>
          </p:nvPr>
        </p:nvSpPr>
        <p:spPr>
          <a:xfrm>
            <a:off x="2816711" y="5095250"/>
            <a:ext cx="6555529" cy="86663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智能化决策：利用大数据技术对仓储数据进行多维度分析，为管理层提供智能化决策支持，提高决策效率和准确性。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691640" y="1627505"/>
            <a:ext cx="4965192" cy="1847215"/>
          </a:xfrm>
          <a:noFill/>
        </p:spPr>
        <p:txBody>
          <a:bodyPr anchor="b" wrap="square">
            <a:normAutofit/>
          </a:bodyPr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464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1691640" y="3730751"/>
            <a:ext cx="4965192" cy="1499743"/>
          </a:xfrm>
          <a:noFill/>
        </p:spPr>
        <p:txBody>
          <a:bodyPr anchor="t" wrap="square">
            <a:normAutofit/>
          </a:bodyPr>
          <a:p>
            <a:r>
              <a:rPr altLang="en-US" dirty="0" lang="zh-CN"/>
              <a:t>汇报人：XX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1425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142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425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425_1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PRESET_TEXT" val="单击此处 添加文档标题"/>
</p:tagLst>
</file>

<file path=ppt/tags/tag80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1425_1*f*4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PRESET_TEXT" val="汇报人：WPS"/>
</p:tagLst>
</file>

<file path=ppt/tags/tag81.xml><?xml version="1.0" encoding="utf-8"?>
<p:tagLst xmlns:p="http://schemas.openxmlformats.org/presentationml/2006/main">
  <p:tag name="KSO_WM_SLIDE_ID" val="custom2023142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425"/>
  <p:tag name="KSO_WM_SLIDE_LAYOUT" val="a_f"/>
  <p:tag name="KSO_WM_SLIDE_LAYOUT_CNT" val="1_1"/>
  <p:tag name="KSO_WM_SLIDE_TYPE" val="title"/>
  <p:tag name="KSO_WM_SLIDE_SUBTYPE" val="pureTxt"/>
  <p:tag name="KSO_WM_TEMPLATE_THUMBS_INDEX" val="1、9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6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425_6*l_h_i*1_3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425_6*l_h_a*1_3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425_6*l_h_i*1_2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425_6*l_h_a*1_2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425_6*l_h_i*1_1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425_6*l_h_a*1_1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425_6*l_h_i*1_4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425_6*l_h_a*1_4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425_6*l_h_i*1_5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425_6*l_h_a*1_5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425_6*l_h_i*1_6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425_6*l_h_a*1_6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SLIDE_ID" val="custom20231425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425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7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25_7*e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8.xml><?xml version="1.0" encoding="utf-8"?>
<p:tagLst xmlns:p="http://schemas.openxmlformats.org/presentationml/2006/main">
  <p:tag name="KSO_WM_SLIDE_ID" val="custom2023142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25"/>
  <p:tag name="KSO_WM_SLIDE_TYPE" val="sectionTitle"/>
  <p:tag name="KSO_WM_SLIDE_SUBTYPE" val="pureTxt"/>
  <p:tag name="KSO_WM_SLIDE_LAYOUT" val="a_e"/>
  <p:tag name="KSO_WM_SLIDE_LAYOUT_CNT" val="1_1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7_4*l_h_f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7_4*l_h_a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7_4*l_h_f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7_4*l_h_a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7_4*l_h_f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7_4*l_h_a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7_4*l_h_f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7_4*l_h_a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7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25_7*e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66.xml><?xml version="1.0" encoding="utf-8"?>
<p:tagLst xmlns:p="http://schemas.openxmlformats.org/presentationml/2006/main">
  <p:tag name="KSO_WM_SLIDE_ID" val="custom2023142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25"/>
  <p:tag name="KSO_WM_SLIDE_TYPE" val="sectionTitle"/>
  <p:tag name="KSO_WM_SLIDE_SUBTYPE" val="pureTxt"/>
  <p:tag name="KSO_WM_SLIDE_LAYOUT" val="a_e"/>
  <p:tag name="KSO_WM_SLIDE_LAYOUT_CNT" val="1_1"/>
</p:tagLst>
</file>

<file path=ppt/tags/tag1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261_3*l_h_a*1_2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1_3*l_h_f*1_2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261_3*l_h_a*1_1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1_3*l_h_f*1_1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261_3*l_h_a*1_3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1_3*l_h_f*1_3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261_3*l_h_a*1_4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1_3*l_h_f*1_4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7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25_7*e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97.xml><?xml version="1.0" encoding="utf-8"?>
<p:tagLst xmlns:p="http://schemas.openxmlformats.org/presentationml/2006/main">
  <p:tag name="KSO_WM_SLIDE_ID" val="custom2023142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25"/>
  <p:tag name="KSO_WM_SLIDE_TYPE" val="sectionTitle"/>
  <p:tag name="KSO_WM_SLIDE_SUBTYPE" val="pureTxt"/>
  <p:tag name="KSO_WM_SLIDE_LAYOUT" val="a_e"/>
  <p:tag name="KSO_WM_SLIDE_LAYOUT_CNT" val="1_1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5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5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5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5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5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5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70_5*l_h_i*1_6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70_5*l_h_i*1_6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70_5*l_h_f*1_6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5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5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5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5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5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5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5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5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5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7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25_7*e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58.xml><?xml version="1.0" encoding="utf-8"?>
<p:tagLst xmlns:p="http://schemas.openxmlformats.org/presentationml/2006/main">
  <p:tag name="KSO_WM_SLIDE_ID" val="custom2023142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25"/>
  <p:tag name="KSO_WM_SLIDE_TYPE" val="sectionTitle"/>
  <p:tag name="KSO_WM_SLIDE_SUBTYPE" val="pureTxt"/>
  <p:tag name="KSO_WM_SLIDE_LAYOUT" val="a_e"/>
  <p:tag name="KSO_WM_SLIDE_LAYOUT_CNT" val="1_1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7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25_7*e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17.xml><?xml version="1.0" encoding="utf-8"?>
<p:tagLst xmlns:p="http://schemas.openxmlformats.org/presentationml/2006/main">
  <p:tag name="KSO_WM_SLIDE_ID" val="custom2023142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25"/>
  <p:tag name="KSO_WM_SLIDE_TYPE" val="sectionTitle"/>
  <p:tag name="KSO_WM_SLIDE_SUBTYPE" val="pureTxt"/>
  <p:tag name="KSO_WM_SLIDE_LAYOUT" val="a_e"/>
  <p:tag name="KSO_WM_SLIDE_LAYOUT_CNT" val="1_1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1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2_3*l_h_i*1_1_3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FILL_TYPE" val="3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2_3*l_h_a*1_1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2_3*l_h_f*1_1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2_3*l_h_i*1_1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2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2_3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FILL_TYPE" val="3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2_3*l_h_a*1_2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2_3*l_h_f*1_2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2_1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3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3_3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FILL_TYPE" val="3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2_3*l_h_a*1_3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2_3*l_h_f*1_3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3_1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4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4_3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FILL_TYPE" val="3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2_3*l_h_a*1_4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2_3*l_h_f*1_4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4_1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7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7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25_7*e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76.xml><?xml version="1.0" encoding="utf-8"?>
<p:tagLst xmlns:p="http://schemas.openxmlformats.org/presentationml/2006/main">
  <p:tag name="KSO_WM_SLIDE_ID" val="custom2023142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25"/>
  <p:tag name="KSO_WM_SLIDE_TYPE" val="sectionTitle"/>
  <p:tag name="KSO_WM_SLIDE_SUBTYPE" val="pureTxt"/>
  <p:tag name="KSO_WM_SLIDE_LAYOUT" val="a_e"/>
  <p:tag name="KSO_WM_SLIDE_LAYOUT_CNT" val="1_1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9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9*f*4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407.xml><?xml version="1.0" encoding="utf-8"?>
<p:tagLst xmlns:p="http://schemas.openxmlformats.org/presentationml/2006/main">
  <p:tag name="KSO_WM_SLIDE_ID" val="custom2023142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42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62">
      <a:dk1>
        <a:sysClr lastClr="000000" val="windowText"/>
      </a:dk1>
      <a:lt1>
        <a:sysClr lastClr="FFFFFF" val="window"/>
      </a:lt1>
      <a:dk2>
        <a:srgbClr val="303E5A"/>
      </a:dk2>
      <a:lt2>
        <a:srgbClr val="E3ECF7"/>
      </a:lt2>
      <a:accent1>
        <a:srgbClr val="FF6752"/>
      </a:accent1>
      <a:accent2>
        <a:srgbClr val="246EFD"/>
      </a:accent2>
      <a:accent3>
        <a:srgbClr val="F8CF41"/>
      </a:accent3>
      <a:accent4>
        <a:srgbClr val="FF8C4E"/>
      </a:accent4>
      <a:accent5>
        <a:srgbClr val="2BA7A7"/>
      </a:accent5>
      <a:accent6>
        <a:srgbClr val="61C7FF"/>
      </a:accent6>
      <a:hlink>
        <a:srgbClr val="658BD5"/>
      </a:hlink>
      <a:folHlink>
        <a:srgbClr val="A16AA5"/>
      </a:folHlink>
    </a:clrScheme>
    <a:fontScheme name="自定义 9">
      <a:majorFont>
        <a:latin typeface="MiSans Bold"/>
        <a:ea typeface="MiSans Bold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2024-01-05T19:15:19Z</dcterms:created>
  <dcterms:modified xsi:type="dcterms:W3CDTF">2024-01-05T19:15:19Z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bab84149752347598184d39b461a6c66_21</vt:lpwstr>
  </property>
</Properties>
</file>