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077" r:id="rId1"/>
    <p:sldMasterId id="2147499114" r:id="rId2"/>
  </p:sldMasterIdLst>
  <p:notesMasterIdLst>
    <p:notesMasterId r:id="rId3"/>
  </p:notesMasterIdLst>
  <p:sldIdLst>
    <p:sldId id="7538" r:id="rId4"/>
    <p:sldId id="7543" r:id="rId5"/>
    <p:sldId id="7547" r:id="rId6"/>
    <p:sldId id="7550" r:id="rId7"/>
    <p:sldId id="7556" r:id="rId9"/>
    <p:sldId id="7559" r:id="rId10"/>
    <p:sldId id="7562" r:id="rId11"/>
    <p:sldId id="7565" r:id="rId12"/>
    <p:sldId id="7571" r:id="rId14"/>
    <p:sldId id="7574" r:id="rId15"/>
    <p:sldId id="7577" r:id="rId16"/>
    <p:sldId id="7580" r:id="rId17"/>
    <p:sldId id="7586" r:id="rId19"/>
    <p:sldId id="7589" r:id="rId20"/>
    <p:sldId id="7592" r:id="rId21"/>
    <p:sldId id="7595" r:id="rId22"/>
    <p:sldId id="7598" r:id="rId23"/>
    <p:sldId id="7604" r:id="rId25"/>
    <p:sldId id="7607" r:id="rId26"/>
    <p:sldId id="7610" r:id="rId27"/>
    <p:sldId id="7613" r:id="rId28"/>
    <p:sldId id="7619" r:id="rId30"/>
    <p:sldId id="7622" r:id="rId31"/>
    <p:sldId id="7625" r:id="rId32"/>
    <p:sldId id="7628" r:id="rId33"/>
    <p:sldId id="7631" r:id="rId34"/>
    <p:sldId id="7637" r:id="rId36"/>
    <p:sldId id="7640" r:id="rId37"/>
    <p:sldId id="7643" r:id="rId38"/>
    <p:sldId id="7646" r:id="rId39"/>
    <p:sldId id="7650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078" r:id="rId1"/>
    <p:sldLayoutId id="2147499079" r:id="rId2"/>
    <p:sldLayoutId id="2147499080" r:id="rId3"/>
    <p:sldLayoutId id="2147499081" r:id="rId4"/>
    <p:sldLayoutId id="2147499082" r:id="rId5"/>
    <p:sldLayoutId id="2147499083" r:id="rId6"/>
    <p:sldLayoutId id="2147499084" r:id="rId7"/>
    <p:sldLayoutId id="2147499085" r:id="rId8"/>
    <p:sldLayoutId id="2147499086" r:id="rId9"/>
    <p:sldLayoutId id="2147499087" r:id="rId10"/>
    <p:sldLayoutId id="21474990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115" r:id="rId1"/>
    <p:sldLayoutId id="2147499116" r:id="rId2"/>
    <p:sldLayoutId id="2147499117" r:id="rId3"/>
    <p:sldLayoutId id="2147499118" r:id="rId4"/>
    <p:sldLayoutId id="2147499119" r:id="rId5"/>
    <p:sldLayoutId id="2147499120" r:id="rId6"/>
    <p:sldLayoutId id="2147499121" r:id="rId7"/>
    <p:sldLayoutId id="2147499122" r:id="rId8"/>
    <p:sldLayoutId id="2147499123" r:id="rId9"/>
    <p:sldLayoutId id="2147499124" r:id="rId10"/>
    <p:sldLayoutId id="21474991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tags" Target="../tags/tag219.xml"/><Relationship Id="rId22" Type="http://schemas.openxmlformats.org/officeDocument/2006/relationships/tags" Target="../tags/tag220.xml"/><Relationship Id="rId23" Type="http://schemas.openxmlformats.org/officeDocument/2006/relationships/tags" Target="../tags/tag221.xml"/><Relationship Id="rId24" Type="http://schemas.openxmlformats.org/officeDocument/2006/relationships/tags" Target="../tags/tag222.xml"/><Relationship Id="rId25" Type="http://schemas.openxmlformats.org/officeDocument/2006/relationships/tags" Target="../tags/tag223.xml"/><Relationship Id="rId26" Type="http://schemas.openxmlformats.org/officeDocument/2006/relationships/tags" Target="../tags/tag224.xml"/><Relationship Id="rId27" Type="http://schemas.openxmlformats.org/officeDocument/2006/relationships/tags" Target="../tags/tag225.xml"/><Relationship Id="rId28" Type="http://schemas.openxmlformats.org/officeDocument/2006/relationships/tags" Target="../tags/tag226.xml"/><Relationship Id="rId29" Type="http://schemas.openxmlformats.org/officeDocument/2006/relationships/tags" Target="../tags/tag227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tags" Target="../tags/tag287.xml"/><Relationship Id="rId22" Type="http://schemas.openxmlformats.org/officeDocument/2006/relationships/tags" Target="../tags/tag288.xml"/><Relationship Id="rId23" Type="http://schemas.openxmlformats.org/officeDocument/2006/relationships/tags" Target="../tags/tag289.xml"/><Relationship Id="rId24" Type="http://schemas.openxmlformats.org/officeDocument/2006/relationships/tags" Target="../tags/tag290.xml"/><Relationship Id="rId2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tags" Target="../tags/tag381.xml"/><Relationship Id="rId18" Type="http://schemas.openxmlformats.org/officeDocument/2006/relationships/tags" Target="../tags/tag382.xml"/><Relationship Id="rId19" Type="http://schemas.openxmlformats.org/officeDocument/2006/relationships/tags" Target="../tags/tag383.xml"/><Relationship Id="rId20" Type="http://schemas.openxmlformats.org/officeDocument/2006/relationships/tags" Target="../tags/tag384.xml"/><Relationship Id="rId21" Type="http://schemas.openxmlformats.org/officeDocument/2006/relationships/tags" Target="../tags/tag385.xml"/><Relationship Id="rId22" Type="http://schemas.openxmlformats.org/officeDocument/2006/relationships/tags" Target="../tags/tag386.xml"/><Relationship Id="rId23" Type="http://schemas.openxmlformats.org/officeDocument/2006/relationships/tags" Target="../tags/tag387.xml"/><Relationship Id="rId24" Type="http://schemas.openxmlformats.org/officeDocument/2006/relationships/tags" Target="../tags/tag388.xml"/><Relationship Id="rId25" Type="http://schemas.openxmlformats.org/officeDocument/2006/relationships/tags" Target="../tags/tag389.xml"/><Relationship Id="rId26" Type="http://schemas.openxmlformats.org/officeDocument/2006/relationships/tags" Target="../tags/tag390.xml"/><Relationship Id="rId27" Type="http://schemas.openxmlformats.org/officeDocument/2006/relationships/tags" Target="../tags/tag391.xml"/><Relationship Id="rId28" Type="http://schemas.openxmlformats.org/officeDocument/2006/relationships/tags" Target="../tags/tag392.xml"/><Relationship Id="rId29" Type="http://schemas.openxmlformats.org/officeDocument/2006/relationships/tags" Target="../tags/tag393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战略目标的设定和实现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战略目标的设定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战略目标的实现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战略目标的评估和调整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战略目标的挑战和应对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战略目标的重要性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战略目标的重要性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明确方向和目标</a:t>
            </a:r>
            <a:endParaRPr altLang="en-US" lang="zh-CN"/>
          </a:p>
        </p:txBody>
      </p:sp>
      <p:sp>
        <p:nvSpPr>
          <p:cNvPr id="10489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目标设定有助于激发员工的积极性和创造力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战略目标是企业发展的指南针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明确方向有助于企业把握市场机遇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战略目标实现需要企业全体员工的共同努力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指导企业决策和行动</a:t>
            </a:r>
            <a:endParaRPr altLang="en-US" lang="zh-CN"/>
          </a:p>
        </p:txBody>
      </p:sp>
      <p:sp>
        <p:nvSpPr>
          <p:cNvPr id="10490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明确方向：战略目标为企业提供明确的发展方向和目标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激励员工：战略目标能够激励员工，提高工作积极性和效率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资源分配：战略目标有助于企业合理分配资源，确保资源的有效利用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风险管理：战略目标有助于企业识别和评估潜在风险，并采取相应的措施进行规避和管理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激励员工和团队</a:t>
            </a:r>
            <a:endParaRPr altLang="en-US" lang="zh-CN"/>
          </a:p>
        </p:txBody>
      </p:sp>
      <p:sp>
        <p:nvSpPr>
          <p:cNvPr id="10490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激发员工动力：明确战略目标能够激励员工更加积极地投入工作，提高工作效率和质量。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明确团队方向：战略目标能够为团队成员提供明确的方向和目标，使团队成员更加团结协作。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促进个人成长：在实现战略目标的过程中，员工需要不断提升自己的能力和技能，从而促进个人成长。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增强企业竞争力：明确的战略目标能够使企业在激烈的市场竞争中保持领先地位，提高企业的竞争力和市场份额。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战略目标的设定</a:t>
            </a:r>
            <a:endParaRPr altLang="en-US" dirty="0" lang="zh-CN"/>
          </a:p>
        </p:txBody>
      </p:sp>
      <p:sp>
        <p:nvSpPr>
          <p:cNvPr id="1049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了解企业内外部环境</a:t>
            </a:r>
            <a:endParaRPr altLang="en-US" lang="zh-CN"/>
          </a:p>
        </p:txBody>
      </p:sp>
      <p:sp>
        <p:nvSpPr>
          <p:cNvPr id="10491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分析市场趋势和竞争环境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评估企业自身优势和劣势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确定目标市场和客户群体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了解行业法规和政策环境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确定企业愿景和使命</a:t>
            </a:r>
            <a:endParaRPr altLang="en-US" lang="zh-CN"/>
          </a:p>
        </p:txBody>
      </p:sp>
      <p:sp>
        <p:nvSpPr>
          <p:cNvPr id="10492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明确企业的长期发展目标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确定企业的核心业务和竞争优势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明确企业的社会责任和价值观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制定实现企业愿景和使命的战略计划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制定短期和长期目标</a:t>
            </a:r>
            <a:endParaRPr altLang="en-US" lang="zh-CN"/>
          </a:p>
        </p:txBody>
      </p:sp>
      <p:sp>
        <p:nvSpPr>
          <p:cNvPr id="10492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明确目标：清晰、具体、可衡量、可达成、有时限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调整目标：根据实际情况及时调整，确保目标的可行性和有效性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激励措施：设定奖励和惩罚机制，激发员工积极性和创造力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分解目标：将长期目标分解为短期目标，逐步实现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战略目标的实现</a:t>
            </a:r>
            <a:endParaRPr altLang="en-US" dirty="0" lang="zh-CN"/>
          </a:p>
        </p:txBody>
      </p:sp>
      <p:sp>
        <p:nvSpPr>
          <p:cNvPr id="10493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制定实施计划和措施</a:t>
            </a:r>
            <a:endParaRPr altLang="en-US" lang="zh-CN"/>
          </a:p>
        </p:txBody>
      </p:sp>
      <p:sp>
        <p:nvSpPr>
          <p:cNvPr id="10494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明确目标：将战略目标具体化、可衡量和可实现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制定计划：制定详细的实施计划，包括时间表、责任人和资源需求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确定措施：确定实现目标所需的措施，包括组织结构调整、流程优化、人员培训等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监控和调整：对实施过程进行监控，及时发现问题并调整计划和措施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建立有效的组织结构和流程</a:t>
            </a:r>
            <a:endParaRPr altLang="en-US" lang="zh-CN"/>
          </a:p>
        </p:txBody>
      </p:sp>
      <p:sp>
        <p:nvSpPr>
          <p:cNvPr id="10494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明确组织结构和职责：确保每个部门和员工都清楚自己的职责和目标，形成协同工作的良好氛围。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优化流程：通过流程再造和优化，提高工作效率，减少不必要的环节和浪费。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强化沟通机制：建立有效的沟通机制，确保信息畅通，及时解决问题和调整战略。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激励机制：通过合理的激励机制，激发员工的积极性和创造力，促进战略目标的实现。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培养和引进人才</a:t>
            </a:r>
            <a:endParaRPr altLang="en-US" lang="zh-CN"/>
          </a:p>
        </p:txBody>
      </p:sp>
      <p:sp>
        <p:nvSpPr>
          <p:cNvPr id="10495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培养人才：建立完善的人才培养体系，提高员工的专业素质和技能水平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人才管理：建立科学的人才管理制度，提高人才使用效率和管理水平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人才激励：制定合理的薪酬制度和激励机制，激发员工的积极性和创造力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引进人才：积极引进外部优秀人才，为企业注入新的活力和创新力量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持续改进和创新</a:t>
            </a:r>
            <a:endParaRPr altLang="en-US" lang="zh-CN"/>
          </a:p>
        </p:txBody>
      </p:sp>
      <p:sp>
        <p:nvSpPr>
          <p:cNvPr id="10496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持续改进：通过持续改进，不断优化战略目标的实现过程，提高实现效率和质量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不断寻求改进机会：通过不断寻找改进的机会，提高战略目标的实现效率和质量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创新思维：采用创新思维，寻找新的解决方案和途径，以实现战略目标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创新实践：通过实践创新，将新的想法和解决方案付诸实践，以实现战略目标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战略目标的评估和调整</a:t>
            </a:r>
            <a:endParaRPr altLang="en-US" dirty="0" lang="zh-CN"/>
          </a:p>
        </p:txBody>
      </p:sp>
      <p:sp>
        <p:nvSpPr>
          <p:cNvPr id="10496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定期评估战略目标的实现情况</a:t>
            </a:r>
            <a:endParaRPr altLang="en-US" lang="zh-CN"/>
          </a:p>
        </p:txBody>
      </p:sp>
      <p:sp>
        <p:nvSpPr>
          <p:cNvPr id="10497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评估战略目标是否具有可操作性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评估战略目标是否符合实际情况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评估战略目标是否具有可衡量性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评估战略目标是否具有可达成性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及时调整战略目标和实施计划</a:t>
            </a:r>
            <a:endParaRPr altLang="en-US" lang="zh-CN"/>
          </a:p>
        </p:txBody>
      </p:sp>
      <p:sp>
        <p:nvSpPr>
          <p:cNvPr id="10497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评估战略目标的可行性：根据实际情况和市场环境，对战略目标进行评估，确保其具有可行性和可实现性。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调整战略目标：在实施过程中，根据实际情况和市场变化，及时调整战略目标，确保其与实际情况相符合。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调整实施计划：根据战略目标的调整，及时调整实施计划，确保其与新的战略目标相匹配。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持续监控和评估：在实施过程中，持续监控和评估战略目标和实施计划的执行情况，及时发现问题并进行调整。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总结经验和教训，持续改进</a:t>
            </a:r>
            <a:endParaRPr altLang="en-US" lang="zh-CN"/>
          </a:p>
        </p:txBody>
      </p:sp>
      <p:sp>
        <p:nvSpPr>
          <p:cNvPr id="1049850" name="圆角矩形 3"/>
          <p:cNvSpPr/>
          <p:nvPr>
            <p:custDataLst>
              <p:tags r:id="rId1"/>
            </p:custDataLst>
          </p:nvPr>
        </p:nvSpPr>
        <p:spPr>
          <a:xfrm rot="2700000">
            <a:off x="2217373" y="1364400"/>
            <a:ext cx="1010250" cy="1010250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圆角矩形 4"/>
          <p:cNvSpPr/>
          <p:nvPr>
            <p:custDataLst>
              <p:tags r:id="rId2"/>
            </p:custDataLst>
          </p:nvPr>
        </p:nvSpPr>
        <p:spPr>
          <a:xfrm rot="2700000">
            <a:off x="2248967" y="1396728"/>
            <a:ext cx="947064" cy="947064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4" name="圆角矩形 5"/>
          <p:cNvSpPr/>
          <p:nvPr>
            <p:custDataLst>
              <p:tags r:id="rId3"/>
            </p:custDataLst>
          </p:nvPr>
        </p:nvSpPr>
        <p:spPr>
          <a:xfrm rot="2700000">
            <a:off x="3329751" y="2332036"/>
            <a:ext cx="1010250" cy="1010250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6" name="圆角矩形 6"/>
          <p:cNvSpPr/>
          <p:nvPr>
            <p:custDataLst>
              <p:tags r:id="rId4"/>
            </p:custDataLst>
          </p:nvPr>
        </p:nvSpPr>
        <p:spPr>
          <a:xfrm rot="2700000">
            <a:off x="3361344" y="2362895"/>
            <a:ext cx="947064" cy="947064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8" name="文本框 66"/>
          <p:cNvSpPr txBox="1"/>
          <p:nvPr>
            <p:custDataLst>
              <p:tags r:id="rId5"/>
            </p:custDataLst>
          </p:nvPr>
        </p:nvSpPr>
        <p:spPr>
          <a:xfrm>
            <a:off x="2084388" y="1534857"/>
            <a:ext cx="1282834" cy="671541"/>
          </a:xfrm>
          <a:prstGeom prst="rect"/>
          <a:noFill/>
        </p:spPr>
        <p:txBody>
          <a:bodyPr bIns="0" rtlCol="0" wrap="square">
            <a:normAutofit/>
          </a:bodyPr>
          <a:p>
            <a:pPr algn="ctr" defTabSz="914400">
              <a:tabLst>
                <a:tab algn="l" pos="143510"/>
              </a:tabLst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01</a:t>
            </a:r>
            <a:endParaRPr altLang="zh-CN" dirty="0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860" name="圆角矩形 24"/>
          <p:cNvSpPr/>
          <p:nvPr>
            <p:custDataLst>
              <p:tags r:id="rId6"/>
            </p:custDataLst>
          </p:nvPr>
        </p:nvSpPr>
        <p:spPr>
          <a:xfrm rot="2700000">
            <a:off x="2220312" y="3337143"/>
            <a:ext cx="1010250" cy="1010250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圆角矩形 27"/>
          <p:cNvSpPr/>
          <p:nvPr>
            <p:custDataLst>
              <p:tags r:id="rId7"/>
            </p:custDataLst>
          </p:nvPr>
        </p:nvSpPr>
        <p:spPr>
          <a:xfrm rot="2700000">
            <a:off x="2251171" y="3368737"/>
            <a:ext cx="947064" cy="947064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4" name="文本框 67"/>
          <p:cNvSpPr txBox="1"/>
          <p:nvPr>
            <p:custDataLst>
              <p:tags r:id="rId8"/>
            </p:custDataLst>
          </p:nvPr>
        </p:nvSpPr>
        <p:spPr>
          <a:xfrm>
            <a:off x="2081449" y="3506865"/>
            <a:ext cx="1282834" cy="671541"/>
          </a:xfrm>
          <a:prstGeom prst="rect"/>
          <a:noFill/>
        </p:spPr>
        <p:txBody>
          <a:bodyPr bIns="0" rtlCol="0" wrap="square">
            <a:normAutofit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03</a:t>
            </a:r>
            <a:endParaRPr altLang="zh-CN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866" name="圆角矩形 33"/>
          <p:cNvSpPr/>
          <p:nvPr>
            <p:custDataLst>
              <p:tags r:id="rId9"/>
            </p:custDataLst>
          </p:nvPr>
        </p:nvSpPr>
        <p:spPr>
          <a:xfrm rot="2700000">
            <a:off x="2221782" y="5168084"/>
            <a:ext cx="1010250" cy="1010250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圆角矩形 34"/>
          <p:cNvSpPr/>
          <p:nvPr>
            <p:custDataLst>
              <p:tags r:id="rId10"/>
            </p:custDataLst>
          </p:nvPr>
        </p:nvSpPr>
        <p:spPr>
          <a:xfrm rot="2700000">
            <a:off x="2248967" y="5199678"/>
            <a:ext cx="947064" cy="947064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文本框 68"/>
          <p:cNvSpPr txBox="1"/>
          <p:nvPr>
            <p:custDataLst>
              <p:tags r:id="rId11"/>
            </p:custDataLst>
          </p:nvPr>
        </p:nvSpPr>
        <p:spPr>
          <a:xfrm>
            <a:off x="2081449" y="5382625"/>
            <a:ext cx="1282834" cy="671541"/>
          </a:xfrm>
          <a:prstGeom prst="rect"/>
          <a:noFill/>
        </p:spPr>
        <p:txBody>
          <a:bodyPr bIns="0" rtlCol="0" wrap="square">
            <a:normAutofit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05</a:t>
            </a:r>
            <a:endParaRPr altLang="zh-CN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872" name="文本框 69"/>
          <p:cNvSpPr txBox="1"/>
          <p:nvPr>
            <p:custDataLst>
              <p:tags r:id="rId12"/>
            </p:custDataLst>
          </p:nvPr>
        </p:nvSpPr>
        <p:spPr>
          <a:xfrm>
            <a:off x="3193826" y="2501758"/>
            <a:ext cx="1282834" cy="671541"/>
          </a:xfrm>
          <a:prstGeom prst="rect"/>
          <a:noFill/>
        </p:spPr>
        <p:txBody>
          <a:bodyPr bIns="0" rtlCol="0" wrap="square">
            <a:normAutofit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02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874" name="圆角矩形 36"/>
          <p:cNvSpPr/>
          <p:nvPr>
            <p:custDataLst>
              <p:tags r:id="rId13"/>
            </p:custDataLst>
          </p:nvPr>
        </p:nvSpPr>
        <p:spPr>
          <a:xfrm rot="2700000">
            <a:off x="3329751" y="4237185"/>
            <a:ext cx="1010250" cy="1010250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圆角矩形 37"/>
          <p:cNvSpPr/>
          <p:nvPr>
            <p:custDataLst>
              <p:tags r:id="rId14"/>
            </p:custDataLst>
          </p:nvPr>
        </p:nvSpPr>
        <p:spPr>
          <a:xfrm rot="2700000">
            <a:off x="3361344" y="4268778"/>
            <a:ext cx="947064" cy="947064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文本框 70"/>
          <p:cNvSpPr txBox="1"/>
          <p:nvPr>
            <p:custDataLst>
              <p:tags r:id="rId15"/>
            </p:custDataLst>
          </p:nvPr>
        </p:nvSpPr>
        <p:spPr>
          <a:xfrm>
            <a:off x="3212194" y="4406907"/>
            <a:ext cx="1282834" cy="671541"/>
          </a:xfrm>
          <a:prstGeom prst="rect"/>
          <a:noFill/>
        </p:spPr>
        <p:txBody>
          <a:bodyPr bIns="0" rtlCol="0" wrap="square">
            <a:normAutofit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04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cxnSp>
        <p:nvCxnSpPr>
          <p:cNvPr id="3145757" name="直接箭头连接符 134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3138722" y="2243134"/>
            <a:ext cx="228500" cy="196172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箭头连接符 136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135048" y="4207061"/>
            <a:ext cx="228500" cy="196172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箭头连接符 138"/>
          <p:cNvCxnSpPr>
            <a:cxnSpLocks/>
          </p:cNvCxnSpPr>
          <p:nvPr>
            <p:custDataLst>
              <p:tags r:id="rId18"/>
            </p:custDataLst>
          </p:nvPr>
        </p:nvCxnSpPr>
        <p:spPr>
          <a:xfrm flipH="1">
            <a:off x="3165172" y="3263671"/>
            <a:ext cx="238052" cy="243195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箭头连接符 139"/>
          <p:cNvCxnSpPr>
            <a:cxnSpLocks/>
          </p:cNvCxnSpPr>
          <p:nvPr>
            <p:custDataLst>
              <p:tags r:id="rId19"/>
            </p:custDataLst>
          </p:nvPr>
        </p:nvCxnSpPr>
        <p:spPr>
          <a:xfrm flipH="1">
            <a:off x="3156355" y="5078448"/>
            <a:ext cx="238052" cy="243195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80" name="文本框 7"/>
          <p:cNvSpPr txBox="1"/>
          <p:nvPr>
            <p:custDataLst>
              <p:tags r:id="rId20"/>
            </p:custDataLst>
          </p:nvPr>
        </p:nvSpPr>
        <p:spPr>
          <a:xfrm>
            <a:off x="4936600" y="4358415"/>
            <a:ext cx="5174686" cy="72517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吸取教训：分析战略目标未达成的原因，吸取教训，为未来制定更加合理的战略目标提供参考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882" name="文本框 9"/>
          <p:cNvSpPr txBox="1"/>
          <p:nvPr>
            <p:custDataLst>
              <p:tags r:id="rId21"/>
            </p:custDataLst>
          </p:nvPr>
        </p:nvSpPr>
        <p:spPr>
          <a:xfrm>
            <a:off x="4936600" y="2461348"/>
            <a:ext cx="5174686" cy="72517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调整战略目标：根据评估结果，及时调整战略目标，确保目标的可行性和有效性</a:t>
            </a:r>
            <a:endParaRPr altLang="en-US" dirty="0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884" name="文本框 16"/>
          <p:cNvSpPr txBox="1"/>
          <p:nvPr>
            <p:custDataLst>
              <p:tags r:id="rId22"/>
            </p:custDataLst>
          </p:nvPr>
        </p:nvSpPr>
        <p:spPr>
          <a:xfrm>
            <a:off x="4935865" y="1512815"/>
            <a:ext cx="5174686" cy="72517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评估战略目标：对战略目标的实现情况进行定期评估，分析目标完成情况及原因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886" name="文本框 22"/>
          <p:cNvSpPr txBox="1"/>
          <p:nvPr>
            <p:custDataLst>
              <p:tags r:id="rId23"/>
            </p:custDataLst>
          </p:nvPr>
        </p:nvSpPr>
        <p:spPr>
          <a:xfrm>
            <a:off x="4936600" y="3409881"/>
            <a:ext cx="5174686" cy="72517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总结经验：对战略目标的实现过程进行总结，提炼成功的经验和做法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888" name="文本框 12"/>
          <p:cNvSpPr txBox="1"/>
          <p:nvPr>
            <p:custDataLst>
              <p:tags r:id="rId24"/>
            </p:custDataLst>
          </p:nvPr>
        </p:nvSpPr>
        <p:spPr>
          <a:xfrm>
            <a:off x="4935865" y="5306948"/>
            <a:ext cx="5174686" cy="72517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持续改进：根据总结的经验和教训，持续改进战略目标的设定和实现过程，提高企业的竞争力和可持续发展能力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战略目标的挑战和应对</a:t>
            </a:r>
            <a:endParaRPr altLang="en-US" dirty="0" lang="zh-CN"/>
          </a:p>
        </p:txBody>
      </p:sp>
      <p:sp>
        <p:nvSpPr>
          <p:cNvPr id="10499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市场变化和竞争压力的挑战</a:t>
            </a:r>
            <a:endParaRPr altLang="en-US" lang="zh-CN"/>
          </a:p>
        </p:txBody>
      </p:sp>
      <p:sp>
        <p:nvSpPr>
          <p:cNvPr id="10499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市场变化：快速响应市场需求，保持竞争优势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竞争压力：制定差异化战略，提升品牌影响力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应对策略：加强研发创新，拓展市场份额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持续改进：关注行业动态，调整战略目标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技术创新和产业升级的挑战</a:t>
            </a:r>
            <a:endParaRPr altLang="en-US" lang="zh-CN"/>
          </a:p>
        </p:txBody>
      </p:sp>
      <p:sp>
        <p:nvSpPr>
          <p:cNvPr id="10500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技术创新：不断推动技术研发，提高产品竞争力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产业升级：优化产业结构，提高产业附加值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挑战：技术更新换代快，需要不断投入研发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应对：加强技术研发，提高创新能力，推动产业升级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企业管理和文化建设的挑战</a:t>
            </a:r>
            <a:endParaRPr altLang="en-US" lang="zh-CN"/>
          </a:p>
        </p:txBody>
      </p:sp>
      <p:sp>
        <p:nvSpPr>
          <p:cNvPr id="10500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企业管理挑战：如何建立科学、高效的管理体系，提高企业运营效率和竞争力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文化建设挑战：如何塑造独特的企业文化，增强员工的归属感和凝聚力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应对策略：通过加强培训、完善制度、创新管理等方式，提高企业管理水平，推动企业文化建设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实践案例：介绍一些成功应对挑战的企业案例，为其他企业提供借鉴和参考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应对挑战，持续发展</a:t>
            </a:r>
            <a:endParaRPr altLang="en-US" lang="zh-CN"/>
          </a:p>
        </p:txBody>
      </p:sp>
      <p:sp>
        <p:nvSpPr>
          <p:cNvPr id="10501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识别并评估挑战：对战略目标实现过程中可能遇到的挑战进行识别和评估，确定应对策略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制定应对策略：根据识别和评估的挑战，制定相应的应对策略，包括资源分配、组织调整、流程优化等方面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实施应对策略：将制定的应对策略付诸实践，确保应对措施的有效实施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持续改进和调整：在应对挑战的过程中，不断改进和调整战略目标，以适应不断变化的市场环境和企业需求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战略目标的未来展望</a:t>
            </a:r>
            <a:endParaRPr altLang="en-US" dirty="0" lang="zh-CN"/>
          </a:p>
        </p:txBody>
      </p:sp>
      <p:sp>
        <p:nvSpPr>
          <p:cNvPr id="10502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把握未来发展趋势，制定长远规划</a:t>
            </a:r>
            <a:endParaRPr altLang="en-US" lang="zh-CN"/>
          </a:p>
        </p:txBody>
      </p:sp>
      <p:sp>
        <p:nvSpPr>
          <p:cNvPr id="10502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把握政策走向和行业标准变化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制定长远的企业发展规划和战略目标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了解未来市场趋势和竞争格局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预测未来技术发展和应用领域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加强企业管理和文化建设，提升核心竞争力</a:t>
            </a:r>
            <a:endParaRPr altLang="en-US" lang="zh-CN"/>
          </a:p>
        </p:txBody>
      </p:sp>
      <p:sp>
        <p:nvSpPr>
          <p:cNvPr id="10503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核心竞争力：通过技术创新、品牌建设、人才培养等方面提升企业的核心竞争力，实现可持续发展。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企业管理：建立完善的管理制度，提高决策效率和执行力，确保企业稳定发展。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文化建设：塑造独特的企业文化，增强员工的归属感和凝聚力，提高企业形象。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未来展望：在未来的发展中，企业需要不断加强管理和文化建设，提高核心竞争力，以应对市场变化和挑战。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推动技术创新和产业升级，实现可持续发展</a:t>
            </a:r>
            <a:endParaRPr altLang="en-US" lang="zh-CN"/>
          </a:p>
        </p:txBody>
      </p:sp>
      <p:sp>
        <p:nvSpPr>
          <p:cNvPr id="10503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技术创新：通过研发新技术，提高产品质量和竞争力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未来展望：通过技术创新和产业升级，实现可持续发展，推动社会进步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可持续发展：注重环境保护和资源利用，实现经济、社会和环境三重效益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产业升级：从低附加值向高附加值转变，提高产业整体效益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积极履行社会责任，推动社会进步和发展</a:t>
            </a:r>
            <a:endParaRPr altLang="en-US" lang="zh-CN"/>
          </a:p>
        </p:txBody>
      </p:sp>
      <p:sp>
        <p:nvSpPr>
          <p:cNvPr id="105047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7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7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关注可持续发展：企业应关注环境、社会和经济效益的平衡，推动可持续发展。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7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8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公益事业参与：积极参与公益事业，回馈社会，提升企业形象。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8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8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绿色生产：采用环保的生产方式，减少对环境的影响。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9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9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社会责任报告发布：定期发布社会责任报告，公开透明地展示企业在社会责任方面的表现。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2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53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1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1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3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409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2023-12-20T05:26:20Z</dcterms:created>
  <dcterms:modified xsi:type="dcterms:W3CDTF">2023-12-20T05:26:20Z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ec7d13317569428793f67897bb0a73f3_21</vt:lpwstr>
  </property>
</Properties>
</file>