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495" r:id="rId1"/>
    <p:sldMasterId id="2147504532" r:id="rId2"/>
  </p:sldMasterIdLst>
  <p:notesMasterIdLst>
    <p:notesMasterId r:id="rId3"/>
  </p:notesMasterIdLst>
  <p:sldIdLst>
    <p:sldId id="9914" r:id="rId4"/>
    <p:sldId id="9917" r:id="rId5"/>
    <p:sldId id="9920" r:id="rId6"/>
    <p:sldId id="9923" r:id="rId7"/>
    <p:sldId id="9929" r:id="rId9"/>
    <p:sldId id="9932" r:id="rId10"/>
    <p:sldId id="9935" r:id="rId11"/>
    <p:sldId id="9938" r:id="rId12"/>
    <p:sldId id="9941" r:id="rId13"/>
    <p:sldId id="9947" r:id="rId15"/>
    <p:sldId id="9950" r:id="rId16"/>
    <p:sldId id="9953" r:id="rId17"/>
    <p:sldId id="9956" r:id="rId18"/>
    <p:sldId id="9959" r:id="rId19"/>
    <p:sldId id="9965" r:id="rId21"/>
    <p:sldId id="9968" r:id="rId22"/>
    <p:sldId id="9971" r:id="rId23"/>
    <p:sldId id="9974" r:id="rId24"/>
    <p:sldId id="9977" r:id="rId25"/>
    <p:sldId id="9983" r:id="rId27"/>
    <p:sldId id="9986" r:id="rId28"/>
    <p:sldId id="9989" r:id="rId29"/>
    <p:sldId id="9992" r:id="rId30"/>
    <p:sldId id="9995" r:id="rId31"/>
    <p:sldId id="10001" r:id="rId33"/>
    <p:sldId id="10004" r:id="rId34"/>
    <p:sldId id="10007" r:id="rId35"/>
    <p:sldId id="10010" r:id="rId36"/>
    <p:sldId id="1001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496" r:id="rId1"/>
    <p:sldLayoutId id="2147504497" r:id="rId2"/>
    <p:sldLayoutId id="2147504498" r:id="rId3"/>
    <p:sldLayoutId id="2147504499" r:id="rId4"/>
    <p:sldLayoutId id="2147504500" r:id="rId5"/>
    <p:sldLayoutId id="2147504501" r:id="rId6"/>
    <p:sldLayoutId id="2147504502" r:id="rId7"/>
    <p:sldLayoutId id="2147504503" r:id="rId8"/>
    <p:sldLayoutId id="2147504504" r:id="rId9"/>
    <p:sldLayoutId id="2147504505" r:id="rId10"/>
    <p:sldLayoutId id="21475045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533" r:id="rId1"/>
    <p:sldLayoutId id="2147504534" r:id="rId2"/>
    <p:sldLayoutId id="2147504535" r:id="rId3"/>
    <p:sldLayoutId id="2147504536" r:id="rId4"/>
    <p:sldLayoutId id="2147504537" r:id="rId5"/>
    <p:sldLayoutId id="2147504538" r:id="rId6"/>
    <p:sldLayoutId id="2147504539" r:id="rId7"/>
    <p:sldLayoutId id="2147504540" r:id="rId8"/>
    <p:sldLayoutId id="2147504541" r:id="rId9"/>
    <p:sldLayoutId id="2147504542" r:id="rId10"/>
    <p:sldLayoutId id="21475045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tags" Target="../tags/tag169.xml"/><Relationship Id="rId26" Type="http://schemas.openxmlformats.org/officeDocument/2006/relationships/tags" Target="../tags/tag170.xml"/><Relationship Id="rId27" Type="http://schemas.openxmlformats.org/officeDocument/2006/relationships/tags" Target="../tags/tag171.xml"/><Relationship Id="rId28" Type="http://schemas.openxmlformats.org/officeDocument/2006/relationships/tags" Target="../tags/tag172.xml"/><Relationship Id="rId29" Type="http://schemas.openxmlformats.org/officeDocument/2006/relationships/tags" Target="../tags/tag173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数码相机行业工作总结与展望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数码相机行业现状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数码相机行业工作回顾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数码相机行业面临的问题与挑战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数码相机行业未来展望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对数码相机行业的建议和对策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数码相机行业现状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902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数码相机市场主要产品类型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数码相机市场主要品牌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数码相机市场增长率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数码相机市场规模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主要厂商及产品</a:t>
            </a:r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佳能：EOS系列单反相机、Powershot系列便携相机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尼康：D系列单反相机、COOLPIX系列便携相机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索尼：DSLR系列单反相机、Cyber-shot系列便携相机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富士：X系列无反相机、FinePix系列便携相机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松下：GH系列无反相机、Lumix系列便携相机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三星：NX系列无反相机、Galaxy系列便携相机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数码相机品牌竞争激烈，市场集中度高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数码相机行业面临的机会与挑战并存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消费者需求多样化，推动数码相机产品创新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智能手机拍照功能不断提升，对数码相机市场造成冲击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消费者需求特点</a:t>
            </a:r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追求高像素和画质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轻便易携，方便随时拍摄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具备多种拍摄模式和功能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价格实惠，性价比高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数码相机行业工作回顾</a:t>
            </a:r>
            <a:endParaRPr altLang="en-US" dirty="0" lang="zh-CN"/>
          </a:p>
        </p:txBody>
      </p:sp>
      <p:sp>
        <p:nvSpPr>
          <p:cNvPr id="10492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技术创新与产品升级</a:t>
            </a:r>
            <a:endParaRPr altLang="en-US" lang="zh-CN"/>
          </a:p>
        </p:txBody>
      </p:sp>
      <p:sp>
        <p:nvSpPr>
          <p:cNvPr id="10493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数码相机产品的升级与改进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数码相机行业的技术创新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技术创新对行业发展的推动作用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产品升级对市场需求的满足与提升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市场营销策略与效果</a:t>
            </a:r>
            <a:endParaRPr altLang="en-US" lang="zh-CN"/>
          </a:p>
        </p:txBody>
      </p:sp>
      <p:sp>
        <p:nvSpPr>
          <p:cNvPr id="10493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数码相机行业的市场定位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市场营销策略：产品定位、价格策略、渠道策略、促销策略等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营销效果评估：市场份额、销售额、客户满意度等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成功案例分享：具有代表性的市场营销案例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供应链管理与成本控制</a:t>
            </a:r>
            <a:endParaRPr altLang="en-US" lang="zh-CN"/>
          </a:p>
        </p:txBody>
      </p:sp>
      <p:sp>
        <p:nvSpPr>
          <p:cNvPr id="10494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供应链管理：与供应商建立长期合作关系，确保产品质量和交货期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库存管理：采用先进的库存管理技术，减少库存积压和浪费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采购策略：根据市场需求和产品特点，制定合理的采购策略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成本控制：通过优化生产流程、降低原材料成本等方式，提高盈利能力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售后服务与客户关系管理</a:t>
            </a:r>
            <a:endParaRPr altLang="en-US" lang="zh-CN"/>
          </a:p>
        </p:txBody>
      </p:sp>
      <p:sp>
        <p:nvSpPr>
          <p:cNvPr id="1049508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售后服务：提供及时、专业的维修和保养服务，提高客户满意度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客户关系管理：建立良好的客户关系，了解客户需求，提供个性化服务，提高客户忠诚度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数码相机行业面临的问题与挑战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技术瓶颈与市场饱和</a:t>
            </a:r>
            <a:endParaRPr altLang="en-US" lang="zh-CN"/>
          </a:p>
        </p:txBody>
      </p:sp>
      <p:sp>
        <p:nvSpPr>
          <p:cNvPr id="10496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技术瓶颈：数码相机行业面临的技术难题和挑战，如像素、对焦、防抖等技术方面的限制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市场饱和：数码相机市场已经趋于饱和，消费者需求逐渐减少，市场竞争激烈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创新不足：数码相机行业缺乏创新，产品同质化严重，难以满足消费者需求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价格竞争：数码相机行业价格竞争激烈，利润空间较小，企业生存压力大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价格战与利润空间压缩</a:t>
            </a:r>
            <a:endParaRPr altLang="en-US" lang="zh-CN"/>
          </a:p>
        </p:txBody>
      </p:sp>
      <p:sp>
        <p:nvSpPr>
          <p:cNvPr id="10496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应对策略与建议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价格战与利润空间压缩的后果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利润空间压缩的原因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价格战对数码相机行业的影响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品牌竞争与市场份额争夺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品牌竞争激烈：各大品牌在数码相机市场上展开激烈竞争，通过技术创新、产品差异化等方式争夺市场份额。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市场份额争夺：随着数码相机市场的不断扩大，各大品牌纷纷加大投入，争夺市场份额，导致市场竞争更加激烈。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技术创新与产品差异化：为了在竞争中脱颖而出，各大品牌不断进行技术创新和产品差异化，推出具有独特功能和优势的产品，以满足消费者需求。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价格战与促销活动：为了争夺市场份额，各大品牌纷纷采取价格战和促销活动等手段，降低产品价格，提高消费者购买意愿。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消费者需求变化与行业趋势</a:t>
            </a:r>
            <a:endParaRPr altLang="en-US" lang="zh-CN"/>
          </a:p>
        </p:txBody>
      </p:sp>
      <p:sp>
        <p:nvSpPr>
          <p:cNvPr id="10498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消费者对数码相机需求的转变：从专业摄影到日常记录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行业趋势：手机拍照功能提升对数码相机市场的冲击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行业趋势：技术创新推动数码相机市场的发展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行业趋势：个性化需求推动数码相机产品多样化发展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数码相机行业未来展望</a:t>
            </a:r>
            <a:endParaRPr altLang="en-US" dirty="0" lang="zh-CN"/>
          </a:p>
        </p:txBody>
      </p:sp>
      <p:sp>
        <p:nvSpPr>
          <p:cNvPr id="1049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技术创新与产品升级方向</a:t>
            </a:r>
            <a:endParaRPr altLang="en-US" lang="zh-CN"/>
          </a:p>
        </p:txBody>
      </p:sp>
      <p:sp>
        <p:nvSpPr>
          <p:cNvPr id="104994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更高像素的传感器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4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更多的智能化功能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5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更先进的图像处理技术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5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更强大的防抖功能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市场营销策略调整与新趋势</a:t>
            </a:r>
            <a:endParaRPr altLang="en-US" lang="zh-CN"/>
          </a:p>
        </p:txBody>
      </p:sp>
      <p:sp>
        <p:nvSpPr>
          <p:cNvPr id="1049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针对不同消费者群体制定个性化营销策略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加强与电商平台合作，拓展线上销售渠道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推出更多具有创新功能和技术的数码相机产品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注重品牌建设和口碑传播，提升品牌影响力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供应链管理与成本控制策略优化</a:t>
            </a:r>
            <a:endParaRPr altLang="en-US" lang="zh-CN"/>
          </a:p>
        </p:txBody>
      </p:sp>
      <p:sp>
        <p:nvSpPr>
          <p:cNvPr id="10500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供应链整合：加强与供应商的合作，降低采购成本，提高采购效率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成本控制策略：通过精细化管理、技术创新等方式降低生产成本，提高产品质量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供应链风险管理：加强供应链风险管理，降低供应链中断风险，确保供应链的稳定性和可靠性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绿色供应链管理：推广绿色供应链管理理念，降低环境负荷，提高企业社会责任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品牌建设与市场份额提升路径</a:t>
            </a:r>
            <a:endParaRPr altLang="en-US" lang="zh-CN"/>
          </a:p>
        </p:txBody>
      </p:sp>
      <p:sp>
        <p:nvSpPr>
          <p:cNvPr id="10500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品牌建设：加强品牌宣传，提高品牌知名度和美誉度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拓展海外市场：加强国际合作，拓展海外市场，提高国际竞争力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产业链整合：加强产业链整合，提高产业链整体效率和竞争力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市场份额提升路径：通过技术创新、产品升级、营销策略等方式提高市场份额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对数码相机行业的建议和对策</a:t>
            </a:r>
            <a:endParaRPr altLang="en-US" dirty="0" lang="zh-CN"/>
          </a:p>
        </p:txBody>
      </p:sp>
      <p:sp>
        <p:nvSpPr>
          <p:cNvPr id="1050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加强技术研发与创新能力提升</a:t>
            </a:r>
            <a:endParaRPr altLang="en-US" lang="zh-CN"/>
          </a:p>
        </p:txBody>
      </p:sp>
      <p:sp>
        <p:nvSpPr>
          <p:cNvPr id="1050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加大投入研发资金，提高技术研发能力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鼓励企业自主创新，提高核心竞争力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加强知识产权保护，鼓励技术创新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加强与高校、科研机构的合作，引进优秀人才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深化市场营销策略调整与创新</a:t>
            </a:r>
            <a:endParaRPr altLang="en-US" lang="zh-CN"/>
          </a:p>
        </p:txBody>
      </p:sp>
      <p:sp>
        <p:nvSpPr>
          <p:cNvPr id="10503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针对目标客户群体：深入了解目标客户的需求和购买行为，制定更精准的市场营销策略。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营销渠道拓展：利用社交媒体、短视频等新兴渠道，扩大品牌曝光度和影响力。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营销策略创新：尝试新的营销手段，如内容营销、事件营销等，提高品牌知名度和美誉度。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数据分析与优化：通过对市场数据、销售数据等的分析，不断优化市场营销策略，提高营销效果。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强化供应链管理与成本控制能力</a:t>
            </a:r>
            <a:endParaRPr altLang="en-US" lang="zh-CN"/>
          </a:p>
        </p:txBody>
      </p:sp>
      <p:sp>
        <p:nvSpPr>
          <p:cNvPr id="10503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加强技术创新和研发能力：不断推出具有竞争力的新产品，提高产品附加值，从而增加销售额和利润。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建立高效的供应链管理体系：通过优化供应商选择、加强与供应商的合作，降低采购成本，提高采购效率。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强化成本控制能力：通过精细化管理、提高生产效率、降低库存等方式，降低运营成本，提高盈利能力。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拓展市场渠道和加强品牌建设：通过多种渠道拓展市场，提高品牌知名度和美誉度，吸引更多消费者关注和购买。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提升品牌影响力和市场份额争夺能力</a:t>
            </a:r>
            <a:endParaRPr altLang="en-US" lang="zh-CN"/>
          </a:p>
        </p:txBody>
      </p:sp>
      <p:sp>
        <p:nvSpPr>
          <p:cNvPr id="10504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加强品牌宣传和推广：通过广告、公关活动、社交媒体等多种渠道提升品牌知名度和美誉度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提高产品质量和服务水平：加强研发和生产管理，提高产品质量和稳定性，同时加强售后服务，提高客户满意度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拓展销售渠道：通过线上和线下渠道拓展销售网络，提高市场份额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加强市场营销和促销活动：通过举办促销活动、参加展会等方式提高品牌曝光度和知名度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2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9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2023-12-17T18:13:13Z</dcterms:created>
  <dcterms:modified xsi:type="dcterms:W3CDTF">2023-12-17T18:13:13Z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236a77cede9f44889210b04f07562b67_21</vt:lpwstr>
  </property>
</Properties>
</file>